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467" r:id="rId2"/>
    <p:sldId id="277" r:id="rId3"/>
    <p:sldId id="290" r:id="rId4"/>
    <p:sldId id="283" r:id="rId5"/>
    <p:sldId id="469" r:id="rId6"/>
    <p:sldId id="331" r:id="rId7"/>
    <p:sldId id="284" r:id="rId8"/>
    <p:sldId id="289" r:id="rId9"/>
    <p:sldId id="306" r:id="rId10"/>
    <p:sldId id="305" r:id="rId11"/>
    <p:sldId id="468" r:id="rId12"/>
    <p:sldId id="470" r:id="rId13"/>
    <p:sldId id="471" r:id="rId14"/>
    <p:sldId id="264" r:id="rId15"/>
  </p:sldIdLst>
  <p:sldSz cx="9144000" cy="6858000" type="screen4x3"/>
  <p:notesSz cx="6797675" cy="987425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0A0"/>
    <a:srgbClr val="8064A2"/>
    <a:srgbClr val="CCC0DA"/>
    <a:srgbClr val="9D9D9D"/>
    <a:srgbClr val="BFB8DA"/>
    <a:srgbClr val="A49ACB"/>
    <a:srgbClr val="BFD7ED"/>
    <a:srgbClr val="BFCCE2"/>
    <a:srgbClr val="BFE3F6"/>
    <a:srgbClr val="470A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20" autoAdjust="0"/>
    <p:restoredTop sz="95495" autoAdjust="0"/>
  </p:normalViewPr>
  <p:slideViewPr>
    <p:cSldViewPr snapToGrid="0" showGuides="1">
      <p:cViewPr varScale="1">
        <p:scale>
          <a:sx n="149" d="100"/>
          <a:sy n="149" d="100"/>
        </p:scale>
        <p:origin x="760" y="18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6" d="100"/>
          <a:sy n="86" d="100"/>
        </p:scale>
        <p:origin x="292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D9B5459C-D458-48BE-A3AF-9439B0BD91F8}" type="datetimeFigureOut">
              <a:rPr lang="en-GB" smtClean="0"/>
              <a:t>31/05/2020</a:t>
            </a:fld>
            <a:endParaRPr lang="en-GB" dirty="0"/>
          </a:p>
        </p:txBody>
      </p:sp>
      <p:sp>
        <p:nvSpPr>
          <p:cNvPr id="4" name="Footer Placeholder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07DC7DC2-E506-45B1-A52A-AF1B94C9D671}" type="slidenum">
              <a:rPr lang="en-GB" smtClean="0"/>
              <a:t>‹#›</a:t>
            </a:fld>
            <a:endParaRPr lang="en-GB" dirty="0"/>
          </a:p>
        </p:txBody>
      </p:sp>
    </p:spTree>
    <p:extLst>
      <p:ext uri="{BB962C8B-B14F-4D97-AF65-F5344CB8AC3E}">
        <p14:creationId xmlns:p14="http://schemas.microsoft.com/office/powerpoint/2010/main" val="2285703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en-GB" dirty="0"/>
          </a:p>
        </p:txBody>
      </p:sp>
      <p:sp>
        <p:nvSpPr>
          <p:cNvPr id="11" name="Notes Placeholder 10"/>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Slide Number Placeholder 1"/>
          <p:cNvSpPr>
            <a:spLocks noGrp="1"/>
          </p:cNvSpPr>
          <p:nvPr>
            <p:ph type="sldNum" sz="quarter" idx="5"/>
          </p:nvPr>
        </p:nvSpPr>
        <p:spPr>
          <a:xfrm>
            <a:off x="3850443" y="9489529"/>
            <a:ext cx="2945659" cy="384721"/>
          </a:xfrm>
          <a:prstGeom prst="rect">
            <a:avLst/>
          </a:prstGeom>
        </p:spPr>
        <p:txBody>
          <a:bodyPr vert="horz" lIns="0" tIns="0" rIns="228600" bIns="228600" rtlCol="0" anchor="b">
            <a:spAutoFit/>
          </a:bodyPr>
          <a:lstStyle>
            <a:lvl1pPr algn="r">
              <a:defRPr sz="1000">
                <a:solidFill>
                  <a:srgbClr val="00338D"/>
                </a:solidFill>
                <a:latin typeface="Arial" panose="020B0604020202020204" pitchFamily="34" charset="0"/>
                <a:cs typeface="Arial" panose="020B0604020202020204" pitchFamily="34" charset="0"/>
              </a:defRPr>
            </a:lvl1pPr>
          </a:lstStyle>
          <a:p>
            <a:fld id="{C5E8785F-2760-4AFA-B8A1-2BCD1DE6AABE}" type="slidenum">
              <a:rPr lang="en-GB" smtClean="0"/>
              <a:pPr/>
              <a:t>‹#›</a:t>
            </a:fld>
            <a:endParaRPr lang="en-GB" dirty="0"/>
          </a:p>
        </p:txBody>
      </p:sp>
    </p:spTree>
    <p:extLst>
      <p:ext uri="{BB962C8B-B14F-4D97-AF65-F5344CB8AC3E}">
        <p14:creationId xmlns:p14="http://schemas.microsoft.com/office/powerpoint/2010/main" val="15098778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0" lang="en-US" sz="1200" b="0" i="0" u="none" strike="noStrike" kern="1200" cap="none" spc="0" normalizeH="0" baseline="0" dirty="0" smtClean="0">
        <a:ln>
          <a:noFill/>
        </a:ln>
        <a:solidFill>
          <a:schemeClr val="tx1"/>
        </a:solidFill>
        <a:effectLst/>
        <a:uLnTx/>
        <a:uFillTx/>
        <a:latin typeface="Arial"/>
        <a:ea typeface="+mn-ea"/>
        <a:cs typeface="+mn-cs"/>
      </a:defRPr>
    </a:lvl1pPr>
    <a:lvl2pPr marL="234950" indent="-234950" algn="l" defTabSz="914400" rtl="0" eaLnBrk="1" latinLnBrk="0" hangingPunct="1">
      <a:buFont typeface="Arial" panose="020B0604020202020204" pitchFamily="34" charset="0"/>
      <a:buChar char="—"/>
      <a:defRPr kumimoji="0" lang="en-US" sz="1200" b="0" i="0" u="none" strike="noStrike" kern="1200" cap="none" spc="0" normalizeH="0" baseline="0" dirty="0" smtClean="0">
        <a:ln>
          <a:noFill/>
        </a:ln>
        <a:solidFill>
          <a:schemeClr val="tx1"/>
        </a:solidFill>
        <a:effectLst/>
        <a:uLnTx/>
        <a:uFillTx/>
        <a:latin typeface="Arial"/>
        <a:ea typeface="+mn-ea"/>
        <a:cs typeface="+mn-cs"/>
      </a:defRPr>
    </a:lvl2pPr>
    <a:lvl3pPr marL="457200" indent="-222250" algn="l" defTabSz="914400" rtl="0" eaLnBrk="1" latinLnBrk="0" hangingPunct="1">
      <a:buFont typeface="Arial" panose="020B0604020202020204" pitchFamily="34" charset="0"/>
      <a:buChar char="-"/>
      <a:defRPr kumimoji="0" lang="en-US" sz="1200" b="0" i="0" u="none" strike="noStrike" kern="1200" cap="none" spc="0" normalizeH="0" baseline="0" dirty="0" smtClean="0">
        <a:ln>
          <a:noFill/>
        </a:ln>
        <a:solidFill>
          <a:schemeClr val="tx1"/>
        </a:solidFill>
        <a:effectLst/>
        <a:uLnTx/>
        <a:uFillTx/>
        <a:latin typeface="Arial"/>
        <a:ea typeface="+mn-ea"/>
        <a:cs typeface="+mn-cs"/>
      </a:defRPr>
    </a:lvl3pPr>
    <a:lvl4pPr marL="692150" indent="-234950" algn="l" defTabSz="914400" rtl="0" eaLnBrk="1" latinLnBrk="0" hangingPunct="1">
      <a:buFont typeface="Arial" panose="020B0604020202020204" pitchFamily="34" charset="0"/>
      <a:buChar char="—"/>
      <a:defRPr kumimoji="0" lang="en-US" sz="1200" b="0" i="0" u="none" strike="noStrike" kern="1200" cap="none" spc="0" normalizeH="0" baseline="0" dirty="0" smtClean="0">
        <a:ln>
          <a:noFill/>
        </a:ln>
        <a:solidFill>
          <a:schemeClr val="tx1"/>
        </a:solidFill>
        <a:effectLst/>
        <a:uLnTx/>
        <a:uFillTx/>
        <a:latin typeface="Arial"/>
        <a:ea typeface="+mn-ea"/>
        <a:cs typeface="+mn-cs"/>
      </a:defRPr>
    </a:lvl4pPr>
    <a:lvl5pPr marL="914400" indent="-222250" algn="l" defTabSz="914400" rtl="0" eaLnBrk="1" latinLnBrk="0" hangingPunct="1">
      <a:buFont typeface="Arial" panose="020B0604020202020204" pitchFamily="34" charset="0"/>
      <a:buChar char="-"/>
      <a:defRPr kumimoji="0" lang="en-US" sz="1200" b="0" i="0" u="none" strike="noStrike" kern="1200" cap="none" spc="0" normalizeH="0" baseline="0" dirty="0" smtClean="0">
        <a:ln>
          <a:noFill/>
        </a:ln>
        <a:solidFill>
          <a:schemeClr val="tx1"/>
        </a:solidFill>
        <a:effectLst/>
        <a:uLnTx/>
        <a:uFillTx/>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6415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812510" rtl="0" eaLnBrk="1" fontAlgn="auto" latinLnBrk="0" hangingPunct="1">
              <a:lnSpc>
                <a:spcPct val="100000"/>
              </a:lnSpc>
              <a:spcBef>
                <a:spcPts val="400"/>
              </a:spcBef>
              <a:spcAft>
                <a:spcPts val="1200"/>
              </a:spcAft>
              <a:buClrTx/>
              <a:buSzTx/>
              <a:buFontTx/>
              <a:buNone/>
              <a:tabLst/>
              <a:defRPr/>
            </a:pPr>
            <a:endParaRPr lang="en-US" sz="1200" b="0" dirty="0"/>
          </a:p>
        </p:txBody>
      </p:sp>
      <p:sp>
        <p:nvSpPr>
          <p:cNvPr id="4" name="Slide Number Placeholder 3"/>
          <p:cNvSpPr>
            <a:spLocks noGrp="1"/>
          </p:cNvSpPr>
          <p:nvPr>
            <p:ph type="sldNum" sz="quarter" idx="10"/>
          </p:nvPr>
        </p:nvSpPr>
        <p:spPr/>
        <p:txBody>
          <a:bodyPr/>
          <a:lstStyle/>
          <a:p>
            <a:fld id="{88E80C72-F6A8-431F-84C0-28BC8F60F0B3}" type="slidenum">
              <a:rPr lang="en-GB" smtClean="0">
                <a:solidFill>
                  <a:prstClr val="black"/>
                </a:solidFill>
              </a:rPr>
              <a:pPr/>
              <a:t>10</a:t>
            </a:fld>
            <a:endParaRPr lang="en-GB" dirty="0">
              <a:solidFill>
                <a:prstClr val="black"/>
              </a:solidFill>
            </a:endParaRPr>
          </a:p>
        </p:txBody>
      </p:sp>
    </p:spTree>
    <p:extLst>
      <p:ext uri="{BB962C8B-B14F-4D97-AF65-F5344CB8AC3E}">
        <p14:creationId xmlns:p14="http://schemas.microsoft.com/office/powerpoint/2010/main" val="3204326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812510" rtl="0" eaLnBrk="1" fontAlgn="auto" latinLnBrk="0" hangingPunct="1">
              <a:lnSpc>
                <a:spcPct val="100000"/>
              </a:lnSpc>
              <a:spcBef>
                <a:spcPts val="400"/>
              </a:spcBef>
              <a:spcAft>
                <a:spcPts val="1200"/>
              </a:spcAft>
              <a:buClrTx/>
              <a:buSzTx/>
              <a:buFontTx/>
              <a:buNone/>
              <a:tabLst/>
              <a:defRPr/>
            </a:pPr>
            <a:endParaRPr lang="en-US" sz="1200" b="0" dirty="0"/>
          </a:p>
        </p:txBody>
      </p:sp>
      <p:sp>
        <p:nvSpPr>
          <p:cNvPr id="4" name="Slide Number Placeholder 3"/>
          <p:cNvSpPr>
            <a:spLocks noGrp="1"/>
          </p:cNvSpPr>
          <p:nvPr>
            <p:ph type="sldNum" sz="quarter" idx="10"/>
          </p:nvPr>
        </p:nvSpPr>
        <p:spPr/>
        <p:txBody>
          <a:bodyPr/>
          <a:lstStyle/>
          <a:p>
            <a:fld id="{88E80C72-F6A8-431F-84C0-28BC8F60F0B3}" type="slidenum">
              <a:rPr lang="en-GB" smtClean="0">
                <a:solidFill>
                  <a:prstClr val="black"/>
                </a:solidFill>
              </a:rPr>
              <a:pPr/>
              <a:t>11</a:t>
            </a:fld>
            <a:endParaRPr lang="en-GB" dirty="0">
              <a:solidFill>
                <a:prstClr val="black"/>
              </a:solidFill>
            </a:endParaRPr>
          </a:p>
        </p:txBody>
      </p:sp>
    </p:spTree>
    <p:extLst>
      <p:ext uri="{BB962C8B-B14F-4D97-AF65-F5344CB8AC3E}">
        <p14:creationId xmlns:p14="http://schemas.microsoft.com/office/powerpoint/2010/main" val="318964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8785F-2760-4AFA-B8A1-2BCD1DE6AABE}" type="slidenum">
              <a:rPr lang="en-GB" smtClean="0"/>
              <a:pPr/>
              <a:t>12</a:t>
            </a:fld>
            <a:endParaRPr lang="en-GB" dirty="0"/>
          </a:p>
        </p:txBody>
      </p:sp>
    </p:spTree>
    <p:extLst>
      <p:ext uri="{BB962C8B-B14F-4D97-AF65-F5344CB8AC3E}">
        <p14:creationId xmlns:p14="http://schemas.microsoft.com/office/powerpoint/2010/main" val="2831456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812510" rtl="0" eaLnBrk="1" fontAlgn="auto" latinLnBrk="0" hangingPunct="1">
              <a:lnSpc>
                <a:spcPct val="100000"/>
              </a:lnSpc>
              <a:spcBef>
                <a:spcPts val="400"/>
              </a:spcBef>
              <a:spcAft>
                <a:spcPts val="1200"/>
              </a:spcAft>
              <a:buClrTx/>
              <a:buSzTx/>
              <a:buFontTx/>
              <a:buNone/>
              <a:tabLst/>
              <a:defRPr/>
            </a:pPr>
            <a:endParaRPr lang="en-US" sz="1200" b="0" dirty="0"/>
          </a:p>
        </p:txBody>
      </p:sp>
      <p:sp>
        <p:nvSpPr>
          <p:cNvPr id="4" name="Slide Number Placeholder 3"/>
          <p:cNvSpPr>
            <a:spLocks noGrp="1"/>
          </p:cNvSpPr>
          <p:nvPr>
            <p:ph type="sldNum" sz="quarter" idx="10"/>
          </p:nvPr>
        </p:nvSpPr>
        <p:spPr/>
        <p:txBody>
          <a:bodyPr/>
          <a:lstStyle/>
          <a:p>
            <a:fld id="{88E80C72-F6A8-431F-84C0-28BC8F60F0B3}" type="slidenum">
              <a:rPr lang="en-GB" smtClean="0">
                <a:solidFill>
                  <a:prstClr val="black"/>
                </a:solidFill>
              </a:rPr>
              <a:pPr/>
              <a:t>13</a:t>
            </a:fld>
            <a:endParaRPr lang="en-GB" dirty="0">
              <a:solidFill>
                <a:prstClr val="black"/>
              </a:solidFill>
            </a:endParaRPr>
          </a:p>
        </p:txBody>
      </p:sp>
    </p:spTree>
    <p:extLst>
      <p:ext uri="{BB962C8B-B14F-4D97-AF65-F5344CB8AC3E}">
        <p14:creationId xmlns:p14="http://schemas.microsoft.com/office/powerpoint/2010/main" val="633663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E8785F-2760-4AFA-B8A1-2BCD1DE6AABE}" type="slidenum">
              <a:rPr lang="en-GB" smtClean="0"/>
              <a:t>14</a:t>
            </a:fld>
            <a:endParaRPr lang="en-GB" dirty="0"/>
          </a:p>
        </p:txBody>
      </p:sp>
    </p:spTree>
    <p:extLst>
      <p:ext uri="{BB962C8B-B14F-4D97-AF65-F5344CB8AC3E}">
        <p14:creationId xmlns:p14="http://schemas.microsoft.com/office/powerpoint/2010/main" val="3736798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8785F-2760-4AFA-B8A1-2BCD1DE6AABE}" type="slidenum">
              <a:rPr lang="en-GB" smtClean="0"/>
              <a:pPr/>
              <a:t>2</a:t>
            </a:fld>
            <a:endParaRPr lang="en-GB" dirty="0"/>
          </a:p>
        </p:txBody>
      </p:sp>
    </p:spTree>
    <p:extLst>
      <p:ext uri="{BB962C8B-B14F-4D97-AF65-F5344CB8AC3E}">
        <p14:creationId xmlns:p14="http://schemas.microsoft.com/office/powerpoint/2010/main" val="2883029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8785F-2760-4AFA-B8A1-2BCD1DE6AABE}" type="slidenum">
              <a:rPr lang="en-GB" smtClean="0"/>
              <a:pPr/>
              <a:t>3</a:t>
            </a:fld>
            <a:endParaRPr lang="en-GB" dirty="0"/>
          </a:p>
        </p:txBody>
      </p:sp>
    </p:spTree>
    <p:extLst>
      <p:ext uri="{BB962C8B-B14F-4D97-AF65-F5344CB8AC3E}">
        <p14:creationId xmlns:p14="http://schemas.microsoft.com/office/powerpoint/2010/main" val="1125840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8785F-2760-4AFA-B8A1-2BCD1DE6AABE}" type="slidenum">
              <a:rPr lang="en-GB" smtClean="0"/>
              <a:pPr/>
              <a:t>4</a:t>
            </a:fld>
            <a:endParaRPr lang="en-GB" dirty="0"/>
          </a:p>
        </p:txBody>
      </p:sp>
    </p:spTree>
    <p:extLst>
      <p:ext uri="{BB962C8B-B14F-4D97-AF65-F5344CB8AC3E}">
        <p14:creationId xmlns:p14="http://schemas.microsoft.com/office/powerpoint/2010/main" val="2119492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8785F-2760-4AFA-B8A1-2BCD1DE6AABE}" type="slidenum">
              <a:rPr lang="en-GB" smtClean="0"/>
              <a:pPr/>
              <a:t>5</a:t>
            </a:fld>
            <a:endParaRPr lang="en-GB" dirty="0"/>
          </a:p>
        </p:txBody>
      </p:sp>
    </p:spTree>
    <p:extLst>
      <p:ext uri="{BB962C8B-B14F-4D97-AF65-F5344CB8AC3E}">
        <p14:creationId xmlns:p14="http://schemas.microsoft.com/office/powerpoint/2010/main" val="3502597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8785F-2760-4AFA-B8A1-2BCD1DE6AABE}" type="slidenum">
              <a:rPr lang="en-GB" smtClean="0"/>
              <a:pPr/>
              <a:t>6</a:t>
            </a:fld>
            <a:endParaRPr lang="en-GB" dirty="0"/>
          </a:p>
        </p:txBody>
      </p:sp>
    </p:spTree>
    <p:extLst>
      <p:ext uri="{BB962C8B-B14F-4D97-AF65-F5344CB8AC3E}">
        <p14:creationId xmlns:p14="http://schemas.microsoft.com/office/powerpoint/2010/main" val="3441057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8785F-2760-4AFA-B8A1-2BCD1DE6AABE}" type="slidenum">
              <a:rPr lang="en-GB" smtClean="0"/>
              <a:pPr/>
              <a:t>7</a:t>
            </a:fld>
            <a:endParaRPr lang="en-GB" dirty="0"/>
          </a:p>
        </p:txBody>
      </p:sp>
    </p:spTree>
    <p:extLst>
      <p:ext uri="{BB962C8B-B14F-4D97-AF65-F5344CB8AC3E}">
        <p14:creationId xmlns:p14="http://schemas.microsoft.com/office/powerpoint/2010/main" val="1845043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8785F-2760-4AFA-B8A1-2BCD1DE6AABE}" type="slidenum">
              <a:rPr lang="en-GB" smtClean="0"/>
              <a:pPr/>
              <a:t>8</a:t>
            </a:fld>
            <a:endParaRPr lang="en-GB" dirty="0"/>
          </a:p>
        </p:txBody>
      </p:sp>
    </p:spTree>
    <p:extLst>
      <p:ext uri="{BB962C8B-B14F-4D97-AF65-F5344CB8AC3E}">
        <p14:creationId xmlns:p14="http://schemas.microsoft.com/office/powerpoint/2010/main" val="1144556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8785F-2760-4AFA-B8A1-2BCD1DE6AABE}" type="slidenum">
              <a:rPr lang="en-GB" smtClean="0"/>
              <a:pPr/>
              <a:t>9</a:t>
            </a:fld>
            <a:endParaRPr lang="en-GB" dirty="0"/>
          </a:p>
        </p:txBody>
      </p:sp>
    </p:spTree>
    <p:extLst>
      <p:ext uri="{BB962C8B-B14F-4D97-AF65-F5344CB8AC3E}">
        <p14:creationId xmlns:p14="http://schemas.microsoft.com/office/powerpoint/2010/main" val="919715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 Right light vertical image">
    <p:spTree>
      <p:nvGrpSpPr>
        <p:cNvPr id="1" name=""/>
        <p:cNvGrpSpPr/>
        <p:nvPr/>
      </p:nvGrpSpPr>
      <p:grpSpPr>
        <a:xfrm>
          <a:off x="0" y="0"/>
          <a:ext cx="0" cy="0"/>
          <a:chOff x="0" y="0"/>
          <a:chExt cx="0" cy="0"/>
        </a:xfrm>
      </p:grpSpPr>
      <p:sp>
        <p:nvSpPr>
          <p:cNvPr id="8" name="Freeform 19"/>
          <p:cNvSpPr>
            <a:spLocks noEditPoints="1"/>
          </p:cNvSpPr>
          <p:nvPr userDrawn="1"/>
        </p:nvSpPr>
        <p:spPr bwMode="auto">
          <a:xfrm>
            <a:off x="727200" y="777991"/>
            <a:ext cx="777600" cy="316312"/>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p:cNvSpPr>
            <a:spLocks noGrp="1"/>
          </p:cNvSpPr>
          <p:nvPr>
            <p:ph type="ctrTitle" hasCustomPrompt="1"/>
          </p:nvPr>
        </p:nvSpPr>
        <p:spPr>
          <a:xfrm>
            <a:off x="727200" y="1364139"/>
            <a:ext cx="5140200" cy="3510000"/>
          </a:xfrm>
        </p:spPr>
        <p:txBody>
          <a:bodyPr anchor="t" anchorCtr="0"/>
          <a:lstStyle>
            <a:lvl1pPr algn="l">
              <a:lnSpc>
                <a:spcPct val="85000"/>
              </a:lnSpc>
              <a:defRPr sz="6000">
                <a:solidFill>
                  <a:schemeClr val="tx2"/>
                </a:solidFill>
                <a:latin typeface="+mn-lt"/>
              </a:defRPr>
            </a:lvl1pPr>
          </a:lstStyle>
          <a:p>
            <a:r>
              <a:rPr lang="en-US" noProof="0" dirty="0"/>
              <a:t>Title Slide 1 – </a:t>
            </a:r>
            <a:br>
              <a:rPr lang="en-US" noProof="0" dirty="0"/>
            </a:br>
            <a:r>
              <a:rPr lang="en-US" noProof="0" dirty="0"/>
              <a:t>light right vertical image</a:t>
            </a:r>
          </a:p>
        </p:txBody>
      </p:sp>
      <p:sp>
        <p:nvSpPr>
          <p:cNvPr id="6" name="Text Placeholder 3"/>
          <p:cNvSpPr>
            <a:spLocks noGrp="1"/>
          </p:cNvSpPr>
          <p:nvPr>
            <p:ph type="body" sz="quarter" idx="11" hasCustomPrompt="1"/>
          </p:nvPr>
        </p:nvSpPr>
        <p:spPr>
          <a:xfrm>
            <a:off x="727200" y="5036400"/>
            <a:ext cx="6163200" cy="216000"/>
          </a:xfrm>
        </p:spPr>
        <p:txBody>
          <a:bodyPr/>
          <a:lstStyle>
            <a:lvl1pPr>
              <a:defRPr sz="1100">
                <a:solidFill>
                  <a:schemeClr val="tx2"/>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r>
              <a:rPr lang="en-US" dirty="0"/>
              <a:t>Subtitle here</a:t>
            </a:r>
          </a:p>
        </p:txBody>
      </p:sp>
      <p:sp>
        <p:nvSpPr>
          <p:cNvPr id="10" name="Text Placeholder 4"/>
          <p:cNvSpPr>
            <a:spLocks noGrp="1"/>
          </p:cNvSpPr>
          <p:nvPr>
            <p:ph type="body" sz="quarter" idx="12" hasCustomPrompt="1"/>
          </p:nvPr>
        </p:nvSpPr>
        <p:spPr>
          <a:xfrm>
            <a:off x="727200" y="5502275"/>
            <a:ext cx="1889125" cy="487363"/>
          </a:xfrm>
        </p:spPr>
        <p:txBody>
          <a:bodyPr/>
          <a:lstStyle>
            <a:lvl1pPr>
              <a:defRPr sz="1100" b="0">
                <a:solidFill>
                  <a:srgbClr val="00338D"/>
                </a:solidFill>
              </a:defRPr>
            </a:lvl1pPr>
          </a:lstStyle>
          <a:p>
            <a:pPr lvl="0"/>
            <a:r>
              <a:rPr lang="en-US" dirty="0"/>
              <a:t>Date here</a:t>
            </a:r>
          </a:p>
        </p:txBody>
      </p:sp>
    </p:spTree>
    <p:extLst>
      <p:ext uri="{BB962C8B-B14F-4D97-AF65-F5344CB8AC3E}">
        <p14:creationId xmlns:p14="http://schemas.microsoft.com/office/powerpoint/2010/main" val="2986092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752400" y="432000"/>
            <a:ext cx="7639200" cy="518400"/>
          </a:xfrm>
        </p:spPr>
        <p:txBody>
          <a:bodyPr/>
          <a:lstStyle/>
          <a:p>
            <a:r>
              <a:rPr lang="en-US" noProof="0"/>
              <a:t>Click to edit Master title style</a:t>
            </a:r>
            <a:endParaRPr lang="en-US" noProof="0" dirty="0"/>
          </a:p>
        </p:txBody>
      </p:sp>
      <p:sp>
        <p:nvSpPr>
          <p:cNvPr id="5" name="Chart Placeholder 4"/>
          <p:cNvSpPr>
            <a:spLocks noGrp="1"/>
          </p:cNvSpPr>
          <p:nvPr>
            <p:ph type="chart" sz="quarter" idx="11"/>
          </p:nvPr>
        </p:nvSpPr>
        <p:spPr>
          <a:xfrm>
            <a:off x="4665600" y="1209600"/>
            <a:ext cx="3726000" cy="4593600"/>
          </a:xfrm>
        </p:spPr>
        <p:txBody>
          <a:bodyPr anchor="ctr"/>
          <a:lstStyle>
            <a:lvl1pPr algn="ctr">
              <a:defRPr/>
            </a:lvl1pPr>
          </a:lstStyle>
          <a:p>
            <a:r>
              <a:rPr lang="en-US" noProof="0" dirty="0"/>
              <a:t>Click icon to add chart</a:t>
            </a:r>
          </a:p>
        </p:txBody>
      </p:sp>
      <p:sp>
        <p:nvSpPr>
          <p:cNvPr id="6" name="Chart Placeholder 4"/>
          <p:cNvSpPr>
            <a:spLocks noGrp="1"/>
          </p:cNvSpPr>
          <p:nvPr>
            <p:ph type="chart" sz="quarter" idx="12"/>
          </p:nvPr>
        </p:nvSpPr>
        <p:spPr>
          <a:xfrm>
            <a:off x="752400" y="1209600"/>
            <a:ext cx="3726000" cy="4593600"/>
          </a:xfrm>
        </p:spPr>
        <p:txBody>
          <a:bodyPr anchor="ctr"/>
          <a:lstStyle>
            <a:lvl1pPr algn="ctr">
              <a:defRPr/>
            </a:lvl1pPr>
          </a:lstStyle>
          <a:p>
            <a:r>
              <a:rPr lang="en-US" noProof="0" dirty="0"/>
              <a:t>Click icon to add chart</a:t>
            </a:r>
          </a:p>
        </p:txBody>
      </p:sp>
    </p:spTree>
    <p:extLst>
      <p:ext uri="{BB962C8B-B14F-4D97-AF65-F5344CB8AC3E}">
        <p14:creationId xmlns:p14="http://schemas.microsoft.com/office/powerpoint/2010/main" val="229082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752400" y="432000"/>
            <a:ext cx="76392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752400" y="3607200"/>
            <a:ext cx="7639200" cy="2196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Chart Placeholder 4"/>
          <p:cNvSpPr>
            <a:spLocks noGrp="1"/>
          </p:cNvSpPr>
          <p:nvPr>
            <p:ph type="chart" sz="quarter" idx="11"/>
          </p:nvPr>
        </p:nvSpPr>
        <p:spPr>
          <a:xfrm>
            <a:off x="752400" y="1209600"/>
            <a:ext cx="7639200" cy="2196000"/>
          </a:xfrm>
        </p:spPr>
        <p:txBody>
          <a:bodyPr anchor="ctr"/>
          <a:lstStyle>
            <a:lvl1pPr algn="ctr">
              <a:defRPr/>
            </a:lvl1pPr>
          </a:lstStyle>
          <a:p>
            <a:r>
              <a:rPr lang="en-US" noProof="0" dirty="0"/>
              <a:t>Click icon to add chart</a:t>
            </a:r>
          </a:p>
        </p:txBody>
      </p:sp>
    </p:spTree>
    <p:extLst>
      <p:ext uri="{BB962C8B-B14F-4D97-AF65-F5344CB8AC3E}">
        <p14:creationId xmlns:p14="http://schemas.microsoft.com/office/powerpoint/2010/main" val="778661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752400" y="432000"/>
            <a:ext cx="7639200" cy="518400"/>
          </a:xfrm>
        </p:spPr>
        <p:txBody>
          <a:bodyPr/>
          <a:lstStyle/>
          <a:p>
            <a:r>
              <a:rPr lang="en-US" noProof="0"/>
              <a:t>Click to edit Master title style</a:t>
            </a:r>
            <a:endParaRPr lang="en-US" noProof="0" dirty="0"/>
          </a:p>
        </p:txBody>
      </p:sp>
      <p:sp>
        <p:nvSpPr>
          <p:cNvPr id="5" name="Chart Placeholder 4"/>
          <p:cNvSpPr>
            <a:spLocks noGrp="1"/>
          </p:cNvSpPr>
          <p:nvPr>
            <p:ph type="chart" sz="quarter" idx="11"/>
          </p:nvPr>
        </p:nvSpPr>
        <p:spPr>
          <a:xfrm>
            <a:off x="3412800" y="1209600"/>
            <a:ext cx="2354400" cy="2185200"/>
          </a:xfrm>
        </p:spPr>
        <p:txBody>
          <a:bodyPr anchor="ctr"/>
          <a:lstStyle>
            <a:lvl1pPr algn="ctr">
              <a:defRPr/>
            </a:lvl1pPr>
          </a:lstStyle>
          <a:p>
            <a:r>
              <a:rPr lang="en-US" noProof="0" dirty="0"/>
              <a:t>Click icon to add chart</a:t>
            </a:r>
          </a:p>
        </p:txBody>
      </p:sp>
      <p:sp>
        <p:nvSpPr>
          <p:cNvPr id="6" name="Chart Placeholder 4"/>
          <p:cNvSpPr>
            <a:spLocks noGrp="1"/>
          </p:cNvSpPr>
          <p:nvPr>
            <p:ph type="chart" sz="quarter" idx="12"/>
          </p:nvPr>
        </p:nvSpPr>
        <p:spPr>
          <a:xfrm>
            <a:off x="752400" y="1209600"/>
            <a:ext cx="2390400" cy="2185200"/>
          </a:xfrm>
        </p:spPr>
        <p:txBody>
          <a:bodyPr anchor="ctr"/>
          <a:lstStyle>
            <a:lvl1pPr algn="ctr">
              <a:defRPr/>
            </a:lvl1pPr>
          </a:lstStyle>
          <a:p>
            <a:r>
              <a:rPr lang="en-US" noProof="0" dirty="0"/>
              <a:t>Click icon to add chart</a:t>
            </a:r>
          </a:p>
        </p:txBody>
      </p:sp>
      <p:sp>
        <p:nvSpPr>
          <p:cNvPr id="7" name="Text Placeholder 8"/>
          <p:cNvSpPr>
            <a:spLocks noGrp="1"/>
          </p:cNvSpPr>
          <p:nvPr>
            <p:ph type="body" sz="quarter" idx="10"/>
          </p:nvPr>
        </p:nvSpPr>
        <p:spPr>
          <a:xfrm>
            <a:off x="752400" y="3607200"/>
            <a:ext cx="2390400" cy="2196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hart Placeholder 4"/>
          <p:cNvSpPr>
            <a:spLocks noGrp="1"/>
          </p:cNvSpPr>
          <p:nvPr>
            <p:ph type="chart" sz="quarter" idx="13"/>
          </p:nvPr>
        </p:nvSpPr>
        <p:spPr>
          <a:xfrm>
            <a:off x="6037200" y="1209600"/>
            <a:ext cx="2354400" cy="2185200"/>
          </a:xfrm>
        </p:spPr>
        <p:txBody>
          <a:bodyPr anchor="ctr"/>
          <a:lstStyle>
            <a:lvl1pPr algn="ctr">
              <a:defRPr/>
            </a:lvl1pPr>
          </a:lstStyle>
          <a:p>
            <a:r>
              <a:rPr lang="en-US" noProof="0" dirty="0"/>
              <a:t>Click icon to add chart</a:t>
            </a:r>
          </a:p>
        </p:txBody>
      </p:sp>
      <p:sp>
        <p:nvSpPr>
          <p:cNvPr id="9" name="Text Placeholder 8"/>
          <p:cNvSpPr>
            <a:spLocks noGrp="1"/>
          </p:cNvSpPr>
          <p:nvPr>
            <p:ph type="body" sz="quarter" idx="14"/>
          </p:nvPr>
        </p:nvSpPr>
        <p:spPr>
          <a:xfrm>
            <a:off x="3376800" y="3607200"/>
            <a:ext cx="2390400" cy="2196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5"/>
          </p:nvPr>
        </p:nvSpPr>
        <p:spPr>
          <a:xfrm>
            <a:off x="6001200" y="3607200"/>
            <a:ext cx="2390400" cy="2196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41336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752400" y="432000"/>
            <a:ext cx="76392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752400" y="2099425"/>
            <a:ext cx="14076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1"/>
          </p:nvPr>
        </p:nvSpPr>
        <p:spPr>
          <a:xfrm>
            <a:off x="2310300" y="2099425"/>
            <a:ext cx="14076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2"/>
          </p:nvPr>
        </p:nvSpPr>
        <p:spPr>
          <a:xfrm>
            <a:off x="3868200" y="2099425"/>
            <a:ext cx="14076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p:nvPr>
        </p:nvSpPr>
        <p:spPr>
          <a:xfrm>
            <a:off x="5426100" y="2099425"/>
            <a:ext cx="14076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12"/>
          <p:cNvSpPr>
            <a:spLocks noGrp="1"/>
          </p:cNvSpPr>
          <p:nvPr>
            <p:ph type="body" sz="quarter" idx="14" hasCustomPrompt="1"/>
          </p:nvPr>
        </p:nvSpPr>
        <p:spPr>
          <a:xfrm>
            <a:off x="746125" y="1222512"/>
            <a:ext cx="14076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5" name="Text Placeholder 12"/>
          <p:cNvSpPr>
            <a:spLocks noGrp="1"/>
          </p:cNvSpPr>
          <p:nvPr>
            <p:ph type="body" sz="quarter" idx="15" hasCustomPrompt="1"/>
          </p:nvPr>
        </p:nvSpPr>
        <p:spPr>
          <a:xfrm>
            <a:off x="2305594" y="1222512"/>
            <a:ext cx="14076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6" name="Text Placeholder 12"/>
          <p:cNvSpPr>
            <a:spLocks noGrp="1"/>
          </p:cNvSpPr>
          <p:nvPr>
            <p:ph type="body" sz="quarter" idx="16" hasCustomPrompt="1"/>
          </p:nvPr>
        </p:nvSpPr>
        <p:spPr>
          <a:xfrm>
            <a:off x="3865063" y="1222512"/>
            <a:ext cx="14076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7" name="Text Placeholder 12"/>
          <p:cNvSpPr>
            <a:spLocks noGrp="1"/>
          </p:cNvSpPr>
          <p:nvPr>
            <p:ph type="body" sz="quarter" idx="17" hasCustomPrompt="1"/>
          </p:nvPr>
        </p:nvSpPr>
        <p:spPr>
          <a:xfrm>
            <a:off x="5424532" y="1222512"/>
            <a:ext cx="14076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1" name="Text Placeholder 12"/>
          <p:cNvSpPr>
            <a:spLocks noGrp="1"/>
          </p:cNvSpPr>
          <p:nvPr>
            <p:ph type="body" sz="quarter" idx="18" hasCustomPrompt="1"/>
          </p:nvPr>
        </p:nvSpPr>
        <p:spPr>
          <a:xfrm>
            <a:off x="6984000" y="1222512"/>
            <a:ext cx="14076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2" name="Text Placeholder 8"/>
          <p:cNvSpPr>
            <a:spLocks noGrp="1"/>
          </p:cNvSpPr>
          <p:nvPr>
            <p:ph type="body" sz="quarter" idx="19"/>
          </p:nvPr>
        </p:nvSpPr>
        <p:spPr>
          <a:xfrm>
            <a:off x="6984000" y="2099425"/>
            <a:ext cx="14076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77598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752400" y="432000"/>
            <a:ext cx="76392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752400" y="2099425"/>
            <a:ext cx="17604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1"/>
          </p:nvPr>
        </p:nvSpPr>
        <p:spPr>
          <a:xfrm>
            <a:off x="2712000" y="2099425"/>
            <a:ext cx="17604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2"/>
          </p:nvPr>
        </p:nvSpPr>
        <p:spPr>
          <a:xfrm>
            <a:off x="4671600" y="2099425"/>
            <a:ext cx="17604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p:nvPr>
        </p:nvSpPr>
        <p:spPr>
          <a:xfrm>
            <a:off x="6631200" y="2099425"/>
            <a:ext cx="17604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12"/>
          <p:cNvSpPr>
            <a:spLocks noGrp="1"/>
          </p:cNvSpPr>
          <p:nvPr>
            <p:ph type="body" sz="quarter" idx="14" hasCustomPrompt="1"/>
          </p:nvPr>
        </p:nvSpPr>
        <p:spPr>
          <a:xfrm>
            <a:off x="746125" y="1222512"/>
            <a:ext cx="17604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5" name="Text Placeholder 12"/>
          <p:cNvSpPr>
            <a:spLocks noGrp="1"/>
          </p:cNvSpPr>
          <p:nvPr>
            <p:ph type="body" sz="quarter" idx="15" hasCustomPrompt="1"/>
          </p:nvPr>
        </p:nvSpPr>
        <p:spPr>
          <a:xfrm>
            <a:off x="2707817" y="1222512"/>
            <a:ext cx="17604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6" name="Text Placeholder 12"/>
          <p:cNvSpPr>
            <a:spLocks noGrp="1"/>
          </p:cNvSpPr>
          <p:nvPr>
            <p:ph type="body" sz="quarter" idx="16" hasCustomPrompt="1"/>
          </p:nvPr>
        </p:nvSpPr>
        <p:spPr>
          <a:xfrm>
            <a:off x="4669509" y="1222512"/>
            <a:ext cx="17604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7" name="Text Placeholder 12"/>
          <p:cNvSpPr>
            <a:spLocks noGrp="1"/>
          </p:cNvSpPr>
          <p:nvPr>
            <p:ph type="body" sz="quarter" idx="17" hasCustomPrompt="1"/>
          </p:nvPr>
        </p:nvSpPr>
        <p:spPr>
          <a:xfrm>
            <a:off x="6631200" y="1222512"/>
            <a:ext cx="17604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Tree>
    <p:extLst>
      <p:ext uri="{BB962C8B-B14F-4D97-AF65-F5344CB8AC3E}">
        <p14:creationId xmlns:p14="http://schemas.microsoft.com/office/powerpoint/2010/main" val="2683865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752400" y="432000"/>
            <a:ext cx="7639200" cy="518400"/>
          </a:xfrm>
        </p:spPr>
        <p:txBody>
          <a:bodyPr/>
          <a:lstStyle/>
          <a:p>
            <a:r>
              <a:rPr lang="en-US" noProof="0"/>
              <a:t>Click to edit Master title style</a:t>
            </a:r>
            <a:endParaRPr lang="en-US" noProof="0" dirty="0"/>
          </a:p>
        </p:txBody>
      </p:sp>
      <p:sp>
        <p:nvSpPr>
          <p:cNvPr id="16" name="Text Placeholder 10"/>
          <p:cNvSpPr>
            <a:spLocks noGrp="1"/>
          </p:cNvSpPr>
          <p:nvPr>
            <p:ph type="body" sz="quarter" idx="21"/>
          </p:nvPr>
        </p:nvSpPr>
        <p:spPr bwMode="gray">
          <a:xfrm>
            <a:off x="3957564" y="2906130"/>
            <a:ext cx="1191600" cy="1192053"/>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17" name="Text Placeholder 20"/>
          <p:cNvSpPr>
            <a:spLocks noGrp="1"/>
          </p:cNvSpPr>
          <p:nvPr>
            <p:ph type="body" sz="quarter" idx="26"/>
          </p:nvPr>
        </p:nvSpPr>
        <p:spPr bwMode="gray">
          <a:xfrm>
            <a:off x="752510" y="1209600"/>
            <a:ext cx="2885771"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4" name="AutoShape 20"/>
          <p:cNvSpPr>
            <a:spLocks noChangeArrowheads="1"/>
          </p:cNvSpPr>
          <p:nvPr userDrawn="1"/>
        </p:nvSpPr>
        <p:spPr bwMode="gray">
          <a:xfrm rot="2700000" flipH="1" flipV="1">
            <a:off x="4963484" y="4009375"/>
            <a:ext cx="396053" cy="359847"/>
          </a:xfrm>
          <a:prstGeom prst="rightArrow">
            <a:avLst>
              <a:gd name="adj1" fmla="val 63333"/>
              <a:gd name="adj2" fmla="val 49582"/>
            </a:avLst>
          </a:prstGeom>
          <a:solidFill>
            <a:srgbClr val="00338D"/>
          </a:solidFill>
          <a:ln w="6350" algn="ctr">
            <a:noFill/>
            <a:miter lim="800000"/>
            <a:headEnd/>
            <a:tailEnd/>
          </a:ln>
          <a:effectLst/>
        </p:spPr>
        <p:txBody>
          <a:bodyPr rot="10800000" wrap="none" anchor="ctr">
            <a:noAutofit/>
          </a:bodyPr>
          <a:lstStyle/>
          <a:p>
            <a:endParaRPr lang="en-US" sz="1400" noProof="0" dirty="0">
              <a:solidFill>
                <a:srgbClr val="483698"/>
              </a:solidFill>
              <a:latin typeface="+mn-lt"/>
            </a:endParaRPr>
          </a:p>
        </p:txBody>
      </p:sp>
      <p:sp>
        <p:nvSpPr>
          <p:cNvPr id="25" name="AutoShape 20"/>
          <p:cNvSpPr>
            <a:spLocks noChangeArrowheads="1"/>
          </p:cNvSpPr>
          <p:nvPr userDrawn="1"/>
        </p:nvSpPr>
        <p:spPr bwMode="gray">
          <a:xfrm rot="18900000" flipV="1">
            <a:off x="3749594" y="4014666"/>
            <a:ext cx="408055" cy="349264"/>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400" noProof="0" dirty="0">
              <a:solidFill>
                <a:srgbClr val="483698"/>
              </a:solidFill>
              <a:latin typeface="+mn-lt"/>
            </a:endParaRPr>
          </a:p>
        </p:txBody>
      </p:sp>
      <p:sp>
        <p:nvSpPr>
          <p:cNvPr id="26" name="Text Placeholder 20"/>
          <p:cNvSpPr>
            <a:spLocks noGrp="1"/>
          </p:cNvSpPr>
          <p:nvPr>
            <p:ph type="body" sz="quarter" idx="48"/>
          </p:nvPr>
        </p:nvSpPr>
        <p:spPr bwMode="gray">
          <a:xfrm>
            <a:off x="752510" y="3970800"/>
            <a:ext cx="2885771"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7" name="Text Placeholder 20"/>
          <p:cNvSpPr>
            <a:spLocks noGrp="1"/>
          </p:cNvSpPr>
          <p:nvPr>
            <p:ph type="body" sz="quarter" idx="50"/>
          </p:nvPr>
        </p:nvSpPr>
        <p:spPr bwMode="gray">
          <a:xfrm>
            <a:off x="5508000" y="1209600"/>
            <a:ext cx="2885771"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8" name="Text Placeholder 20"/>
          <p:cNvSpPr>
            <a:spLocks noGrp="1"/>
          </p:cNvSpPr>
          <p:nvPr>
            <p:ph type="body" sz="quarter" idx="52"/>
          </p:nvPr>
        </p:nvSpPr>
        <p:spPr bwMode="gray">
          <a:xfrm>
            <a:off x="5508000" y="3970800"/>
            <a:ext cx="2885771"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9" name="AutoShape 20"/>
          <p:cNvSpPr>
            <a:spLocks noChangeArrowheads="1"/>
          </p:cNvSpPr>
          <p:nvPr userDrawn="1"/>
        </p:nvSpPr>
        <p:spPr bwMode="gray">
          <a:xfrm rot="2700000">
            <a:off x="3762968" y="2667998"/>
            <a:ext cx="382279" cy="377055"/>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400" noProof="0" dirty="0">
              <a:solidFill>
                <a:srgbClr val="483698"/>
              </a:solidFill>
              <a:latin typeface="+mn-lt"/>
            </a:endParaRPr>
          </a:p>
        </p:txBody>
      </p:sp>
      <p:sp>
        <p:nvSpPr>
          <p:cNvPr id="30" name="AutoShape 20"/>
          <p:cNvSpPr>
            <a:spLocks noChangeArrowheads="1"/>
          </p:cNvSpPr>
          <p:nvPr userDrawn="1"/>
        </p:nvSpPr>
        <p:spPr bwMode="gray">
          <a:xfrm rot="18900000" flipH="1">
            <a:off x="4964093" y="2673543"/>
            <a:ext cx="393864" cy="365965"/>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400" noProof="0" dirty="0">
              <a:solidFill>
                <a:srgbClr val="483698"/>
              </a:solidFill>
              <a:latin typeface="+mn-lt"/>
            </a:endParaRPr>
          </a:p>
        </p:txBody>
      </p:sp>
      <p:sp>
        <p:nvSpPr>
          <p:cNvPr id="31" name="Text Placeholder 3"/>
          <p:cNvSpPr>
            <a:spLocks noGrp="1"/>
          </p:cNvSpPr>
          <p:nvPr>
            <p:ph type="body" sz="quarter" idx="53"/>
          </p:nvPr>
        </p:nvSpPr>
        <p:spPr>
          <a:xfrm>
            <a:off x="752510" y="1598400"/>
            <a:ext cx="2887200" cy="1447300"/>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2" name="Text Placeholder 3"/>
          <p:cNvSpPr>
            <a:spLocks noGrp="1"/>
          </p:cNvSpPr>
          <p:nvPr>
            <p:ph type="body" sz="quarter" idx="54"/>
          </p:nvPr>
        </p:nvSpPr>
        <p:spPr>
          <a:xfrm>
            <a:off x="752510" y="4355784"/>
            <a:ext cx="2887200" cy="1447300"/>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3" name="Text Placeholder 3"/>
          <p:cNvSpPr>
            <a:spLocks noGrp="1"/>
          </p:cNvSpPr>
          <p:nvPr>
            <p:ph type="body" sz="quarter" idx="55"/>
          </p:nvPr>
        </p:nvSpPr>
        <p:spPr>
          <a:xfrm>
            <a:off x="5506571" y="1598400"/>
            <a:ext cx="2887200" cy="1447300"/>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4" name="Text Placeholder 3"/>
          <p:cNvSpPr>
            <a:spLocks noGrp="1"/>
          </p:cNvSpPr>
          <p:nvPr>
            <p:ph type="body" sz="quarter" idx="56"/>
          </p:nvPr>
        </p:nvSpPr>
        <p:spPr>
          <a:xfrm>
            <a:off x="5506571" y="4355784"/>
            <a:ext cx="2887200" cy="1447300"/>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627072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752400" y="432000"/>
            <a:ext cx="7639200" cy="518400"/>
          </a:xfrm>
        </p:spPr>
        <p:txBody>
          <a:bodyPr/>
          <a:lstStyle/>
          <a:p>
            <a:r>
              <a:rPr lang="en-US" noProof="0"/>
              <a:t>Click to edit Master title style</a:t>
            </a:r>
            <a:endParaRPr lang="en-US" noProof="0" dirty="0"/>
          </a:p>
        </p:txBody>
      </p:sp>
      <p:sp>
        <p:nvSpPr>
          <p:cNvPr id="19" name="Text Placeholder 8"/>
          <p:cNvSpPr>
            <a:spLocks noGrp="1"/>
          </p:cNvSpPr>
          <p:nvPr>
            <p:ph type="body" sz="quarter" idx="19"/>
          </p:nvPr>
        </p:nvSpPr>
        <p:spPr>
          <a:xfrm>
            <a:off x="752400" y="1609825"/>
            <a:ext cx="3726000" cy="419400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0" name="Text Placeholder 8"/>
          <p:cNvSpPr>
            <a:spLocks noGrp="1"/>
          </p:cNvSpPr>
          <p:nvPr>
            <p:ph type="body" sz="quarter" idx="20"/>
          </p:nvPr>
        </p:nvSpPr>
        <p:spPr>
          <a:xfrm>
            <a:off x="752400" y="1218880"/>
            <a:ext cx="3726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16" name="Text Placeholder 8"/>
          <p:cNvSpPr>
            <a:spLocks noGrp="1"/>
          </p:cNvSpPr>
          <p:nvPr>
            <p:ph type="body" sz="quarter" idx="21"/>
          </p:nvPr>
        </p:nvSpPr>
        <p:spPr>
          <a:xfrm>
            <a:off x="4665600" y="1609825"/>
            <a:ext cx="3726000" cy="419400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Text Placeholder 8"/>
          <p:cNvSpPr>
            <a:spLocks noGrp="1"/>
          </p:cNvSpPr>
          <p:nvPr>
            <p:ph type="body" sz="quarter" idx="22"/>
          </p:nvPr>
        </p:nvSpPr>
        <p:spPr>
          <a:xfrm>
            <a:off x="4665600" y="1218880"/>
            <a:ext cx="3726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Tree>
    <p:extLst>
      <p:ext uri="{BB962C8B-B14F-4D97-AF65-F5344CB8AC3E}">
        <p14:creationId xmlns:p14="http://schemas.microsoft.com/office/powerpoint/2010/main" val="385535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752400" y="432000"/>
            <a:ext cx="7639200" cy="518400"/>
          </a:xfrm>
        </p:spPr>
        <p:txBody>
          <a:bodyPr/>
          <a:lstStyle/>
          <a:p>
            <a:r>
              <a:rPr lang="en-US" noProof="0"/>
              <a:t>Click to edit Master title style</a:t>
            </a:r>
            <a:endParaRPr lang="en-US" noProof="0" dirty="0"/>
          </a:p>
        </p:txBody>
      </p:sp>
      <p:sp>
        <p:nvSpPr>
          <p:cNvPr id="19" name="Text Placeholder 8"/>
          <p:cNvSpPr>
            <a:spLocks noGrp="1"/>
          </p:cNvSpPr>
          <p:nvPr>
            <p:ph type="body" sz="quarter" idx="19"/>
          </p:nvPr>
        </p:nvSpPr>
        <p:spPr>
          <a:xfrm>
            <a:off x="752400" y="1609825"/>
            <a:ext cx="3726000" cy="178560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0" name="Text Placeholder 8"/>
          <p:cNvSpPr>
            <a:spLocks noGrp="1"/>
          </p:cNvSpPr>
          <p:nvPr>
            <p:ph type="body" sz="quarter" idx="20"/>
          </p:nvPr>
        </p:nvSpPr>
        <p:spPr>
          <a:xfrm>
            <a:off x="752400" y="1218880"/>
            <a:ext cx="3726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16" name="Text Placeholder 8"/>
          <p:cNvSpPr>
            <a:spLocks noGrp="1"/>
          </p:cNvSpPr>
          <p:nvPr>
            <p:ph type="body" sz="quarter" idx="21"/>
          </p:nvPr>
        </p:nvSpPr>
        <p:spPr>
          <a:xfrm>
            <a:off x="4665600" y="1609825"/>
            <a:ext cx="3726000" cy="178560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Text Placeholder 8"/>
          <p:cNvSpPr>
            <a:spLocks noGrp="1"/>
          </p:cNvSpPr>
          <p:nvPr>
            <p:ph type="body" sz="quarter" idx="22"/>
          </p:nvPr>
        </p:nvSpPr>
        <p:spPr>
          <a:xfrm>
            <a:off x="4665600" y="1218880"/>
            <a:ext cx="3726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7" name="Text Placeholder 8"/>
          <p:cNvSpPr>
            <a:spLocks noGrp="1"/>
          </p:cNvSpPr>
          <p:nvPr>
            <p:ph type="body" sz="quarter" idx="23"/>
          </p:nvPr>
        </p:nvSpPr>
        <p:spPr>
          <a:xfrm>
            <a:off x="752400" y="4019650"/>
            <a:ext cx="3726000" cy="178560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24"/>
          </p:nvPr>
        </p:nvSpPr>
        <p:spPr>
          <a:xfrm>
            <a:off x="752400" y="3628705"/>
            <a:ext cx="3726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9" name="Text Placeholder 8"/>
          <p:cNvSpPr>
            <a:spLocks noGrp="1"/>
          </p:cNvSpPr>
          <p:nvPr>
            <p:ph type="body" sz="quarter" idx="25"/>
          </p:nvPr>
        </p:nvSpPr>
        <p:spPr>
          <a:xfrm>
            <a:off x="4665600" y="4019650"/>
            <a:ext cx="3726000" cy="178560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26"/>
          </p:nvPr>
        </p:nvSpPr>
        <p:spPr>
          <a:xfrm>
            <a:off x="4665600" y="3628705"/>
            <a:ext cx="3726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Tree>
    <p:extLst>
      <p:ext uri="{BB962C8B-B14F-4D97-AF65-F5344CB8AC3E}">
        <p14:creationId xmlns:p14="http://schemas.microsoft.com/office/powerpoint/2010/main" val="955695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44800" y="1412904"/>
            <a:ext cx="6192000" cy="3510000"/>
          </a:xfrm>
        </p:spPr>
        <p:txBody>
          <a:bodyPr anchor="t" anchorCtr="0"/>
          <a:lstStyle>
            <a:lvl1pPr algn="l">
              <a:lnSpc>
                <a:spcPct val="85000"/>
              </a:lnSpc>
              <a:defRPr sz="6000">
                <a:solidFill>
                  <a:schemeClr val="bg1"/>
                </a:solidFill>
                <a:latin typeface="+mn-lt"/>
              </a:defRPr>
            </a:lvl1pPr>
          </a:lstStyle>
          <a:p>
            <a:r>
              <a:rPr lang="en-US" noProof="0" dirty="0"/>
              <a:t>Section divider one title style</a:t>
            </a:r>
          </a:p>
        </p:txBody>
      </p:sp>
      <p:sp>
        <p:nvSpPr>
          <p:cNvPr id="4" name="object 3"/>
          <p:cNvSpPr/>
          <p:nvPr userDrawn="1"/>
        </p:nvSpPr>
        <p:spPr>
          <a:xfrm>
            <a:off x="0" y="0"/>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6" name="Freeform 19"/>
          <p:cNvSpPr>
            <a:spLocks noEditPoints="1"/>
          </p:cNvSpPr>
          <p:nvPr userDrawn="1"/>
        </p:nvSpPr>
        <p:spPr bwMode="auto">
          <a:xfrm>
            <a:off x="2044800"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7" name="Text Placeholder 3"/>
          <p:cNvSpPr>
            <a:spLocks noGrp="1"/>
          </p:cNvSpPr>
          <p:nvPr>
            <p:ph type="body" sz="quarter" idx="11" hasCustomPrompt="1"/>
          </p:nvPr>
        </p:nvSpPr>
        <p:spPr>
          <a:xfrm>
            <a:off x="2044800" y="5102904"/>
            <a:ext cx="6172700" cy="216000"/>
          </a:xfrm>
        </p:spPr>
        <p:txBody>
          <a:bodyPr/>
          <a:lstStyle>
            <a:lvl1pPr>
              <a:defRPr sz="1100" baseline="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noProof="0" dirty="0"/>
              <a:t>Subtitle here</a:t>
            </a:r>
          </a:p>
        </p:txBody>
      </p:sp>
    </p:spTree>
    <p:extLst>
      <p:ext uri="{BB962C8B-B14F-4D97-AF65-F5344CB8AC3E}">
        <p14:creationId xmlns:p14="http://schemas.microsoft.com/office/powerpoint/2010/main" val="2386961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44800" y="1421217"/>
            <a:ext cx="6192000" cy="3510000"/>
          </a:xfrm>
        </p:spPr>
        <p:txBody>
          <a:bodyPr anchor="t" anchorCtr="0"/>
          <a:lstStyle>
            <a:lvl1pPr algn="l">
              <a:lnSpc>
                <a:spcPct val="85000"/>
              </a:lnSpc>
              <a:defRPr sz="6000">
                <a:solidFill>
                  <a:schemeClr val="bg1"/>
                </a:solidFill>
                <a:latin typeface="+mn-lt"/>
              </a:defRPr>
            </a:lvl1pPr>
          </a:lstStyle>
          <a:p>
            <a:r>
              <a:rPr lang="en-US" noProof="0" dirty="0"/>
              <a:t>Section divider two title style</a:t>
            </a:r>
          </a:p>
        </p:txBody>
      </p:sp>
      <p:sp>
        <p:nvSpPr>
          <p:cNvPr id="4" name="object 3"/>
          <p:cNvSpPr/>
          <p:nvPr userDrawn="1"/>
        </p:nvSpPr>
        <p:spPr>
          <a:xfrm>
            <a:off x="0" y="0"/>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dirty="0">
              <a:latin typeface="Arial" panose="020B0604020202020204" pitchFamily="34" charset="0"/>
            </a:endParaRPr>
          </a:p>
        </p:txBody>
      </p:sp>
      <p:sp>
        <p:nvSpPr>
          <p:cNvPr id="6" name="Freeform 19"/>
          <p:cNvSpPr>
            <a:spLocks noEditPoints="1"/>
          </p:cNvSpPr>
          <p:nvPr userDrawn="1"/>
        </p:nvSpPr>
        <p:spPr bwMode="auto">
          <a:xfrm>
            <a:off x="2044800"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7" name="Text Placeholder 3"/>
          <p:cNvSpPr>
            <a:spLocks noGrp="1"/>
          </p:cNvSpPr>
          <p:nvPr>
            <p:ph type="body" sz="quarter" idx="11" hasCustomPrompt="1"/>
          </p:nvPr>
        </p:nvSpPr>
        <p:spPr>
          <a:xfrm>
            <a:off x="2044800" y="5111217"/>
            <a:ext cx="6172700"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noProof="0" dirty="0"/>
              <a:t>Subtitle here</a:t>
            </a:r>
          </a:p>
        </p:txBody>
      </p:sp>
    </p:spTree>
    <p:extLst>
      <p:ext uri="{BB962C8B-B14F-4D97-AF65-F5344CB8AC3E}">
        <p14:creationId xmlns:p14="http://schemas.microsoft.com/office/powerpoint/2010/main" val="18981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4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44800" y="1387965"/>
            <a:ext cx="6192000" cy="3510000"/>
          </a:xfrm>
        </p:spPr>
        <p:txBody>
          <a:bodyPr anchor="t" anchorCtr="0"/>
          <a:lstStyle>
            <a:lvl1pPr algn="l">
              <a:lnSpc>
                <a:spcPct val="85000"/>
              </a:lnSpc>
              <a:defRPr sz="6000">
                <a:solidFill>
                  <a:schemeClr val="bg1"/>
                </a:solidFill>
                <a:latin typeface="+mn-lt"/>
              </a:defRPr>
            </a:lvl1pPr>
          </a:lstStyle>
          <a:p>
            <a:r>
              <a:rPr lang="en-US" noProof="0" dirty="0"/>
              <a:t>Title slide 4 – </a:t>
            </a:r>
            <a:br>
              <a:rPr lang="en-US" noProof="0" dirty="0"/>
            </a:br>
            <a:r>
              <a:rPr lang="en-US" noProof="0" dirty="0"/>
              <a:t>no image</a:t>
            </a:r>
          </a:p>
        </p:txBody>
      </p:sp>
      <p:sp>
        <p:nvSpPr>
          <p:cNvPr id="4" name="object 3"/>
          <p:cNvSpPr/>
          <p:nvPr userDrawn="1"/>
        </p:nvSpPr>
        <p:spPr>
          <a:xfrm>
            <a:off x="0" y="0"/>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6" name="Freeform 19"/>
          <p:cNvSpPr>
            <a:spLocks noEditPoints="1"/>
          </p:cNvSpPr>
          <p:nvPr userDrawn="1"/>
        </p:nvSpPr>
        <p:spPr bwMode="auto">
          <a:xfrm>
            <a:off x="2044800"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7" name="Text Placeholder 3"/>
          <p:cNvSpPr>
            <a:spLocks noGrp="1"/>
          </p:cNvSpPr>
          <p:nvPr>
            <p:ph type="body" sz="quarter" idx="11" hasCustomPrompt="1"/>
          </p:nvPr>
        </p:nvSpPr>
        <p:spPr>
          <a:xfrm>
            <a:off x="2044800" y="5077965"/>
            <a:ext cx="6172700" cy="216000"/>
          </a:xfrm>
        </p:spPr>
        <p:txBody>
          <a:bodyPr/>
          <a:lstStyle>
            <a:lvl1pPr>
              <a:defRPr sz="1100" baseline="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r>
              <a:rPr lang="en-US" dirty="0"/>
              <a:t>Subtitle here</a:t>
            </a:r>
          </a:p>
        </p:txBody>
      </p:sp>
      <p:sp>
        <p:nvSpPr>
          <p:cNvPr id="8" name="Text Placeholder 4"/>
          <p:cNvSpPr>
            <a:spLocks noGrp="1"/>
          </p:cNvSpPr>
          <p:nvPr>
            <p:ph type="body" sz="quarter" idx="12" hasCustomPrompt="1"/>
          </p:nvPr>
        </p:nvSpPr>
        <p:spPr>
          <a:xfrm>
            <a:off x="2044800" y="5543840"/>
            <a:ext cx="1889125" cy="487363"/>
          </a:xfrm>
        </p:spPr>
        <p:txBody>
          <a:bodyPr/>
          <a:lstStyle>
            <a:lvl1pPr>
              <a:defRPr sz="1100" b="0">
                <a:solidFill>
                  <a:schemeClr val="bg1"/>
                </a:solidFill>
              </a:defRPr>
            </a:lvl1pPr>
          </a:lstStyle>
          <a:p>
            <a:pPr lvl="0"/>
            <a:r>
              <a:rPr lang="en-US" dirty="0"/>
              <a:t>Date here</a:t>
            </a:r>
          </a:p>
        </p:txBody>
      </p:sp>
    </p:spTree>
    <p:extLst>
      <p:ext uri="{BB962C8B-B14F-4D97-AF65-F5344CB8AC3E}">
        <p14:creationId xmlns:p14="http://schemas.microsoft.com/office/powerpoint/2010/main" val="4487233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5" name="object 3"/>
          <p:cNvSpPr/>
          <p:nvPr userDrawn="1"/>
        </p:nvSpPr>
        <p:spPr>
          <a:xfrm>
            <a:off x="2" y="0"/>
            <a:ext cx="747713"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400" dirty="0">
              <a:latin typeface="Arial" panose="020B0604020202020204" pitchFamily="34" charset="0"/>
              <a:sym typeface="Arial" panose="020B0604020202020204" pitchFamily="34" charset="0"/>
            </a:endParaRPr>
          </a:p>
        </p:txBody>
      </p:sp>
      <p:sp>
        <p:nvSpPr>
          <p:cNvPr id="11" name="Freeform 19"/>
          <p:cNvSpPr>
            <a:spLocks noEditPoints="1"/>
          </p:cNvSpPr>
          <p:nvPr userDrawn="1"/>
        </p:nvSpPr>
        <p:spPr bwMode="auto">
          <a:xfrm>
            <a:off x="1584000" y="784800"/>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2" name="Text Placeholder 2"/>
          <p:cNvSpPr>
            <a:spLocks noGrp="1"/>
          </p:cNvSpPr>
          <p:nvPr>
            <p:ph type="body" sz="quarter" idx="11"/>
          </p:nvPr>
        </p:nvSpPr>
        <p:spPr>
          <a:xfrm>
            <a:off x="1584000" y="4417567"/>
            <a:ext cx="6815463" cy="398273"/>
          </a:xfrm>
        </p:spPr>
        <p:txBody>
          <a:bodyPr/>
          <a:lstStyle>
            <a:lvl1pPr>
              <a:buFontTx/>
              <a:buNone/>
              <a:defRPr sz="1000" b="0">
                <a:solidFill>
                  <a:schemeClr val="bg1">
                    <a:lumMod val="65000"/>
                  </a:schemeClr>
                </a:solidFill>
              </a:defRPr>
            </a:lvl1pPr>
            <a:lvl2pPr>
              <a:buFontTx/>
              <a:buNone/>
              <a:defRPr sz="10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a:p>
            <a:pPr lvl="1"/>
            <a:r>
              <a:rPr lang="en-US" noProof="0"/>
              <a:t>Second level</a:t>
            </a:r>
          </a:p>
        </p:txBody>
      </p:sp>
      <p:sp>
        <p:nvSpPr>
          <p:cNvPr id="13" name="Text Placeholder 2"/>
          <p:cNvSpPr>
            <a:spLocks noGrp="1"/>
          </p:cNvSpPr>
          <p:nvPr>
            <p:ph type="body" sz="quarter" idx="12"/>
          </p:nvPr>
        </p:nvSpPr>
        <p:spPr>
          <a:xfrm>
            <a:off x="1584000" y="5002370"/>
            <a:ext cx="6815463" cy="169277"/>
          </a:xfrm>
        </p:spPr>
        <p:txBody>
          <a:bodyPr>
            <a:noAutofit/>
          </a:bodyPr>
          <a:lstStyle>
            <a:lvl1pPr>
              <a:buFontTx/>
              <a:buNone/>
              <a:defRPr sz="10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p:txBody>
      </p:sp>
      <p:sp>
        <p:nvSpPr>
          <p:cNvPr id="14" name="Text Placeholder 2"/>
          <p:cNvSpPr>
            <a:spLocks noGrp="1"/>
          </p:cNvSpPr>
          <p:nvPr>
            <p:ph type="body" sz="quarter" idx="13"/>
          </p:nvPr>
        </p:nvSpPr>
        <p:spPr>
          <a:xfrm>
            <a:off x="1584000" y="3676818"/>
            <a:ext cx="6815463" cy="613958"/>
          </a:xfrm>
        </p:spPr>
        <p:txBody>
          <a:bodyPr/>
          <a:lstStyle>
            <a:lvl1pPr>
              <a:buFontTx/>
              <a:buNone/>
              <a:defRPr sz="1000" b="0">
                <a:solidFill>
                  <a:schemeClr val="bg1">
                    <a:lumMod val="65000"/>
                  </a:schemeClr>
                </a:solidFill>
              </a:defRPr>
            </a:lvl1pPr>
            <a:lvl2pPr>
              <a:buFontTx/>
              <a:buNone/>
              <a:defRPr sz="10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a:p>
            <a:pPr lvl="1"/>
            <a:r>
              <a:rPr lang="en-US" noProof="0"/>
              <a:t>Second level</a:t>
            </a:r>
          </a:p>
        </p:txBody>
      </p:sp>
      <p:sp>
        <p:nvSpPr>
          <p:cNvPr id="15" name="Text Placeholder 2"/>
          <p:cNvSpPr>
            <a:spLocks noGrp="1"/>
          </p:cNvSpPr>
          <p:nvPr>
            <p:ph type="body" sz="quarter" idx="14"/>
          </p:nvPr>
        </p:nvSpPr>
        <p:spPr>
          <a:xfrm>
            <a:off x="1584000" y="3187907"/>
            <a:ext cx="241173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p:txBody>
      </p:sp>
      <p:grpSp>
        <p:nvGrpSpPr>
          <p:cNvPr id="22" name="Group 21"/>
          <p:cNvGrpSpPr/>
          <p:nvPr userDrawn="1"/>
        </p:nvGrpSpPr>
        <p:grpSpPr>
          <a:xfrm>
            <a:off x="1584000" y="2682350"/>
            <a:ext cx="2523749" cy="384049"/>
            <a:chOff x="1584000" y="2682350"/>
            <a:chExt cx="2523749" cy="384049"/>
          </a:xfrm>
        </p:grpSpPr>
        <p:grpSp>
          <p:nvGrpSpPr>
            <p:cNvPr id="3" name="Group 2"/>
            <p:cNvGrpSpPr/>
            <p:nvPr userDrawn="1"/>
          </p:nvGrpSpPr>
          <p:grpSpPr>
            <a:xfrm>
              <a:off x="1584000" y="2682350"/>
              <a:ext cx="2523749" cy="384049"/>
              <a:chOff x="1584000" y="2682350"/>
              <a:chExt cx="2523749" cy="384049"/>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584000" y="2682350"/>
                <a:ext cx="1683075" cy="384049"/>
              </a:xfrm>
              <a:prstGeom prst="rect">
                <a:avLst/>
              </a:prstGeom>
            </p:spPr>
          </p:pic>
          <p:pic>
            <p:nvPicPr>
              <p:cNvPr id="16" name="Picture 15"/>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705225" y="2682350"/>
                <a:ext cx="402524" cy="384049"/>
              </a:xfrm>
              <a:prstGeom prst="rect">
                <a:avLst/>
              </a:prstGeom>
            </p:spPr>
          </p:pic>
        </p:grpSp>
        <p:grpSp>
          <p:nvGrpSpPr>
            <p:cNvPr id="18" name="Group 4"/>
            <p:cNvGrpSpPr>
              <a:grpSpLocks noChangeAspect="1"/>
            </p:cNvGrpSpPr>
            <p:nvPr userDrawn="1"/>
          </p:nvGrpSpPr>
          <p:grpSpPr bwMode="auto">
            <a:xfrm>
              <a:off x="3296507" y="2682351"/>
              <a:ext cx="383774" cy="383774"/>
              <a:chOff x="493" y="-227"/>
              <a:chExt cx="4770" cy="4770"/>
            </a:xfrm>
            <a:solidFill>
              <a:srgbClr val="00338D"/>
            </a:solidFill>
          </p:grpSpPr>
          <p:sp>
            <p:nvSpPr>
              <p:cNvPr id="19" name="Freeform 5"/>
              <p:cNvSpPr>
                <a:spLocks noEditPoints="1"/>
              </p:cNvSpPr>
              <p:nvPr userDrawn="1"/>
            </p:nvSpPr>
            <p:spPr bwMode="auto">
              <a:xfrm>
                <a:off x="493" y="-227"/>
                <a:ext cx="4770" cy="4770"/>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6"/>
              <p:cNvSpPr>
                <a:spLocks noEditPoints="1"/>
              </p:cNvSpPr>
              <p:nvPr userDrawn="1"/>
            </p:nvSpPr>
            <p:spPr bwMode="auto">
              <a:xfrm>
                <a:off x="1654" y="934"/>
                <a:ext cx="2447" cy="2447"/>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Oval 7"/>
              <p:cNvSpPr>
                <a:spLocks noChangeArrowheads="1"/>
              </p:cNvSpPr>
              <p:nvPr userDrawn="1"/>
            </p:nvSpPr>
            <p:spPr bwMode="auto">
              <a:xfrm>
                <a:off x="3864" y="598"/>
                <a:ext cx="573" cy="5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2672736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SLIDE 3 - Singular image 10% bar">
    <p:spTree>
      <p:nvGrpSpPr>
        <p:cNvPr id="1" name=""/>
        <p:cNvGrpSpPr/>
        <p:nvPr/>
      </p:nvGrpSpPr>
      <p:grpSpPr>
        <a:xfrm>
          <a:off x="0" y="0"/>
          <a:ext cx="0" cy="0"/>
          <a:chOff x="0" y="0"/>
          <a:chExt cx="0" cy="0"/>
        </a:xfrm>
      </p:grpSpPr>
      <p:sp>
        <p:nvSpPr>
          <p:cNvPr id="12" name="Freeform 19"/>
          <p:cNvSpPr>
            <a:spLocks noEditPoints="1"/>
          </p:cNvSpPr>
          <p:nvPr userDrawn="1"/>
        </p:nvSpPr>
        <p:spPr bwMode="auto">
          <a:xfrm>
            <a:off x="1394473" y="726434"/>
            <a:ext cx="7776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 name="Rectangle 12"/>
          <p:cNvSpPr/>
          <p:nvPr userDrawn="1"/>
        </p:nvSpPr>
        <p:spPr>
          <a:xfrm>
            <a:off x="0" y="3517"/>
            <a:ext cx="914400" cy="68509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1500" dirty="0">
              <a:solidFill>
                <a:prstClr val="white"/>
              </a:solidFill>
            </a:endParaRPr>
          </a:p>
        </p:txBody>
      </p:sp>
      <p:sp>
        <p:nvSpPr>
          <p:cNvPr id="2" name="Title 1"/>
          <p:cNvSpPr>
            <a:spLocks noGrp="1"/>
          </p:cNvSpPr>
          <p:nvPr>
            <p:ph type="ctrTitle" hasCustomPrompt="1"/>
          </p:nvPr>
        </p:nvSpPr>
        <p:spPr>
          <a:xfrm>
            <a:off x="1394473" y="1346400"/>
            <a:ext cx="6191999" cy="3510000"/>
          </a:xfrm>
        </p:spPr>
        <p:txBody>
          <a:bodyPr anchor="t" anchorCtr="0"/>
          <a:lstStyle>
            <a:lvl1pPr algn="l">
              <a:defRPr sz="11000">
                <a:solidFill>
                  <a:schemeClr val="bg1"/>
                </a:solidFill>
              </a:defRPr>
            </a:lvl1pPr>
          </a:lstStyle>
          <a:p>
            <a:r>
              <a:rPr lang="en-US" noProof="0" dirty="0"/>
              <a:t>Title slide 3</a:t>
            </a:r>
            <a:br>
              <a:rPr lang="en-US" noProof="0" dirty="0"/>
            </a:br>
            <a:r>
              <a:rPr lang="en-US" noProof="0" dirty="0"/>
              <a:t>dark singular </a:t>
            </a:r>
            <a:br>
              <a:rPr lang="en-US" noProof="0" dirty="0"/>
            </a:br>
            <a:r>
              <a:rPr lang="en-US" noProof="0" dirty="0"/>
              <a:t>image</a:t>
            </a:r>
          </a:p>
        </p:txBody>
      </p:sp>
      <p:sp>
        <p:nvSpPr>
          <p:cNvPr id="8" name="Text Placeholder 3"/>
          <p:cNvSpPr>
            <a:spLocks noGrp="1"/>
          </p:cNvSpPr>
          <p:nvPr>
            <p:ph type="body" sz="quarter" idx="11" hasCustomPrompt="1"/>
          </p:nvPr>
        </p:nvSpPr>
        <p:spPr>
          <a:xfrm>
            <a:off x="1413773" y="5036400"/>
            <a:ext cx="61727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r>
              <a:rPr lang="en-US" dirty="0"/>
              <a:t>Subtitle here</a:t>
            </a:r>
          </a:p>
        </p:txBody>
      </p:sp>
      <p:sp>
        <p:nvSpPr>
          <p:cNvPr id="9" name="Text Placeholder 4"/>
          <p:cNvSpPr>
            <a:spLocks noGrp="1"/>
          </p:cNvSpPr>
          <p:nvPr>
            <p:ph type="body" sz="quarter" idx="12" hasCustomPrompt="1"/>
          </p:nvPr>
        </p:nvSpPr>
        <p:spPr>
          <a:xfrm>
            <a:off x="1413773" y="5502275"/>
            <a:ext cx="1889125" cy="487363"/>
          </a:xfrm>
        </p:spPr>
        <p:txBody>
          <a:bodyPr/>
          <a:lstStyle>
            <a:lvl1pPr>
              <a:defRPr sz="1100" b="0">
                <a:solidFill>
                  <a:schemeClr val="bg1"/>
                </a:solidFill>
              </a:defRPr>
            </a:lvl1pPr>
          </a:lstStyle>
          <a:p>
            <a:pPr lvl="0"/>
            <a:r>
              <a:rPr lang="en-US" dirty="0"/>
              <a:t>Date here</a:t>
            </a:r>
          </a:p>
        </p:txBody>
      </p:sp>
    </p:spTree>
    <p:extLst>
      <p:ext uri="{BB962C8B-B14F-4D97-AF65-F5344CB8AC3E}">
        <p14:creationId xmlns:p14="http://schemas.microsoft.com/office/powerpoint/2010/main" val="111659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ON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752400" y="1426659"/>
            <a:ext cx="7639200" cy="45942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4"/>
          <p:cNvSpPr>
            <a:spLocks noGrp="1"/>
          </p:cNvSpPr>
          <p:nvPr>
            <p:ph type="body" sz="quarter" idx="11" hasCustomPrompt="1"/>
          </p:nvPr>
        </p:nvSpPr>
        <p:spPr>
          <a:xfrm>
            <a:off x="752400" y="354993"/>
            <a:ext cx="7639200"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4139236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2 COLUMN BLUE">
    <p:spTree>
      <p:nvGrpSpPr>
        <p:cNvPr id="1" name=""/>
        <p:cNvGrpSpPr/>
        <p:nvPr/>
      </p:nvGrpSpPr>
      <p:grpSpPr>
        <a:xfrm>
          <a:off x="0" y="0"/>
          <a:ext cx="0" cy="0"/>
          <a:chOff x="0" y="0"/>
          <a:chExt cx="0" cy="0"/>
        </a:xfrm>
      </p:grpSpPr>
      <p:sp>
        <p:nvSpPr>
          <p:cNvPr id="19" name="Text Placeholder 8"/>
          <p:cNvSpPr>
            <a:spLocks noGrp="1"/>
          </p:cNvSpPr>
          <p:nvPr>
            <p:ph type="body" sz="quarter" idx="19"/>
          </p:nvPr>
        </p:nvSpPr>
        <p:spPr>
          <a:xfrm>
            <a:off x="752400" y="1809570"/>
            <a:ext cx="3726000" cy="4218461"/>
          </a:xfrm>
          <a:ln w="6350">
            <a:solidFill>
              <a:schemeClr val="tx2"/>
            </a:solidFill>
          </a:ln>
        </p:spPr>
        <p:txBody>
          <a:bodyPr lIns="54000" tIns="54000" rIns="54000" bIns="54000"/>
          <a:lstStyle>
            <a:lvl1pPr>
              <a:defRPr sz="1000"/>
            </a:lvl1pPr>
            <a:lvl2pPr>
              <a:defRPr sz="1000"/>
            </a:lvl2pPr>
            <a:lvl3pPr>
              <a:defRPr sz="1000"/>
            </a:lvl3pPr>
            <a:lvl4pPr>
              <a:defRPr sz="1000"/>
            </a:lvl4pPr>
            <a:lvl5pPr>
              <a:defRPr sz="1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0" name="Text Placeholder 8"/>
          <p:cNvSpPr>
            <a:spLocks noGrp="1"/>
          </p:cNvSpPr>
          <p:nvPr>
            <p:ph type="body" sz="quarter" idx="20"/>
          </p:nvPr>
        </p:nvSpPr>
        <p:spPr>
          <a:xfrm>
            <a:off x="752400" y="1428430"/>
            <a:ext cx="3726000" cy="388800"/>
          </a:xfrm>
          <a:solidFill>
            <a:schemeClr val="tx2"/>
          </a:solidFill>
          <a:ln w="6350">
            <a:solidFill>
              <a:schemeClr val="tx2"/>
            </a:solidFill>
          </a:ln>
        </p:spPr>
        <p:txBody>
          <a:bodyPr lIns="54000" tIns="54000" rIns="54000" bIns="54000" anchor="ctr"/>
          <a:lstStyle>
            <a:lvl1pPr>
              <a:defRPr sz="10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16" name="Text Placeholder 8"/>
          <p:cNvSpPr>
            <a:spLocks noGrp="1"/>
          </p:cNvSpPr>
          <p:nvPr>
            <p:ph type="body" sz="quarter" idx="21"/>
          </p:nvPr>
        </p:nvSpPr>
        <p:spPr>
          <a:xfrm>
            <a:off x="4665600" y="1809570"/>
            <a:ext cx="3726000" cy="4218461"/>
          </a:xfrm>
          <a:ln w="6350">
            <a:solidFill>
              <a:schemeClr val="tx2"/>
            </a:solidFill>
          </a:ln>
        </p:spPr>
        <p:txBody>
          <a:bodyPr lIns="54000" tIns="54000" rIns="54000" bIns="54000"/>
          <a:lstStyle>
            <a:lvl1pPr>
              <a:defRPr sz="1000"/>
            </a:lvl1pPr>
            <a:lvl2pPr>
              <a:defRPr sz="1000"/>
            </a:lvl2pPr>
            <a:lvl3pPr>
              <a:defRPr sz="1000"/>
            </a:lvl3pPr>
            <a:lvl4pPr>
              <a:defRPr sz="1000"/>
            </a:lvl4pPr>
            <a:lvl5pPr>
              <a:defRPr sz="1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Text Placeholder 8"/>
          <p:cNvSpPr>
            <a:spLocks noGrp="1"/>
          </p:cNvSpPr>
          <p:nvPr>
            <p:ph type="body" sz="quarter" idx="22"/>
          </p:nvPr>
        </p:nvSpPr>
        <p:spPr>
          <a:xfrm>
            <a:off x="4665600" y="1428430"/>
            <a:ext cx="3726000" cy="388800"/>
          </a:xfrm>
          <a:solidFill>
            <a:schemeClr val="tx2"/>
          </a:solidFill>
          <a:ln w="6350">
            <a:solidFill>
              <a:schemeClr val="tx2"/>
            </a:solidFill>
          </a:ln>
        </p:spPr>
        <p:txBody>
          <a:bodyPr lIns="54000" tIns="54000" rIns="54000" bIns="54000" anchor="ctr"/>
          <a:lstStyle>
            <a:lvl1pPr>
              <a:defRPr sz="10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3" name="Title 2"/>
          <p:cNvSpPr>
            <a:spLocks noGrp="1"/>
          </p:cNvSpPr>
          <p:nvPr>
            <p:ph type="title"/>
          </p:nvPr>
        </p:nvSpPr>
        <p:spPr/>
        <p:txBody>
          <a:bodyPr/>
          <a:lstStyle/>
          <a:p>
            <a:r>
              <a:rPr lang="en-US" noProof="0"/>
              <a:t>Click to edit Master title style</a:t>
            </a:r>
            <a:endParaRPr lang="en-US" noProof="0" dirty="0"/>
          </a:p>
        </p:txBody>
      </p:sp>
      <p:sp>
        <p:nvSpPr>
          <p:cNvPr id="7" name="Text Placeholder 4"/>
          <p:cNvSpPr>
            <a:spLocks noGrp="1"/>
          </p:cNvSpPr>
          <p:nvPr>
            <p:ph type="body" sz="quarter" idx="11" hasCustomPrompt="1"/>
          </p:nvPr>
        </p:nvSpPr>
        <p:spPr>
          <a:xfrm>
            <a:off x="752400" y="354993"/>
            <a:ext cx="7647063"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35330861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2 COLUMN BLUE">
    <p:spTree>
      <p:nvGrpSpPr>
        <p:cNvPr id="1" name=""/>
        <p:cNvGrpSpPr/>
        <p:nvPr/>
      </p:nvGrpSpPr>
      <p:grpSpPr>
        <a:xfrm>
          <a:off x="0" y="0"/>
          <a:ext cx="0" cy="0"/>
          <a:chOff x="0" y="0"/>
          <a:chExt cx="0" cy="0"/>
        </a:xfrm>
      </p:grpSpPr>
      <p:sp>
        <p:nvSpPr>
          <p:cNvPr id="19" name="Text Placeholder 8"/>
          <p:cNvSpPr>
            <a:spLocks noGrp="1"/>
          </p:cNvSpPr>
          <p:nvPr>
            <p:ph type="body" sz="quarter" idx="19"/>
          </p:nvPr>
        </p:nvSpPr>
        <p:spPr>
          <a:xfrm>
            <a:off x="752400" y="1809570"/>
            <a:ext cx="3726000" cy="4218461"/>
          </a:xfrm>
          <a:ln w="6350">
            <a:solidFill>
              <a:schemeClr val="tx2"/>
            </a:solidFill>
          </a:ln>
        </p:spPr>
        <p:txBody>
          <a:bodyPr lIns="54000" tIns="54000" rIns="54000" bIns="54000"/>
          <a:lstStyle>
            <a:lvl1pPr>
              <a:defRPr sz="1000"/>
            </a:lvl1pPr>
            <a:lvl2pPr>
              <a:defRPr sz="1000"/>
            </a:lvl2pPr>
            <a:lvl3pPr>
              <a:defRPr sz="1000"/>
            </a:lvl3pPr>
            <a:lvl4pPr>
              <a:defRPr sz="1000"/>
            </a:lvl4pPr>
            <a:lvl5pPr>
              <a:defRPr sz="1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0" name="Text Placeholder 8"/>
          <p:cNvSpPr>
            <a:spLocks noGrp="1"/>
          </p:cNvSpPr>
          <p:nvPr>
            <p:ph type="body" sz="quarter" idx="20"/>
          </p:nvPr>
        </p:nvSpPr>
        <p:spPr>
          <a:xfrm>
            <a:off x="752400" y="1428430"/>
            <a:ext cx="3726000" cy="388800"/>
          </a:xfrm>
          <a:solidFill>
            <a:schemeClr val="tx2"/>
          </a:solidFill>
          <a:ln w="6350">
            <a:solidFill>
              <a:schemeClr val="tx2"/>
            </a:solidFill>
          </a:ln>
        </p:spPr>
        <p:txBody>
          <a:bodyPr lIns="54000" tIns="54000" rIns="54000" bIns="54000" anchor="ctr"/>
          <a:lstStyle>
            <a:lvl1pPr>
              <a:defRPr sz="10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16" name="Text Placeholder 8"/>
          <p:cNvSpPr>
            <a:spLocks noGrp="1"/>
          </p:cNvSpPr>
          <p:nvPr>
            <p:ph type="body" sz="quarter" idx="21"/>
          </p:nvPr>
        </p:nvSpPr>
        <p:spPr>
          <a:xfrm>
            <a:off x="4665600" y="1809570"/>
            <a:ext cx="3726000" cy="4218461"/>
          </a:xfrm>
          <a:ln w="6350">
            <a:solidFill>
              <a:schemeClr val="tx2"/>
            </a:solidFill>
          </a:ln>
        </p:spPr>
        <p:txBody>
          <a:bodyPr lIns="54000" tIns="54000" rIns="54000" bIns="54000"/>
          <a:lstStyle>
            <a:lvl1pPr>
              <a:defRPr sz="1000"/>
            </a:lvl1pPr>
            <a:lvl2pPr>
              <a:defRPr sz="1000"/>
            </a:lvl2pPr>
            <a:lvl3pPr>
              <a:defRPr sz="1000"/>
            </a:lvl3pPr>
            <a:lvl4pPr>
              <a:defRPr sz="1000"/>
            </a:lvl4pPr>
            <a:lvl5pPr>
              <a:defRPr sz="1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Text Placeholder 8"/>
          <p:cNvSpPr>
            <a:spLocks noGrp="1"/>
          </p:cNvSpPr>
          <p:nvPr>
            <p:ph type="body" sz="quarter" idx="22"/>
          </p:nvPr>
        </p:nvSpPr>
        <p:spPr>
          <a:xfrm>
            <a:off x="4665600" y="1428430"/>
            <a:ext cx="3726000" cy="388800"/>
          </a:xfrm>
          <a:solidFill>
            <a:schemeClr val="tx2"/>
          </a:solidFill>
          <a:ln w="6350">
            <a:solidFill>
              <a:schemeClr val="tx2"/>
            </a:solidFill>
          </a:ln>
        </p:spPr>
        <p:txBody>
          <a:bodyPr lIns="54000" tIns="54000" rIns="54000" bIns="54000" anchor="ctr"/>
          <a:lstStyle>
            <a:lvl1pPr>
              <a:defRPr sz="10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3" name="Title 2"/>
          <p:cNvSpPr>
            <a:spLocks noGrp="1"/>
          </p:cNvSpPr>
          <p:nvPr>
            <p:ph type="title"/>
          </p:nvPr>
        </p:nvSpPr>
        <p:spPr/>
        <p:txBody>
          <a:bodyPr/>
          <a:lstStyle/>
          <a:p>
            <a:r>
              <a:rPr lang="en-US" noProof="0"/>
              <a:t>Click to edit Master title style</a:t>
            </a:r>
            <a:endParaRPr lang="en-US" noProof="0" dirty="0"/>
          </a:p>
        </p:txBody>
      </p:sp>
      <p:sp>
        <p:nvSpPr>
          <p:cNvPr id="7" name="Text Placeholder 4"/>
          <p:cNvSpPr>
            <a:spLocks noGrp="1"/>
          </p:cNvSpPr>
          <p:nvPr>
            <p:ph type="body" sz="quarter" idx="11" hasCustomPrompt="1"/>
          </p:nvPr>
        </p:nvSpPr>
        <p:spPr>
          <a:xfrm>
            <a:off x="752400" y="354993"/>
            <a:ext cx="7647063"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357790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ON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752400" y="1426659"/>
            <a:ext cx="7639200" cy="45942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4"/>
          <p:cNvSpPr>
            <a:spLocks noGrp="1"/>
          </p:cNvSpPr>
          <p:nvPr>
            <p:ph type="body" sz="quarter" idx="11" hasCustomPrompt="1"/>
          </p:nvPr>
        </p:nvSpPr>
        <p:spPr>
          <a:xfrm>
            <a:off x="752400" y="354993"/>
            <a:ext cx="7639200"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24970338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ON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752400" y="1209600"/>
            <a:ext cx="7639200" cy="45942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011549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ON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752400" y="1209600"/>
            <a:ext cx="7639200" cy="45942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9611127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_ON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752400" y="1426659"/>
            <a:ext cx="7639200" cy="45942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4"/>
          <p:cNvSpPr>
            <a:spLocks noGrp="1"/>
          </p:cNvSpPr>
          <p:nvPr>
            <p:ph type="body" sz="quarter" idx="11" hasCustomPrompt="1"/>
          </p:nvPr>
        </p:nvSpPr>
        <p:spPr>
          <a:xfrm>
            <a:off x="752400" y="354993"/>
            <a:ext cx="7639200"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16823356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196517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10867071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2 COLUMN BLUE">
    <p:spTree>
      <p:nvGrpSpPr>
        <p:cNvPr id="1" name=""/>
        <p:cNvGrpSpPr/>
        <p:nvPr/>
      </p:nvGrpSpPr>
      <p:grpSpPr>
        <a:xfrm>
          <a:off x="0" y="0"/>
          <a:ext cx="0" cy="0"/>
          <a:chOff x="0" y="0"/>
          <a:chExt cx="0" cy="0"/>
        </a:xfrm>
      </p:grpSpPr>
      <p:sp>
        <p:nvSpPr>
          <p:cNvPr id="19" name="Text Placeholder 8"/>
          <p:cNvSpPr>
            <a:spLocks noGrp="1"/>
          </p:cNvSpPr>
          <p:nvPr>
            <p:ph type="body" sz="quarter" idx="19"/>
          </p:nvPr>
        </p:nvSpPr>
        <p:spPr>
          <a:xfrm>
            <a:off x="752400" y="1809570"/>
            <a:ext cx="3726000" cy="4218461"/>
          </a:xfrm>
          <a:ln w="6350">
            <a:solidFill>
              <a:schemeClr val="tx2"/>
            </a:solidFill>
          </a:ln>
        </p:spPr>
        <p:txBody>
          <a:bodyPr lIns="54000" tIns="54000" rIns="54000" bIns="54000"/>
          <a:lstStyle>
            <a:lvl1pPr>
              <a:defRPr sz="1000"/>
            </a:lvl1pPr>
            <a:lvl2pPr>
              <a:defRPr sz="1000"/>
            </a:lvl2pPr>
            <a:lvl3pPr>
              <a:defRPr sz="1000"/>
            </a:lvl3pPr>
            <a:lvl4pPr>
              <a:defRPr sz="1000"/>
            </a:lvl4pPr>
            <a:lvl5pPr>
              <a:defRPr sz="1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0" name="Text Placeholder 8"/>
          <p:cNvSpPr>
            <a:spLocks noGrp="1"/>
          </p:cNvSpPr>
          <p:nvPr>
            <p:ph type="body" sz="quarter" idx="20"/>
          </p:nvPr>
        </p:nvSpPr>
        <p:spPr>
          <a:xfrm>
            <a:off x="752400" y="1428430"/>
            <a:ext cx="3726000" cy="388800"/>
          </a:xfrm>
          <a:solidFill>
            <a:schemeClr val="tx2"/>
          </a:solidFill>
          <a:ln w="6350">
            <a:solidFill>
              <a:schemeClr val="tx2"/>
            </a:solidFill>
          </a:ln>
        </p:spPr>
        <p:txBody>
          <a:bodyPr lIns="54000" tIns="54000" rIns="54000" bIns="54000" anchor="ctr"/>
          <a:lstStyle>
            <a:lvl1pPr>
              <a:defRPr sz="10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16" name="Text Placeholder 8"/>
          <p:cNvSpPr>
            <a:spLocks noGrp="1"/>
          </p:cNvSpPr>
          <p:nvPr>
            <p:ph type="body" sz="quarter" idx="21"/>
          </p:nvPr>
        </p:nvSpPr>
        <p:spPr>
          <a:xfrm>
            <a:off x="4665600" y="1809570"/>
            <a:ext cx="3726000" cy="4218461"/>
          </a:xfrm>
          <a:ln w="6350">
            <a:solidFill>
              <a:schemeClr val="tx2"/>
            </a:solidFill>
          </a:ln>
        </p:spPr>
        <p:txBody>
          <a:bodyPr lIns="54000" tIns="54000" rIns="54000" bIns="54000"/>
          <a:lstStyle>
            <a:lvl1pPr>
              <a:defRPr sz="1000"/>
            </a:lvl1pPr>
            <a:lvl2pPr>
              <a:defRPr sz="1000"/>
            </a:lvl2pPr>
            <a:lvl3pPr>
              <a:defRPr sz="1000"/>
            </a:lvl3pPr>
            <a:lvl4pPr>
              <a:defRPr sz="1000"/>
            </a:lvl4pPr>
            <a:lvl5pPr>
              <a:defRPr sz="1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Text Placeholder 8"/>
          <p:cNvSpPr>
            <a:spLocks noGrp="1"/>
          </p:cNvSpPr>
          <p:nvPr>
            <p:ph type="body" sz="quarter" idx="22"/>
          </p:nvPr>
        </p:nvSpPr>
        <p:spPr>
          <a:xfrm>
            <a:off x="4665600" y="1428430"/>
            <a:ext cx="3726000" cy="388800"/>
          </a:xfrm>
          <a:solidFill>
            <a:schemeClr val="tx2"/>
          </a:solidFill>
          <a:ln w="6350">
            <a:solidFill>
              <a:schemeClr val="tx2"/>
            </a:solidFill>
          </a:ln>
        </p:spPr>
        <p:txBody>
          <a:bodyPr lIns="54000" tIns="54000" rIns="54000" bIns="54000" anchor="ctr"/>
          <a:lstStyle>
            <a:lvl1pPr>
              <a:defRPr sz="10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3" name="Title 2"/>
          <p:cNvSpPr>
            <a:spLocks noGrp="1"/>
          </p:cNvSpPr>
          <p:nvPr>
            <p:ph type="title"/>
          </p:nvPr>
        </p:nvSpPr>
        <p:spPr/>
        <p:txBody>
          <a:bodyPr/>
          <a:lstStyle/>
          <a:p>
            <a:r>
              <a:rPr lang="en-US" noProof="0"/>
              <a:t>Click to edit Master title style</a:t>
            </a:r>
            <a:endParaRPr lang="en-US" noProof="0" dirty="0"/>
          </a:p>
        </p:txBody>
      </p:sp>
      <p:sp>
        <p:nvSpPr>
          <p:cNvPr id="7" name="Text Placeholder 4"/>
          <p:cNvSpPr>
            <a:spLocks noGrp="1"/>
          </p:cNvSpPr>
          <p:nvPr>
            <p:ph type="body" sz="quarter" idx="11" hasCustomPrompt="1"/>
          </p:nvPr>
        </p:nvSpPr>
        <p:spPr>
          <a:xfrm>
            <a:off x="752400" y="354993"/>
            <a:ext cx="7647063"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24172018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6_ON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752400" y="1426659"/>
            <a:ext cx="7639200" cy="45942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4"/>
          <p:cNvSpPr>
            <a:spLocks noGrp="1"/>
          </p:cNvSpPr>
          <p:nvPr>
            <p:ph type="body" sz="quarter" idx="11" hasCustomPrompt="1"/>
          </p:nvPr>
        </p:nvSpPr>
        <p:spPr>
          <a:xfrm>
            <a:off x="752400" y="354993"/>
            <a:ext cx="7639200"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17585819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7_ON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752400" y="1426659"/>
            <a:ext cx="7639200" cy="45942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4"/>
          <p:cNvSpPr>
            <a:spLocks noGrp="1"/>
          </p:cNvSpPr>
          <p:nvPr>
            <p:ph type="body" sz="quarter" idx="11" hasCustomPrompt="1"/>
          </p:nvPr>
        </p:nvSpPr>
        <p:spPr>
          <a:xfrm>
            <a:off x="752400" y="354993"/>
            <a:ext cx="7639200"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24446122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8_ON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752400" y="1426659"/>
            <a:ext cx="7639200" cy="45942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4"/>
          <p:cNvSpPr>
            <a:spLocks noGrp="1"/>
          </p:cNvSpPr>
          <p:nvPr>
            <p:ph type="body" sz="quarter" idx="11" hasCustomPrompt="1"/>
          </p:nvPr>
        </p:nvSpPr>
        <p:spPr>
          <a:xfrm>
            <a:off x="752400" y="354993"/>
            <a:ext cx="7639200"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13792200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2892506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52400" y="677326"/>
            <a:ext cx="7639200" cy="518400"/>
          </a:xfrm>
        </p:spPr>
        <p:txBody>
          <a:bodyPr/>
          <a:lstStyle/>
          <a:p>
            <a:r>
              <a:rPr lang="en-US" noProof="0"/>
              <a:t>Click to edit Master title style</a:t>
            </a:r>
            <a:endParaRPr lang="en-US" noProof="0" dirty="0"/>
          </a:p>
        </p:txBody>
      </p:sp>
      <p:sp>
        <p:nvSpPr>
          <p:cNvPr id="3" name="Text Placeholder 4"/>
          <p:cNvSpPr>
            <a:spLocks noGrp="1"/>
          </p:cNvSpPr>
          <p:nvPr>
            <p:ph type="body" sz="quarter" idx="11" hasCustomPrompt="1"/>
          </p:nvPr>
        </p:nvSpPr>
        <p:spPr>
          <a:xfrm>
            <a:off x="752400" y="354993"/>
            <a:ext cx="7639200"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14435644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52400" y="677326"/>
            <a:ext cx="7639200" cy="518400"/>
          </a:xfrm>
        </p:spPr>
        <p:txBody>
          <a:bodyPr/>
          <a:lstStyle/>
          <a:p>
            <a:r>
              <a:rPr lang="en-US" noProof="0"/>
              <a:t>Click to edit Master title style</a:t>
            </a:r>
            <a:endParaRPr lang="en-US" noProof="0" dirty="0"/>
          </a:p>
        </p:txBody>
      </p:sp>
      <p:sp>
        <p:nvSpPr>
          <p:cNvPr id="3" name="Text Placeholder 4"/>
          <p:cNvSpPr>
            <a:spLocks noGrp="1"/>
          </p:cNvSpPr>
          <p:nvPr>
            <p:ph type="body" sz="quarter" idx="11" hasCustomPrompt="1"/>
          </p:nvPr>
        </p:nvSpPr>
        <p:spPr>
          <a:xfrm>
            <a:off x="752400" y="354993"/>
            <a:ext cx="7639200"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26909378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9_ON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752400" y="1426659"/>
            <a:ext cx="7639200" cy="45942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4"/>
          <p:cNvSpPr>
            <a:spLocks noGrp="1"/>
          </p:cNvSpPr>
          <p:nvPr>
            <p:ph type="body" sz="quarter" idx="11" hasCustomPrompt="1"/>
          </p:nvPr>
        </p:nvSpPr>
        <p:spPr>
          <a:xfrm>
            <a:off x="752400" y="354993"/>
            <a:ext cx="7639200"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39440802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0_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752400" y="1426659"/>
            <a:ext cx="7639200" cy="4594225"/>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itle 1"/>
          <p:cNvSpPr>
            <a:spLocks noGrp="1"/>
          </p:cNvSpPr>
          <p:nvPr>
            <p:ph type="title"/>
          </p:nvPr>
        </p:nvSpPr>
        <p:spPr>
          <a:xfrm>
            <a:off x="752400" y="677326"/>
            <a:ext cx="7639200" cy="518400"/>
          </a:xfrm>
        </p:spPr>
        <p:txBody>
          <a:bodyPr/>
          <a:lstStyle/>
          <a:p>
            <a:r>
              <a:rPr lang="en-US" noProof="0"/>
              <a:t>Click to edit Master title style</a:t>
            </a:r>
            <a:endParaRPr lang="en-US" noProof="0" dirty="0"/>
          </a:p>
        </p:txBody>
      </p:sp>
      <p:sp>
        <p:nvSpPr>
          <p:cNvPr id="6" name="Text Placeholder 4"/>
          <p:cNvSpPr>
            <a:spLocks noGrp="1"/>
          </p:cNvSpPr>
          <p:nvPr>
            <p:ph type="body" sz="quarter" idx="11" hasCustomPrompt="1"/>
          </p:nvPr>
        </p:nvSpPr>
        <p:spPr>
          <a:xfrm>
            <a:off x="752400" y="354993"/>
            <a:ext cx="7639200"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28519843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1_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752400" y="1426659"/>
            <a:ext cx="7639200" cy="4594225"/>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itle 1"/>
          <p:cNvSpPr>
            <a:spLocks noGrp="1"/>
          </p:cNvSpPr>
          <p:nvPr>
            <p:ph type="title"/>
          </p:nvPr>
        </p:nvSpPr>
        <p:spPr>
          <a:xfrm>
            <a:off x="752400" y="677326"/>
            <a:ext cx="7639200" cy="518400"/>
          </a:xfrm>
        </p:spPr>
        <p:txBody>
          <a:bodyPr/>
          <a:lstStyle/>
          <a:p>
            <a:r>
              <a:rPr lang="en-US" noProof="0"/>
              <a:t>Click to edit Master title style</a:t>
            </a:r>
            <a:endParaRPr lang="en-US" noProof="0" dirty="0"/>
          </a:p>
        </p:txBody>
      </p:sp>
      <p:sp>
        <p:nvSpPr>
          <p:cNvPr id="6" name="Text Placeholder 4"/>
          <p:cNvSpPr>
            <a:spLocks noGrp="1"/>
          </p:cNvSpPr>
          <p:nvPr>
            <p:ph type="body" sz="quarter" idx="11" hasCustomPrompt="1"/>
          </p:nvPr>
        </p:nvSpPr>
        <p:spPr>
          <a:xfrm>
            <a:off x="752400" y="354993"/>
            <a:ext cx="7639200"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1593609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with Supertitle">
    <p:spTree>
      <p:nvGrpSpPr>
        <p:cNvPr id="1" name=""/>
        <p:cNvGrpSpPr/>
        <p:nvPr/>
      </p:nvGrpSpPr>
      <p:grpSpPr>
        <a:xfrm>
          <a:off x="0" y="0"/>
          <a:ext cx="0" cy="0"/>
          <a:chOff x="0" y="0"/>
          <a:chExt cx="0" cy="0"/>
        </a:xfrm>
      </p:grpSpPr>
      <p:sp>
        <p:nvSpPr>
          <p:cNvPr id="2" name="Title 1"/>
          <p:cNvSpPr>
            <a:spLocks noGrp="1"/>
          </p:cNvSpPr>
          <p:nvPr>
            <p:ph type="title"/>
          </p:nvPr>
        </p:nvSpPr>
        <p:spPr>
          <a:xfrm>
            <a:off x="747237" y="432000"/>
            <a:ext cx="7652225" cy="518400"/>
          </a:xfrm>
        </p:spPr>
        <p:txBody>
          <a:bodyPr/>
          <a:lstStyle/>
          <a:p>
            <a:r>
              <a:rPr lang="en-US" noProof="0"/>
              <a:t>Click to edit Master title style</a:t>
            </a:r>
            <a:endParaRPr lang="en-US" noProof="0" dirty="0"/>
          </a:p>
        </p:txBody>
      </p:sp>
      <p:sp>
        <p:nvSpPr>
          <p:cNvPr id="3" name="Text Placeholder 4"/>
          <p:cNvSpPr>
            <a:spLocks noGrp="1"/>
          </p:cNvSpPr>
          <p:nvPr>
            <p:ph type="body" sz="quarter" idx="12" hasCustomPrompt="1"/>
          </p:nvPr>
        </p:nvSpPr>
        <p:spPr>
          <a:xfrm>
            <a:off x="747238" y="227993"/>
            <a:ext cx="7652225" cy="173736"/>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2452696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3_DIVIDER 2">
    <p:spTree>
      <p:nvGrpSpPr>
        <p:cNvPr id="1" name=""/>
        <p:cNvGrpSpPr/>
        <p:nvPr/>
      </p:nvGrpSpPr>
      <p:grpSpPr>
        <a:xfrm>
          <a:off x="0" y="0"/>
          <a:ext cx="0" cy="0"/>
          <a:chOff x="0" y="0"/>
          <a:chExt cx="0" cy="0"/>
        </a:xfrm>
      </p:grpSpPr>
      <p:sp>
        <p:nvSpPr>
          <p:cNvPr id="7" name="Title 1"/>
          <p:cNvSpPr>
            <a:spLocks noGrp="1"/>
          </p:cNvSpPr>
          <p:nvPr>
            <p:ph type="ctrTitle"/>
          </p:nvPr>
        </p:nvSpPr>
        <p:spPr>
          <a:xfrm>
            <a:off x="1773821" y="1435300"/>
            <a:ext cx="6367463" cy="3510000"/>
          </a:xfrm>
        </p:spPr>
        <p:txBody>
          <a:bodyPr anchor="t" anchorCtr="0"/>
          <a:lstStyle>
            <a:lvl1pPr algn="l">
              <a:defRPr sz="4500" baseline="0">
                <a:solidFill>
                  <a:schemeClr val="bg1"/>
                </a:solidFill>
                <a:latin typeface="+mn-lt"/>
              </a:defRPr>
            </a:lvl1pPr>
          </a:lstStyle>
          <a:p>
            <a:r>
              <a:rPr lang="en-US" noProof="0" dirty="0"/>
              <a:t>Click to edit Master title style</a:t>
            </a:r>
          </a:p>
        </p:txBody>
      </p:sp>
      <p:sp>
        <p:nvSpPr>
          <p:cNvPr id="9" name="Freeform 19"/>
          <p:cNvSpPr>
            <a:spLocks noChangeAspect="1" noEditPoints="1"/>
          </p:cNvSpPr>
          <p:nvPr userDrawn="1"/>
        </p:nvSpPr>
        <p:spPr bwMode="auto">
          <a:xfrm>
            <a:off x="1788296" y="524435"/>
            <a:ext cx="809363" cy="439655"/>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dirty="0">
              <a:solidFill>
                <a:srgbClr val="000000"/>
              </a:solidFill>
            </a:endParaRPr>
          </a:p>
        </p:txBody>
      </p:sp>
      <p:sp>
        <p:nvSpPr>
          <p:cNvPr id="6" name="Text Placeholder 3"/>
          <p:cNvSpPr>
            <a:spLocks noGrp="1"/>
          </p:cNvSpPr>
          <p:nvPr>
            <p:ph type="body" sz="quarter" idx="11"/>
          </p:nvPr>
        </p:nvSpPr>
        <p:spPr>
          <a:xfrm>
            <a:off x="1803521" y="5390900"/>
            <a:ext cx="6337763" cy="216000"/>
          </a:xfrm>
        </p:spPr>
        <p:txBody>
          <a:bodyPr/>
          <a:lstStyle>
            <a:lvl1pPr>
              <a:defRPr sz="825">
                <a:solidFill>
                  <a:schemeClr val="bg1"/>
                </a:solidFill>
              </a:defRPr>
            </a:lvl1pPr>
            <a:lvl2pPr>
              <a:defRPr sz="825">
                <a:solidFill>
                  <a:schemeClr val="bg1"/>
                </a:solidFill>
              </a:defRPr>
            </a:lvl2pPr>
            <a:lvl3pPr>
              <a:buClr>
                <a:schemeClr val="bg1"/>
              </a:buClr>
              <a:defRPr sz="825">
                <a:solidFill>
                  <a:schemeClr val="bg1"/>
                </a:solidFill>
              </a:defRPr>
            </a:lvl3pPr>
            <a:lvl4pPr>
              <a:buClr>
                <a:schemeClr val="bg1"/>
              </a:buClr>
              <a:defRPr sz="825">
                <a:solidFill>
                  <a:schemeClr val="bg1"/>
                </a:solidFill>
              </a:defRPr>
            </a:lvl4pPr>
            <a:lvl5pPr>
              <a:buClr>
                <a:schemeClr val="bg1"/>
              </a:buClr>
              <a:defRPr sz="825">
                <a:solidFill>
                  <a:schemeClr val="bg1"/>
                </a:solidFill>
              </a:defRPr>
            </a:lvl5pPr>
          </a:lstStyle>
          <a:p>
            <a:pPr lvl="0"/>
            <a:r>
              <a:rPr lang="en-US" noProof="0" dirty="0"/>
              <a:t>Click to edit Master text styles</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2236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752400" y="1209600"/>
            <a:ext cx="7639200" cy="45942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604358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TEXT with Super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752400" y="1209600"/>
            <a:ext cx="7639200" cy="45942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4"/>
          <p:cNvSpPr>
            <a:spLocks noGrp="1"/>
          </p:cNvSpPr>
          <p:nvPr>
            <p:ph type="body" sz="quarter" idx="12" hasCustomPrompt="1"/>
          </p:nvPr>
        </p:nvSpPr>
        <p:spPr>
          <a:xfrm>
            <a:off x="747238" y="227993"/>
            <a:ext cx="7652225" cy="173736"/>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3786642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752400" y="1209600"/>
            <a:ext cx="3726000" cy="45942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1"/>
          </p:nvPr>
        </p:nvSpPr>
        <p:spPr>
          <a:xfrm>
            <a:off x="4665600" y="1209600"/>
            <a:ext cx="3726000" cy="45942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6099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752400" y="1209600"/>
            <a:ext cx="3726000" cy="45942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1"/>
          </p:nvPr>
        </p:nvSpPr>
        <p:spPr>
          <a:xfrm>
            <a:off x="4665600" y="1209600"/>
            <a:ext cx="3726000" cy="45942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itle 2"/>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2" hasCustomPrompt="1"/>
          </p:nvPr>
        </p:nvSpPr>
        <p:spPr>
          <a:xfrm>
            <a:off x="747238" y="227993"/>
            <a:ext cx="7652225" cy="173736"/>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3832457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752400" y="432000"/>
            <a:ext cx="76392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752400" y="1209600"/>
            <a:ext cx="3726000" cy="45942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Chart Placeholder 4"/>
          <p:cNvSpPr>
            <a:spLocks noGrp="1"/>
          </p:cNvSpPr>
          <p:nvPr>
            <p:ph type="chart" sz="quarter" idx="13"/>
          </p:nvPr>
        </p:nvSpPr>
        <p:spPr>
          <a:xfrm>
            <a:off x="4665600" y="1209600"/>
            <a:ext cx="3726000" cy="4593600"/>
          </a:xfrm>
        </p:spPr>
        <p:txBody>
          <a:bodyPr anchor="ctr"/>
          <a:lstStyle>
            <a:lvl1pPr algn="ctr">
              <a:defRPr/>
            </a:lvl1pPr>
          </a:lstStyle>
          <a:p>
            <a:r>
              <a:rPr lang="en-US" noProof="0" dirty="0"/>
              <a:t>Click icon to add chart</a:t>
            </a:r>
          </a:p>
        </p:txBody>
      </p:sp>
    </p:spTree>
    <p:extLst>
      <p:ext uri="{BB962C8B-B14F-4D97-AF65-F5344CB8AC3E}">
        <p14:creationId xmlns:p14="http://schemas.microsoft.com/office/powerpoint/2010/main" val="146885393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47238" y="432000"/>
            <a:ext cx="7639200" cy="51840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747238" y="1209600"/>
            <a:ext cx="7639200" cy="4582800"/>
          </a:xfrm>
          <a:prstGeom prst="rect">
            <a:avLst/>
          </a:prstGeom>
        </p:spPr>
        <p:txBody>
          <a:bodyPr vert="horz" lIns="0" tIns="0" rIns="0" bIns="0" rtlCol="0" anchor="t" anchorCtr="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8" name="Freeform 19"/>
          <p:cNvSpPr>
            <a:spLocks noEditPoints="1"/>
          </p:cNvSpPr>
          <p:nvPr userDrawn="1"/>
        </p:nvSpPr>
        <p:spPr bwMode="auto">
          <a:xfrm>
            <a:off x="747238" y="6320118"/>
            <a:ext cx="424800" cy="172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9" name="Shape 8"/>
          <p:cNvSpPr txBox="1">
            <a:spLocks/>
          </p:cNvSpPr>
          <p:nvPr userDrawn="1"/>
        </p:nvSpPr>
        <p:spPr>
          <a:xfrm>
            <a:off x="7190610" y="6320118"/>
            <a:ext cx="1201210"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30" name="TextBox 29"/>
          <p:cNvSpPr txBox="1"/>
          <p:nvPr userDrawn="1"/>
        </p:nvSpPr>
        <p:spPr>
          <a:xfrm>
            <a:off x="1731600" y="6320118"/>
            <a:ext cx="58176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2017 KPMG LLP, a Delaware limited liability partnership and the U.S. member firm of the KPMG network of independent member firms affiliated with KPMG International Cooperative (“KPMG International”), a Swiss entity. All rights reserved. NDPPS 726210</a:t>
            </a:r>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661" r:id="rId1"/>
    <p:sldLayoutId id="2147483680" r:id="rId2"/>
    <p:sldLayoutId id="2147483666" r:id="rId3"/>
    <p:sldLayoutId id="2147483704" r:id="rId4"/>
    <p:sldLayoutId id="2147483664" r:id="rId5"/>
    <p:sldLayoutId id="2147483705" r:id="rId6"/>
    <p:sldLayoutId id="2147483689" r:id="rId7"/>
    <p:sldLayoutId id="2147483725" r:id="rId8"/>
    <p:sldLayoutId id="2147483690" r:id="rId9"/>
    <p:sldLayoutId id="2147483691" r:id="rId10"/>
    <p:sldLayoutId id="2147483692" r:id="rId11"/>
    <p:sldLayoutId id="2147483693" r:id="rId12"/>
    <p:sldLayoutId id="2147483701" r:id="rId13"/>
    <p:sldLayoutId id="2147483697" r:id="rId14"/>
    <p:sldLayoutId id="2147483703" r:id="rId15"/>
    <p:sldLayoutId id="2147483699" r:id="rId16"/>
    <p:sldLayoutId id="2147483700" r:id="rId17"/>
    <p:sldLayoutId id="2147483682" r:id="rId18"/>
    <p:sldLayoutId id="2147483684" r:id="rId19"/>
    <p:sldLayoutId id="2147483667" r:id="rId20"/>
    <p:sldLayoutId id="2147483706" r:id="rId21"/>
    <p:sldLayoutId id="2147483707" r:id="rId22"/>
    <p:sldLayoutId id="2147483708" r:id="rId23"/>
    <p:sldLayoutId id="2147483709" r:id="rId24"/>
    <p:sldLayoutId id="2147483710" r:id="rId25"/>
    <p:sldLayoutId id="2147483711" r:id="rId26"/>
    <p:sldLayoutId id="2147483712" r:id="rId27"/>
    <p:sldLayoutId id="2147483713" r:id="rId28"/>
    <p:sldLayoutId id="2147483714" r:id="rId29"/>
    <p:sldLayoutId id="2147483715" r:id="rId30"/>
    <p:sldLayoutId id="2147483716" r:id="rId31"/>
    <p:sldLayoutId id="2147483717" r:id="rId32"/>
    <p:sldLayoutId id="2147483718" r:id="rId33"/>
    <p:sldLayoutId id="2147483719" r:id="rId34"/>
    <p:sldLayoutId id="2147483720" r:id="rId35"/>
    <p:sldLayoutId id="2147483721" r:id="rId36"/>
    <p:sldLayoutId id="2147483722" r:id="rId37"/>
    <p:sldLayoutId id="2147483723" r:id="rId38"/>
    <p:sldLayoutId id="2147483724" r:id="rId39"/>
    <p:sldLayoutId id="2147483752" r:id="rId40"/>
  </p:sldLayoutIdLst>
  <p:txStyles>
    <p:titleStyle>
      <a:lvl1pPr algn="l" defTabSz="914400" rtl="0" eaLnBrk="1" latinLnBrk="0" hangingPunct="1">
        <a:lnSpc>
          <a:spcPct val="90000"/>
        </a:lnSpc>
        <a:spcBef>
          <a:spcPct val="0"/>
        </a:spcBef>
        <a:buNone/>
        <a:defRPr sz="2800" kern="1200">
          <a:solidFill>
            <a:schemeClr val="tx2"/>
          </a:solidFill>
          <a:latin typeface="+mn-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57" userDrawn="1">
          <p15:clr>
            <a:srgbClr val="F26B43"/>
          </p15:clr>
        </p15:guide>
        <p15:guide id="2" pos="470" userDrawn="1">
          <p15:clr>
            <a:srgbClr val="F26B43"/>
          </p15:clr>
        </p15:guide>
        <p15:guide id="3" pos="5291" userDrawn="1">
          <p15:clr>
            <a:srgbClr val="F26B43"/>
          </p15:clr>
        </p15:guide>
        <p15:guide id="4" orient="horz" pos="763" userDrawn="1">
          <p15:clr>
            <a:srgbClr val="F26B43"/>
          </p15:clr>
        </p15:guide>
        <p15:guide id="5" orient="horz" pos="608" userDrawn="1">
          <p15:clr>
            <a:srgbClr val="F26B43"/>
          </p15:clr>
        </p15:guide>
        <p15:guide id="6" orient="horz" pos="27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0.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9.gif"/><Relationship Id="rId11" Type="http://schemas.openxmlformats.org/officeDocument/2006/relationships/image" Target="../media/image14.jpg"/><Relationship Id="rId5" Type="http://schemas.openxmlformats.org/officeDocument/2006/relationships/image" Target="../media/image8.png"/><Relationship Id="rId10" Type="http://schemas.openxmlformats.org/officeDocument/2006/relationships/image" Target="../media/image13.jpg"/><Relationship Id="rId4" Type="http://schemas.openxmlformats.org/officeDocument/2006/relationships/image" Target="../media/image7.jpe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631817" y="2352059"/>
            <a:ext cx="7315629" cy="2387175"/>
          </a:xfrm>
        </p:spPr>
        <p:txBody>
          <a:bodyPr>
            <a:noAutofit/>
          </a:bodyPr>
          <a:lstStyle/>
          <a:p>
            <a:r>
              <a:rPr lang="en-US" sz="5400" dirty="0"/>
              <a:t>Intelligent Forecasting</a:t>
            </a:r>
            <a:br>
              <a:rPr lang="en-US" sz="5400" dirty="0"/>
            </a:br>
            <a:r>
              <a:rPr lang="en-US" sz="5400" dirty="0"/>
              <a:t>On Covid-19</a:t>
            </a:r>
            <a:br>
              <a:rPr lang="en-US" sz="4800" b="1" dirty="0"/>
            </a:br>
            <a:endParaRPr lang="en-US" sz="4800" b="1" dirty="0"/>
          </a:p>
        </p:txBody>
      </p:sp>
      <p:sp>
        <p:nvSpPr>
          <p:cNvPr id="5" name="Text Placeholder 4"/>
          <p:cNvSpPr txBox="1">
            <a:spLocks/>
          </p:cNvSpPr>
          <p:nvPr/>
        </p:nvSpPr>
        <p:spPr>
          <a:xfrm>
            <a:off x="1700183" y="4945029"/>
            <a:ext cx="3306366" cy="15001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May 27 2020</a:t>
            </a:r>
          </a:p>
        </p:txBody>
      </p:sp>
      <p:cxnSp>
        <p:nvCxnSpPr>
          <p:cNvPr id="7" name="Straight Connector 6"/>
          <p:cNvCxnSpPr/>
          <p:nvPr/>
        </p:nvCxnSpPr>
        <p:spPr>
          <a:xfrm>
            <a:off x="1504188" y="1318393"/>
            <a:ext cx="0" cy="425196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reeform 19"/>
          <p:cNvSpPr>
            <a:spLocks noChangeAspect="1" noEditPoints="1"/>
          </p:cNvSpPr>
          <p:nvPr/>
        </p:nvSpPr>
        <p:spPr bwMode="auto">
          <a:xfrm>
            <a:off x="282656" y="1342268"/>
            <a:ext cx="809363" cy="32974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GB" sz="1350" dirty="0">
              <a:solidFill>
                <a:srgbClr val="000000"/>
              </a:solidFill>
            </a:endParaRPr>
          </a:p>
        </p:txBody>
      </p:sp>
    </p:spTree>
    <p:extLst>
      <p:ext uri="{BB962C8B-B14F-4D97-AF65-F5344CB8AC3E}">
        <p14:creationId xmlns:p14="http://schemas.microsoft.com/office/powerpoint/2010/main" val="357447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Time Series Model Fitting Algorithms</a:t>
            </a:r>
          </a:p>
        </p:txBody>
      </p:sp>
      <p:sp>
        <p:nvSpPr>
          <p:cNvPr id="12" name="Text Placeholder 11"/>
          <p:cNvSpPr>
            <a:spLocks noGrp="1"/>
          </p:cNvSpPr>
          <p:nvPr>
            <p:ph type="body" sz="quarter" idx="12"/>
          </p:nvPr>
        </p:nvSpPr>
        <p:spPr/>
        <p:txBody>
          <a:bodyPr/>
          <a:lstStyle/>
          <a:p>
            <a:r>
              <a:rPr lang="en-US" dirty="0"/>
              <a:t>KPMG lighthouse intelligent forecasting on Covid-19</a:t>
            </a:r>
          </a:p>
        </p:txBody>
      </p:sp>
      <p:sp>
        <p:nvSpPr>
          <p:cNvPr id="16" name="TextBox 15"/>
          <p:cNvSpPr txBox="1"/>
          <p:nvPr/>
        </p:nvSpPr>
        <p:spPr>
          <a:xfrm>
            <a:off x="6435289" y="1835316"/>
            <a:ext cx="1873828" cy="183672"/>
          </a:xfrm>
          <a:prstGeom prst="rect">
            <a:avLst/>
          </a:prstGeom>
          <a:noFill/>
        </p:spPr>
        <p:txBody>
          <a:bodyPr wrap="square" lIns="54610" tIns="54610" rIns="54610" bIns="54610" rtlCol="0">
            <a:noAutofit/>
          </a:bodyPr>
          <a:lstStyle/>
          <a:p>
            <a:pPr algn="ctr">
              <a:spcAft>
                <a:spcPts val="600"/>
              </a:spcAft>
            </a:pPr>
            <a:r>
              <a:rPr lang="en-US" sz="800" b="1" dirty="0">
                <a:solidFill>
                  <a:schemeClr val="bg1"/>
                </a:solidFill>
                <a:cs typeface="Calibri" panose="020F0502020204030204" pitchFamily="34" charset="0"/>
              </a:rPr>
              <a:t>Monthly Score</a:t>
            </a:r>
          </a:p>
        </p:txBody>
      </p:sp>
      <p:graphicFrame>
        <p:nvGraphicFramePr>
          <p:cNvPr id="14" name="Table 13">
            <a:extLst>
              <a:ext uri="{FF2B5EF4-FFF2-40B4-BE49-F238E27FC236}">
                <a16:creationId xmlns:a16="http://schemas.microsoft.com/office/drawing/2014/main" id="{EB06D918-A517-7E4B-ADBE-22F4CF9526F7}"/>
              </a:ext>
            </a:extLst>
          </p:cNvPr>
          <p:cNvGraphicFramePr>
            <a:graphicFrameLocks noGrp="1"/>
          </p:cNvGraphicFramePr>
          <p:nvPr>
            <p:extLst>
              <p:ext uri="{D42A27DB-BD31-4B8C-83A1-F6EECF244321}">
                <p14:modId xmlns:p14="http://schemas.microsoft.com/office/powerpoint/2010/main" val="1740198112"/>
              </p:ext>
            </p:extLst>
          </p:nvPr>
        </p:nvGraphicFramePr>
        <p:xfrm>
          <a:off x="470018" y="897030"/>
          <a:ext cx="8520155" cy="4984718"/>
        </p:xfrm>
        <a:graphic>
          <a:graphicData uri="http://schemas.openxmlformats.org/drawingml/2006/table">
            <a:tbl>
              <a:tblPr firstRow="1" bandRow="1">
                <a:tableStyleId>{5C22544A-7EE6-4342-B048-85BDC9FD1C3A}</a:tableStyleId>
              </a:tblPr>
              <a:tblGrid>
                <a:gridCol w="1558768">
                  <a:extLst>
                    <a:ext uri="{9D8B030D-6E8A-4147-A177-3AD203B41FA5}">
                      <a16:colId xmlns:a16="http://schemas.microsoft.com/office/drawing/2014/main" val="1165586609"/>
                    </a:ext>
                  </a:extLst>
                </a:gridCol>
                <a:gridCol w="4244783">
                  <a:extLst>
                    <a:ext uri="{9D8B030D-6E8A-4147-A177-3AD203B41FA5}">
                      <a16:colId xmlns:a16="http://schemas.microsoft.com/office/drawing/2014/main" val="414714770"/>
                    </a:ext>
                  </a:extLst>
                </a:gridCol>
                <a:gridCol w="2716604">
                  <a:extLst>
                    <a:ext uri="{9D8B030D-6E8A-4147-A177-3AD203B41FA5}">
                      <a16:colId xmlns:a16="http://schemas.microsoft.com/office/drawing/2014/main" val="2359966810"/>
                    </a:ext>
                  </a:extLst>
                </a:gridCol>
              </a:tblGrid>
              <a:tr h="481358">
                <a:tc>
                  <a:txBody>
                    <a:bodyPr/>
                    <a:lstStyle/>
                    <a:p>
                      <a:pPr algn="l"/>
                      <a:r>
                        <a:rPr lang="en-US" sz="1100" dirty="0"/>
                        <a:t>Candidate Models</a:t>
                      </a:r>
                      <a:endParaRPr lang="en-US" sz="1100" dirty="0">
                        <a:latin typeface="Arial" panose="020B0604020202020204" pitchFamily="34" charset="0"/>
                        <a:cs typeface="Arial" panose="020B0604020202020204" pitchFamily="34" charset="0"/>
                      </a:endParaRPr>
                    </a:p>
                  </a:txBody>
                  <a:tcPr marL="113317" marR="113317" marT="56658" marB="56658" anchor="ctr"/>
                </a:tc>
                <a:tc>
                  <a:txBody>
                    <a:bodyPr/>
                    <a:lstStyle/>
                    <a:p>
                      <a:pPr algn="l"/>
                      <a:r>
                        <a:rPr lang="en-US" sz="1100" dirty="0"/>
                        <a:t>Description</a:t>
                      </a:r>
                      <a:endParaRPr lang="en-US" sz="1100" dirty="0">
                        <a:latin typeface="Arial" panose="020B0604020202020204" pitchFamily="34" charset="0"/>
                        <a:cs typeface="Arial" panose="020B0604020202020204" pitchFamily="34" charset="0"/>
                      </a:endParaRPr>
                    </a:p>
                  </a:txBody>
                  <a:tcPr marL="113317" marR="113317" marT="56658" marB="56658" anchor="ctr"/>
                </a:tc>
                <a:tc>
                  <a:txBody>
                    <a:bodyPr/>
                    <a:lstStyle/>
                    <a:p>
                      <a:pPr algn="l"/>
                      <a:r>
                        <a:rPr lang="en-US" sz="1100" dirty="0"/>
                        <a:t>Note</a:t>
                      </a:r>
                      <a:endParaRPr lang="en-US" sz="1100" dirty="0">
                        <a:latin typeface="Arial" panose="020B0604020202020204" pitchFamily="34" charset="0"/>
                        <a:cs typeface="Arial" panose="020B0604020202020204" pitchFamily="34" charset="0"/>
                      </a:endParaRPr>
                    </a:p>
                  </a:txBody>
                  <a:tcPr marL="113317" marR="113317" marT="56658" marB="56658" anchor="ctr"/>
                </a:tc>
                <a:extLst>
                  <a:ext uri="{0D108BD9-81ED-4DB2-BD59-A6C34878D82A}">
                    <a16:rowId xmlns:a16="http://schemas.microsoft.com/office/drawing/2014/main" val="3561489168"/>
                  </a:ext>
                </a:extLst>
              </a:tr>
              <a:tr h="588918">
                <a:tc>
                  <a:txBody>
                    <a:bodyPr/>
                    <a:lstStyle/>
                    <a:p>
                      <a:pPr algn="l"/>
                      <a:r>
                        <a:rPr lang="en-US" sz="1100" dirty="0"/>
                        <a:t>ARIMA</a:t>
                      </a:r>
                      <a:r>
                        <a:rPr lang="zh-CN" altLang="en-US" sz="1100" dirty="0"/>
                        <a:t> </a:t>
                      </a:r>
                      <a:endParaRPr lang="en-US" sz="1100" dirty="0">
                        <a:solidFill>
                          <a:schemeClr val="tx2">
                            <a:lumMod val="50000"/>
                          </a:schemeClr>
                        </a:solidFill>
                        <a:latin typeface="Arial" panose="020B0604020202020204" pitchFamily="34" charset="0"/>
                        <a:cs typeface="Arial" panose="020B0604020202020204" pitchFamily="34" charset="0"/>
                      </a:endParaRPr>
                    </a:p>
                  </a:txBody>
                  <a:tcPr marL="113317" marR="113317" marT="56658" marB="566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err="1"/>
                        <a:t>AutoRegressive</a:t>
                      </a:r>
                      <a:r>
                        <a:rPr lang="en-US" sz="1100" dirty="0"/>
                        <a:t> Integrated Moving Average Model. It is a class of model that captures a suite of different standard temporal structures in time series data.</a:t>
                      </a:r>
                      <a:endParaRPr lang="en-US" sz="1100" dirty="0">
                        <a:solidFill>
                          <a:schemeClr val="tx2">
                            <a:lumMod val="50000"/>
                          </a:schemeClr>
                        </a:solidFill>
                        <a:latin typeface="Arial" panose="020B0604020202020204" pitchFamily="34" charset="0"/>
                        <a:cs typeface="Arial" panose="020B0604020202020204" pitchFamily="34" charset="0"/>
                      </a:endParaRPr>
                    </a:p>
                  </a:txBody>
                  <a:tcPr marL="113317" marR="113317" marT="56658" marB="56658" anchor="ctr"/>
                </a:tc>
                <a:tc>
                  <a:txBody>
                    <a:bodyPr/>
                    <a:lstStyle/>
                    <a:p>
                      <a:pPr algn="l"/>
                      <a:r>
                        <a:rPr lang="en-US" altLang="zh-CN" sz="1100" dirty="0"/>
                        <a:t>Fast,</a:t>
                      </a:r>
                      <a:r>
                        <a:rPr lang="en-US" sz="1100" dirty="0"/>
                        <a:t> </a:t>
                      </a:r>
                      <a:r>
                        <a:rPr lang="en-US" altLang="zh-CN" sz="1100" dirty="0"/>
                        <a:t>o</a:t>
                      </a:r>
                      <a:r>
                        <a:rPr lang="en-US" sz="1100" dirty="0"/>
                        <a:t>ld-school classy model, usually present us with a very good starting points for benchmarking</a:t>
                      </a:r>
                      <a:endParaRPr lang="en-US" sz="1100" dirty="0">
                        <a:solidFill>
                          <a:schemeClr val="tx2">
                            <a:lumMod val="50000"/>
                          </a:schemeClr>
                        </a:solidFill>
                        <a:latin typeface="Arial" panose="020B0604020202020204" pitchFamily="34" charset="0"/>
                        <a:cs typeface="Arial" panose="020B0604020202020204" pitchFamily="34" charset="0"/>
                      </a:endParaRPr>
                    </a:p>
                  </a:txBody>
                  <a:tcPr marL="113317" marR="113317" marT="56658" marB="56658" anchor="ctr"/>
                </a:tc>
                <a:extLst>
                  <a:ext uri="{0D108BD9-81ED-4DB2-BD59-A6C34878D82A}">
                    <a16:rowId xmlns:a16="http://schemas.microsoft.com/office/drawing/2014/main" val="1166999165"/>
                  </a:ext>
                </a:extLst>
              </a:tr>
              <a:tr h="751620">
                <a:tc>
                  <a:txBody>
                    <a:bodyPr/>
                    <a:lstStyle/>
                    <a:p>
                      <a:pPr algn="l"/>
                      <a:r>
                        <a:rPr lang="en-US" sz="1100" dirty="0"/>
                        <a:t>(BSTS)</a:t>
                      </a:r>
                    </a:p>
                    <a:p>
                      <a:pPr algn="l"/>
                      <a:r>
                        <a:rPr lang="en-US" sz="1100" dirty="0"/>
                        <a:t>Bayesian Structural</a:t>
                      </a:r>
                    </a:p>
                    <a:p>
                      <a:pPr algn="l"/>
                      <a:r>
                        <a:rPr lang="en-US" sz="1100" dirty="0"/>
                        <a:t>Time Series</a:t>
                      </a:r>
                      <a:endParaRPr lang="en-US" sz="1100" dirty="0">
                        <a:solidFill>
                          <a:schemeClr val="tx2">
                            <a:lumMod val="50000"/>
                          </a:schemeClr>
                        </a:solidFill>
                        <a:latin typeface="Arial" panose="020B0604020202020204" pitchFamily="34" charset="0"/>
                        <a:cs typeface="Arial" panose="020B0604020202020204" pitchFamily="34" charset="0"/>
                      </a:endParaRPr>
                    </a:p>
                  </a:txBody>
                  <a:tcPr marL="113317" marR="113317" marT="56658" marB="56658" anchor="ctr"/>
                </a:tc>
                <a:tc>
                  <a:txBody>
                    <a:bodyPr/>
                    <a:lstStyle/>
                    <a:p>
                      <a:pPr algn="l"/>
                      <a:r>
                        <a:rPr lang="en-US" sz="1100" u="none" strike="noStrike" kern="1200" dirty="0">
                          <a:effectLst/>
                        </a:rPr>
                        <a:t>Consists of Kalman filter for time series decomposition, Spike-and-slab for feature selection and Bayesian model averaging for prediction.</a:t>
                      </a:r>
                      <a:endParaRPr lang="en-US" sz="1100" b="0" i="0" u="none" strike="noStrike" kern="1200" dirty="0">
                        <a:solidFill>
                          <a:schemeClr val="tx2">
                            <a:lumMod val="50000"/>
                          </a:schemeClr>
                        </a:solidFill>
                        <a:effectLst/>
                        <a:latin typeface="Arial" panose="020B0604020202020204" pitchFamily="34" charset="0"/>
                        <a:ea typeface="+mn-ea"/>
                        <a:cs typeface="Arial" panose="020B0604020202020204" pitchFamily="34" charset="0"/>
                      </a:endParaRPr>
                    </a:p>
                  </a:txBody>
                  <a:tcPr marL="113317" marR="113317" marT="56658" marB="56658" anchor="ctr"/>
                </a:tc>
                <a:tc>
                  <a:txBody>
                    <a:bodyPr/>
                    <a:lstStyle/>
                    <a:p>
                      <a:pPr algn="l"/>
                      <a:r>
                        <a:rPr lang="en-US" altLang="zh-CN" sz="1100" u="none" strike="noStrike" kern="1200" dirty="0">
                          <a:effectLst/>
                        </a:rPr>
                        <a:t>Performance</a:t>
                      </a:r>
                      <a:r>
                        <a:rPr lang="zh-CN" altLang="en-US" sz="1100" u="none" strike="noStrike" kern="1200" dirty="0">
                          <a:effectLst/>
                        </a:rPr>
                        <a:t> </a:t>
                      </a:r>
                      <a:r>
                        <a:rPr lang="en-US" altLang="zh-CN" sz="1100" u="none" strike="noStrike" kern="1200" dirty="0">
                          <a:effectLst/>
                        </a:rPr>
                        <a:t>is</a:t>
                      </a:r>
                      <a:r>
                        <a:rPr lang="zh-CN" altLang="en-US" sz="1100" u="none" strike="noStrike" kern="1200" dirty="0">
                          <a:effectLst/>
                        </a:rPr>
                        <a:t> </a:t>
                      </a:r>
                      <a:r>
                        <a:rPr lang="en-US" altLang="zh-CN" sz="1100" u="none" strike="noStrike" kern="1200" dirty="0">
                          <a:effectLst/>
                        </a:rPr>
                        <a:t>good</a:t>
                      </a:r>
                      <a:r>
                        <a:rPr lang="zh-CN" altLang="en-US" sz="1100" u="none" strike="noStrike" kern="1200" dirty="0">
                          <a:effectLst/>
                        </a:rPr>
                        <a:t> </a:t>
                      </a:r>
                      <a:r>
                        <a:rPr lang="en-US" sz="1100" u="none" strike="noStrike" kern="1200" dirty="0">
                          <a:effectLst/>
                        </a:rPr>
                        <a:t>when </a:t>
                      </a:r>
                      <a:r>
                        <a:rPr lang="en-US" altLang="zh-CN" sz="1100" u="none" strike="noStrike" kern="1200" dirty="0">
                          <a:effectLst/>
                        </a:rPr>
                        <a:t>data</a:t>
                      </a:r>
                      <a:r>
                        <a:rPr lang="zh-CN" altLang="en-US" sz="1100" u="none" strike="noStrike" kern="1200" dirty="0">
                          <a:effectLst/>
                        </a:rPr>
                        <a:t> </a:t>
                      </a:r>
                      <a:r>
                        <a:rPr lang="en-US" altLang="zh-CN" sz="1100" u="none" strike="noStrike" kern="1200" dirty="0">
                          <a:effectLst/>
                        </a:rPr>
                        <a:t>size</a:t>
                      </a:r>
                      <a:r>
                        <a:rPr lang="zh-CN" altLang="en-US" sz="1100" u="none" strike="noStrike" kern="1200" dirty="0">
                          <a:effectLst/>
                        </a:rPr>
                        <a:t> </a:t>
                      </a:r>
                      <a:r>
                        <a:rPr lang="en-US" altLang="zh-CN" sz="1100" u="none" strike="noStrike" kern="1200" dirty="0">
                          <a:effectLst/>
                        </a:rPr>
                        <a:t>is</a:t>
                      </a:r>
                      <a:r>
                        <a:rPr lang="zh-CN" altLang="en-US" sz="1100" u="none" strike="noStrike" kern="1200" dirty="0">
                          <a:effectLst/>
                        </a:rPr>
                        <a:t> </a:t>
                      </a:r>
                      <a:r>
                        <a:rPr lang="en-US" altLang="zh-CN" sz="1100" u="none" strike="noStrike" kern="1200" dirty="0">
                          <a:effectLst/>
                        </a:rPr>
                        <a:t>adequate</a:t>
                      </a:r>
                      <a:endParaRPr lang="en-US" sz="1100" u="none" strike="noStrike" kern="1200" dirty="0">
                        <a:solidFill>
                          <a:schemeClr val="tx2">
                            <a:lumMod val="50000"/>
                          </a:schemeClr>
                        </a:solidFill>
                        <a:effectLst/>
                        <a:latin typeface="Arial" panose="020B0604020202020204" pitchFamily="34" charset="0"/>
                        <a:cs typeface="Arial" panose="020B0604020202020204" pitchFamily="34" charset="0"/>
                      </a:endParaRPr>
                    </a:p>
                  </a:txBody>
                  <a:tcPr marL="113317" marR="113317" marT="56658" marB="56658" anchor="ctr"/>
                </a:tc>
                <a:extLst>
                  <a:ext uri="{0D108BD9-81ED-4DB2-BD59-A6C34878D82A}">
                    <a16:rowId xmlns:a16="http://schemas.microsoft.com/office/drawing/2014/main" val="1002307597"/>
                  </a:ext>
                </a:extLst>
              </a:tr>
              <a:tr h="588918">
                <a:tc>
                  <a:txBody>
                    <a:bodyPr/>
                    <a:lstStyle/>
                    <a:p>
                      <a:pPr algn="l"/>
                      <a:r>
                        <a:rPr lang="en-US" sz="1100" dirty="0"/>
                        <a:t>(VAR)</a:t>
                      </a:r>
                    </a:p>
                    <a:p>
                      <a:pPr algn="l"/>
                      <a:r>
                        <a:rPr lang="en-US" sz="1100" dirty="0"/>
                        <a:t>Vector Autoregression</a:t>
                      </a:r>
                      <a:endParaRPr lang="en-US" sz="1100" dirty="0">
                        <a:solidFill>
                          <a:schemeClr val="tx2">
                            <a:lumMod val="50000"/>
                          </a:schemeClr>
                        </a:solidFill>
                        <a:latin typeface="Arial" panose="020B0604020202020204" pitchFamily="34" charset="0"/>
                        <a:cs typeface="Arial" panose="020B0604020202020204" pitchFamily="34" charset="0"/>
                      </a:endParaRPr>
                    </a:p>
                  </a:txBody>
                  <a:tcPr marL="113317" marR="113317" marT="56658" marB="56658" anchor="ctr"/>
                </a:tc>
                <a:tc>
                  <a:txBody>
                    <a:bodyPr/>
                    <a:lstStyle/>
                    <a:p>
                      <a:pPr algn="l"/>
                      <a:r>
                        <a:rPr lang="en-US" sz="1100" u="none" strike="noStrike" kern="1200" dirty="0">
                          <a:effectLst/>
                        </a:rPr>
                        <a:t>A generalization of the univariate </a:t>
                      </a:r>
                      <a:r>
                        <a:rPr lang="en-US" sz="1100" u="none" strike="noStrike" kern="1200" dirty="0" err="1">
                          <a:effectLst/>
                        </a:rPr>
                        <a:t>AutoRegressive</a:t>
                      </a:r>
                      <a:r>
                        <a:rPr lang="en-US" sz="1100" u="none" strike="noStrike" kern="1200" dirty="0">
                          <a:effectLst/>
                        </a:rPr>
                        <a:t> model. It is used to capture the linear interdependencies among multiple time series.</a:t>
                      </a:r>
                      <a:endParaRPr lang="en-US" sz="1100" b="0" i="0" u="none" strike="noStrike" kern="1200" dirty="0">
                        <a:solidFill>
                          <a:schemeClr val="tx2">
                            <a:lumMod val="50000"/>
                          </a:schemeClr>
                        </a:solidFill>
                        <a:effectLst/>
                        <a:latin typeface="Arial" panose="020B0604020202020204" pitchFamily="34" charset="0"/>
                        <a:ea typeface="+mn-ea"/>
                        <a:cs typeface="Arial" panose="020B0604020202020204" pitchFamily="34" charset="0"/>
                      </a:endParaRPr>
                    </a:p>
                  </a:txBody>
                  <a:tcPr marL="113317" marR="113317" marT="56658" marB="56658" anchor="ctr"/>
                </a:tc>
                <a:tc>
                  <a:txBody>
                    <a:bodyPr/>
                    <a:lstStyle/>
                    <a:p>
                      <a:pPr algn="l"/>
                      <a:r>
                        <a:rPr lang="en-US" sz="1100" u="none" strike="noStrike" kern="1200" dirty="0">
                          <a:effectLst/>
                        </a:rPr>
                        <a:t>Multi-variate TS Model, good when need to capture inter-variable relationships</a:t>
                      </a:r>
                      <a:endParaRPr lang="en-US" sz="1100" u="none" strike="noStrike" kern="1200" dirty="0">
                        <a:solidFill>
                          <a:schemeClr val="tx2">
                            <a:lumMod val="50000"/>
                          </a:schemeClr>
                        </a:solidFill>
                        <a:effectLst/>
                        <a:latin typeface="Arial" panose="020B0604020202020204" pitchFamily="34" charset="0"/>
                        <a:cs typeface="Arial" panose="020B0604020202020204" pitchFamily="34" charset="0"/>
                      </a:endParaRPr>
                    </a:p>
                  </a:txBody>
                  <a:tcPr marL="113317" marR="113317" marT="56658" marB="56658" anchor="ctr"/>
                </a:tc>
                <a:extLst>
                  <a:ext uri="{0D108BD9-81ED-4DB2-BD59-A6C34878D82A}">
                    <a16:rowId xmlns:a16="http://schemas.microsoft.com/office/drawing/2014/main" val="1286299112"/>
                  </a:ext>
                </a:extLst>
              </a:tr>
              <a:tr h="588918">
                <a:tc>
                  <a:txBody>
                    <a:bodyPr/>
                    <a:lstStyle/>
                    <a:p>
                      <a:pPr algn="l"/>
                      <a:r>
                        <a:rPr lang="en-US" sz="1100" dirty="0"/>
                        <a:t>FB Prophet</a:t>
                      </a:r>
                      <a:endParaRPr lang="en-US" sz="1100" dirty="0">
                        <a:solidFill>
                          <a:schemeClr val="tx2">
                            <a:lumMod val="50000"/>
                          </a:schemeClr>
                        </a:solidFill>
                        <a:latin typeface="Arial" panose="020B0604020202020204" pitchFamily="34" charset="0"/>
                        <a:cs typeface="Arial" panose="020B0604020202020204" pitchFamily="34" charset="0"/>
                      </a:endParaRPr>
                    </a:p>
                  </a:txBody>
                  <a:tcPr marL="113317" marR="113317" marT="56658" marB="56658" anchor="ctr"/>
                </a:tc>
                <a:tc>
                  <a:txBody>
                    <a:bodyPr/>
                    <a:lstStyle/>
                    <a:p>
                      <a:pPr algn="l"/>
                      <a:r>
                        <a:rPr lang="en-US" sz="1100" kern="1200" dirty="0"/>
                        <a:t>A procedure for forecasting time series data based on an additive model where non-linear trends are fit with yearly, weekly, and daily seasonality, plus holiday effects. </a:t>
                      </a:r>
                      <a:endParaRPr lang="en-US" sz="1100" kern="1200" dirty="0">
                        <a:solidFill>
                          <a:schemeClr val="tx2">
                            <a:lumMod val="50000"/>
                          </a:schemeClr>
                        </a:solidFill>
                        <a:latin typeface="Arial" panose="020B0604020202020204" pitchFamily="34" charset="0"/>
                        <a:ea typeface="+mn-ea"/>
                        <a:cs typeface="Arial" panose="020B0604020202020204" pitchFamily="34" charset="0"/>
                      </a:endParaRPr>
                    </a:p>
                  </a:txBody>
                  <a:tcPr marL="113317" marR="113317" marT="56658" marB="56658" anchor="ctr"/>
                </a:tc>
                <a:tc>
                  <a:txBody>
                    <a:bodyPr/>
                    <a:lstStyle/>
                    <a:p>
                      <a:pPr algn="l"/>
                      <a:r>
                        <a:rPr lang="en-US" altLang="zh-CN" sz="1100" dirty="0"/>
                        <a:t>Good</a:t>
                      </a:r>
                      <a:r>
                        <a:rPr lang="zh-CN" altLang="en-US" sz="1100" dirty="0"/>
                        <a:t> </a:t>
                      </a:r>
                      <a:r>
                        <a:rPr lang="en-US" sz="1100" dirty="0"/>
                        <a:t>performanc</a:t>
                      </a:r>
                      <a:r>
                        <a:rPr lang="en-US" altLang="zh-CN" sz="1100" dirty="0"/>
                        <a:t>e,</a:t>
                      </a:r>
                      <a:r>
                        <a:rPr lang="zh-CN" altLang="en-US" sz="1100" dirty="0"/>
                        <a:t> </a:t>
                      </a:r>
                      <a:r>
                        <a:rPr lang="en-US" altLang="zh-CN" sz="1100" dirty="0"/>
                        <a:t>great</a:t>
                      </a:r>
                      <a:r>
                        <a:rPr lang="zh-CN" altLang="en-US" sz="1100" dirty="0"/>
                        <a:t> </a:t>
                      </a:r>
                      <a:r>
                        <a:rPr lang="en-US" altLang="zh-CN" sz="1100" dirty="0"/>
                        <a:t>at</a:t>
                      </a:r>
                      <a:r>
                        <a:rPr lang="zh-CN" altLang="en-US" sz="1100" dirty="0"/>
                        <a:t> </a:t>
                      </a:r>
                      <a:r>
                        <a:rPr lang="en-US" altLang="zh-CN" sz="1100" dirty="0"/>
                        <a:t>capturing</a:t>
                      </a:r>
                      <a:r>
                        <a:rPr lang="zh-CN" altLang="en-US" sz="1100" dirty="0"/>
                        <a:t> </a:t>
                      </a:r>
                      <a:r>
                        <a:rPr lang="en-US" altLang="zh-CN" sz="1100" dirty="0"/>
                        <a:t>seasonality</a:t>
                      </a:r>
                      <a:r>
                        <a:rPr lang="zh-CN" altLang="en-US" sz="1100" dirty="0"/>
                        <a:t> </a:t>
                      </a:r>
                      <a:r>
                        <a:rPr lang="en-US" altLang="zh-CN" sz="1100" dirty="0"/>
                        <a:t>effects</a:t>
                      </a:r>
                      <a:endParaRPr lang="en-US" sz="1100" dirty="0">
                        <a:solidFill>
                          <a:schemeClr val="tx2">
                            <a:lumMod val="50000"/>
                          </a:schemeClr>
                        </a:solidFill>
                        <a:latin typeface="Arial" panose="020B0604020202020204" pitchFamily="34" charset="0"/>
                        <a:cs typeface="Arial" panose="020B0604020202020204" pitchFamily="34" charset="0"/>
                      </a:endParaRPr>
                    </a:p>
                  </a:txBody>
                  <a:tcPr marL="113317" marR="113317" marT="56658" marB="56658" anchor="ctr"/>
                </a:tc>
                <a:extLst>
                  <a:ext uri="{0D108BD9-81ED-4DB2-BD59-A6C34878D82A}">
                    <a16:rowId xmlns:a16="http://schemas.microsoft.com/office/drawing/2014/main" val="1277294156"/>
                  </a:ext>
                </a:extLst>
              </a:tr>
              <a:tr h="1239724">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100" dirty="0"/>
                        <a:t>TBATS</a:t>
                      </a:r>
                      <a:endParaRPr lang="en-US" sz="1100" dirty="0">
                        <a:solidFill>
                          <a:schemeClr val="tx2">
                            <a:lumMod val="50000"/>
                          </a:schemeClr>
                        </a:solidFill>
                        <a:latin typeface="Arial" panose="020B0604020202020204" pitchFamily="34" charset="0"/>
                        <a:cs typeface="Arial" panose="020B0604020202020204" pitchFamily="34" charset="0"/>
                      </a:endParaRPr>
                    </a:p>
                  </a:txBody>
                  <a:tcPr marL="113317" marR="113317" marT="56658" marB="56658" anchor="ctr"/>
                </a:tc>
                <a:tc>
                  <a:txBody>
                    <a:bodyPr/>
                    <a:lstStyle/>
                    <a:p>
                      <a:pPr algn="l"/>
                      <a:r>
                        <a:rPr lang="en-US" sz="1100" kern="1200" dirty="0"/>
                        <a:t>Modeling framework for forecasting complex</a:t>
                      </a:r>
                    </a:p>
                    <a:p>
                      <a:pPr algn="l"/>
                      <a:r>
                        <a:rPr lang="en-US" sz="1100" kern="1200" dirty="0"/>
                        <a:t>seasonal time series such as those with multiple seasonal periods, high frequency seasonality,</a:t>
                      </a:r>
                    </a:p>
                    <a:p>
                      <a:pPr algn="l"/>
                      <a:r>
                        <a:rPr lang="en-US" sz="1100" kern="1200" dirty="0"/>
                        <a:t>non-integer seasonality and dual-calendar effects. This framework incorporates </a:t>
                      </a:r>
                      <a:r>
                        <a:rPr lang="en-US" sz="1100" kern="1200" dirty="0" err="1"/>
                        <a:t>BoxCox</a:t>
                      </a:r>
                      <a:r>
                        <a:rPr lang="en-US" sz="1100" kern="1200" dirty="0"/>
                        <a:t> transformations, Fourier representations with time varying coefficients, and ARMA</a:t>
                      </a:r>
                    </a:p>
                    <a:p>
                      <a:pPr algn="l"/>
                      <a:r>
                        <a:rPr lang="en-US" sz="1100" kern="1200" dirty="0"/>
                        <a:t>error correction.</a:t>
                      </a:r>
                      <a:endParaRPr lang="en-US" sz="1100" kern="1200" dirty="0">
                        <a:solidFill>
                          <a:schemeClr val="tx2">
                            <a:lumMod val="50000"/>
                          </a:schemeClr>
                        </a:solidFill>
                        <a:latin typeface="Arial" panose="020B0604020202020204" pitchFamily="34" charset="0"/>
                        <a:ea typeface="+mn-ea"/>
                        <a:cs typeface="Arial" panose="020B0604020202020204" pitchFamily="34" charset="0"/>
                      </a:endParaRPr>
                    </a:p>
                  </a:txBody>
                  <a:tcPr marL="113317" marR="113317" marT="56658" marB="56658" anchor="ctr"/>
                </a:tc>
                <a:tc>
                  <a:txBody>
                    <a:bodyPr/>
                    <a:lstStyle/>
                    <a:p>
                      <a:pPr algn="l"/>
                      <a:r>
                        <a:rPr lang="en-US" sz="1100" u="none" strike="noStrike" kern="1200" dirty="0">
                          <a:effectLst/>
                        </a:rPr>
                        <a:t>Seasonality is allowed to change slowly over time</a:t>
                      </a:r>
                      <a:endParaRPr lang="en-US" sz="1100" b="0" i="0" u="none" strike="noStrike" kern="1200" dirty="0">
                        <a:solidFill>
                          <a:schemeClr val="tx2">
                            <a:lumMod val="50000"/>
                          </a:schemeClr>
                        </a:solidFill>
                        <a:effectLst/>
                        <a:latin typeface="Arial" panose="020B0604020202020204" pitchFamily="34" charset="0"/>
                        <a:ea typeface="+mn-ea"/>
                        <a:cs typeface="Arial" panose="020B0604020202020204" pitchFamily="34" charset="0"/>
                      </a:endParaRPr>
                    </a:p>
                  </a:txBody>
                  <a:tcPr marL="113317" marR="113317" marT="56658" marB="56658" anchor="ctr"/>
                </a:tc>
                <a:extLst>
                  <a:ext uri="{0D108BD9-81ED-4DB2-BD59-A6C34878D82A}">
                    <a16:rowId xmlns:a16="http://schemas.microsoft.com/office/drawing/2014/main" val="4074287379"/>
                  </a:ext>
                </a:extLst>
              </a:tr>
              <a:tr h="588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SNAIVE</a:t>
                      </a:r>
                      <a:endParaRPr lang="en-US" sz="1100" dirty="0">
                        <a:solidFill>
                          <a:schemeClr val="tx2">
                            <a:lumMod val="50000"/>
                          </a:schemeClr>
                        </a:solidFill>
                        <a:latin typeface="Arial" panose="020B0604020202020204" pitchFamily="34" charset="0"/>
                        <a:cs typeface="Arial" panose="020B0604020202020204" pitchFamily="34" charset="0"/>
                      </a:endParaRPr>
                    </a:p>
                  </a:txBody>
                  <a:tcPr marL="113317" marR="113317" marT="56658" marB="56658" anchor="ctr"/>
                </a:tc>
                <a:tc>
                  <a:txBody>
                    <a:bodyPr/>
                    <a:lstStyle/>
                    <a:p>
                      <a:pPr algn="l"/>
                      <a:r>
                        <a:rPr lang="en-US" sz="1100" dirty="0"/>
                        <a:t>The seasonal naïve method accounts for seasonality by setting each prediction to be equal to the last observed value of the same season.</a:t>
                      </a:r>
                      <a:endParaRPr lang="en-US" sz="1100" dirty="0">
                        <a:solidFill>
                          <a:schemeClr val="tx2">
                            <a:lumMod val="50000"/>
                          </a:schemeClr>
                        </a:solidFill>
                        <a:latin typeface="Arial" panose="020B0604020202020204" pitchFamily="34" charset="0"/>
                        <a:cs typeface="Arial" panose="020B0604020202020204" pitchFamily="34" charset="0"/>
                      </a:endParaRPr>
                    </a:p>
                  </a:txBody>
                  <a:tcPr marL="113317" marR="113317" marT="56658" marB="56658" anchor="ctr"/>
                </a:tc>
                <a:tc>
                  <a:txBody>
                    <a:bodyPr/>
                    <a:lstStyle/>
                    <a:p>
                      <a:pPr algn="l"/>
                      <a:r>
                        <a:rPr lang="en-US" sz="1100" dirty="0"/>
                        <a:t>Simple and easy to interpret</a:t>
                      </a:r>
                      <a:endParaRPr lang="en-US" sz="1100" dirty="0">
                        <a:solidFill>
                          <a:schemeClr val="tx2">
                            <a:lumMod val="50000"/>
                          </a:schemeClr>
                        </a:solidFill>
                        <a:latin typeface="Arial" panose="020B0604020202020204" pitchFamily="34" charset="0"/>
                        <a:cs typeface="Arial" panose="020B0604020202020204" pitchFamily="34" charset="0"/>
                      </a:endParaRPr>
                    </a:p>
                  </a:txBody>
                  <a:tcPr marL="113317" marR="113317" marT="56658" marB="56658" anchor="ctr"/>
                </a:tc>
                <a:extLst>
                  <a:ext uri="{0D108BD9-81ED-4DB2-BD59-A6C34878D82A}">
                    <a16:rowId xmlns:a16="http://schemas.microsoft.com/office/drawing/2014/main" val="3361187081"/>
                  </a:ext>
                </a:extLst>
              </a:tr>
            </a:tbl>
          </a:graphicData>
        </a:graphic>
      </p:graphicFrame>
    </p:spTree>
    <p:extLst>
      <p:ext uri="{BB962C8B-B14F-4D97-AF65-F5344CB8AC3E}">
        <p14:creationId xmlns:p14="http://schemas.microsoft.com/office/powerpoint/2010/main" val="3330891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747238" y="508912"/>
            <a:ext cx="7639200" cy="518400"/>
          </a:xfrm>
        </p:spPr>
        <p:txBody>
          <a:bodyPr/>
          <a:lstStyle/>
          <a:p>
            <a:r>
              <a:rPr lang="en-US" dirty="0"/>
              <a:t>Traditional statistical &amp; Compartmental Model</a:t>
            </a:r>
          </a:p>
        </p:txBody>
      </p:sp>
      <p:sp>
        <p:nvSpPr>
          <p:cNvPr id="12" name="Text Placeholder 11"/>
          <p:cNvSpPr>
            <a:spLocks noGrp="1"/>
          </p:cNvSpPr>
          <p:nvPr>
            <p:ph type="body" sz="quarter" idx="12"/>
          </p:nvPr>
        </p:nvSpPr>
        <p:spPr/>
        <p:txBody>
          <a:bodyPr/>
          <a:lstStyle/>
          <a:p>
            <a:r>
              <a:rPr lang="en-US" dirty="0"/>
              <a:t>KPMG lighthouse intelligent forecasting on Covid-19</a:t>
            </a:r>
          </a:p>
        </p:txBody>
      </p:sp>
      <p:sp>
        <p:nvSpPr>
          <p:cNvPr id="16" name="TextBox 15"/>
          <p:cNvSpPr txBox="1"/>
          <p:nvPr/>
        </p:nvSpPr>
        <p:spPr>
          <a:xfrm>
            <a:off x="6435289" y="1835316"/>
            <a:ext cx="1873828" cy="183672"/>
          </a:xfrm>
          <a:prstGeom prst="rect">
            <a:avLst/>
          </a:prstGeom>
          <a:noFill/>
        </p:spPr>
        <p:txBody>
          <a:bodyPr wrap="square" lIns="54610" tIns="54610" rIns="54610" bIns="54610" rtlCol="0">
            <a:noAutofit/>
          </a:bodyPr>
          <a:lstStyle/>
          <a:p>
            <a:pPr algn="ctr">
              <a:spcAft>
                <a:spcPts val="600"/>
              </a:spcAft>
            </a:pPr>
            <a:r>
              <a:rPr lang="en-US" sz="800" b="1" dirty="0">
                <a:solidFill>
                  <a:schemeClr val="bg1"/>
                </a:solidFill>
                <a:cs typeface="Calibri" panose="020F0502020204030204" pitchFamily="34" charset="0"/>
              </a:rPr>
              <a:t>Monthly Score</a:t>
            </a:r>
          </a:p>
        </p:txBody>
      </p:sp>
      <p:graphicFrame>
        <p:nvGraphicFramePr>
          <p:cNvPr id="14" name="Table 13">
            <a:extLst>
              <a:ext uri="{FF2B5EF4-FFF2-40B4-BE49-F238E27FC236}">
                <a16:creationId xmlns:a16="http://schemas.microsoft.com/office/drawing/2014/main" id="{EB06D918-A517-7E4B-ADBE-22F4CF9526F7}"/>
              </a:ext>
            </a:extLst>
          </p:cNvPr>
          <p:cNvGraphicFramePr>
            <a:graphicFrameLocks noGrp="1"/>
          </p:cNvGraphicFramePr>
          <p:nvPr>
            <p:extLst>
              <p:ext uri="{D42A27DB-BD31-4B8C-83A1-F6EECF244321}">
                <p14:modId xmlns:p14="http://schemas.microsoft.com/office/powerpoint/2010/main" val="3276787280"/>
              </p:ext>
            </p:extLst>
          </p:nvPr>
        </p:nvGraphicFramePr>
        <p:xfrm>
          <a:off x="487109" y="1630217"/>
          <a:ext cx="8520155" cy="3952142"/>
        </p:xfrm>
        <a:graphic>
          <a:graphicData uri="http://schemas.openxmlformats.org/drawingml/2006/table">
            <a:tbl>
              <a:tblPr firstRow="1" bandRow="1">
                <a:tableStyleId>{5C22544A-7EE6-4342-B048-85BDC9FD1C3A}</a:tableStyleId>
              </a:tblPr>
              <a:tblGrid>
                <a:gridCol w="1558768">
                  <a:extLst>
                    <a:ext uri="{9D8B030D-6E8A-4147-A177-3AD203B41FA5}">
                      <a16:colId xmlns:a16="http://schemas.microsoft.com/office/drawing/2014/main" val="1165586609"/>
                    </a:ext>
                  </a:extLst>
                </a:gridCol>
                <a:gridCol w="4244783">
                  <a:extLst>
                    <a:ext uri="{9D8B030D-6E8A-4147-A177-3AD203B41FA5}">
                      <a16:colId xmlns:a16="http://schemas.microsoft.com/office/drawing/2014/main" val="414714770"/>
                    </a:ext>
                  </a:extLst>
                </a:gridCol>
                <a:gridCol w="2716604">
                  <a:extLst>
                    <a:ext uri="{9D8B030D-6E8A-4147-A177-3AD203B41FA5}">
                      <a16:colId xmlns:a16="http://schemas.microsoft.com/office/drawing/2014/main" val="2359966810"/>
                    </a:ext>
                  </a:extLst>
                </a:gridCol>
              </a:tblGrid>
              <a:tr h="481358">
                <a:tc>
                  <a:txBody>
                    <a:bodyPr/>
                    <a:lstStyle/>
                    <a:p>
                      <a:pPr algn="l"/>
                      <a:r>
                        <a:rPr lang="en-US" sz="1100" dirty="0"/>
                        <a:t>Candidate Models</a:t>
                      </a:r>
                      <a:endParaRPr lang="en-US" sz="1100" dirty="0">
                        <a:latin typeface="Arial" panose="020B0604020202020204" pitchFamily="34" charset="0"/>
                        <a:cs typeface="Arial" panose="020B0604020202020204" pitchFamily="34" charset="0"/>
                      </a:endParaRPr>
                    </a:p>
                  </a:txBody>
                  <a:tcPr marL="113317" marR="113317" marT="56658" marB="56658" anchor="ctr"/>
                </a:tc>
                <a:tc>
                  <a:txBody>
                    <a:bodyPr/>
                    <a:lstStyle/>
                    <a:p>
                      <a:pPr algn="l"/>
                      <a:r>
                        <a:rPr lang="en-US" sz="1100" dirty="0"/>
                        <a:t>Description</a:t>
                      </a:r>
                      <a:endParaRPr lang="en-US" sz="1100" dirty="0">
                        <a:latin typeface="Arial" panose="020B0604020202020204" pitchFamily="34" charset="0"/>
                        <a:cs typeface="Arial" panose="020B0604020202020204" pitchFamily="34" charset="0"/>
                      </a:endParaRPr>
                    </a:p>
                  </a:txBody>
                  <a:tcPr marL="113317" marR="113317" marT="56658" marB="56658" anchor="ctr"/>
                </a:tc>
                <a:tc>
                  <a:txBody>
                    <a:bodyPr/>
                    <a:lstStyle/>
                    <a:p>
                      <a:pPr algn="l"/>
                      <a:r>
                        <a:rPr lang="en-US" sz="1100" dirty="0"/>
                        <a:t>Note</a:t>
                      </a:r>
                      <a:endParaRPr lang="en-US" sz="1100" dirty="0">
                        <a:latin typeface="Arial" panose="020B0604020202020204" pitchFamily="34" charset="0"/>
                        <a:cs typeface="Arial" panose="020B0604020202020204" pitchFamily="34" charset="0"/>
                      </a:endParaRPr>
                    </a:p>
                  </a:txBody>
                  <a:tcPr marL="113317" marR="113317" marT="56658" marB="56658" anchor="ctr"/>
                </a:tc>
                <a:extLst>
                  <a:ext uri="{0D108BD9-81ED-4DB2-BD59-A6C34878D82A}">
                    <a16:rowId xmlns:a16="http://schemas.microsoft.com/office/drawing/2014/main" val="3561489168"/>
                  </a:ext>
                </a:extLst>
              </a:tr>
              <a:tr h="588918">
                <a:tc>
                  <a:txBody>
                    <a:bodyPr/>
                    <a:lstStyle/>
                    <a:p>
                      <a:pPr algn="l"/>
                      <a:r>
                        <a:rPr lang="en-US" sz="1100" dirty="0"/>
                        <a:t>Elastic Net Regression </a:t>
                      </a:r>
                    </a:p>
                  </a:txBody>
                  <a:tcPr marL="113317" marR="113317" marT="56658" marB="5665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The elastic net is a regularized regression method that linearly combines the L1 and L2 penalties of the lasso and ridge methods.</a:t>
                      </a:r>
                    </a:p>
                  </a:txBody>
                  <a:tcPr marL="113317" marR="113317" marT="56658" marB="56658" anchor="ctr"/>
                </a:tc>
                <a:tc>
                  <a:txBody>
                    <a:bodyPr/>
                    <a:lstStyle/>
                    <a:p>
                      <a:pPr algn="l"/>
                      <a:r>
                        <a:rPr lang="en-US" altLang="zh-CN" sz="1100" dirty="0"/>
                        <a:t>It can be used in signal selection and the long-term trend estimate </a:t>
                      </a:r>
                    </a:p>
                  </a:txBody>
                  <a:tcPr marL="113317" marR="113317" marT="56658" marB="56658" anchor="ctr"/>
                </a:tc>
                <a:extLst>
                  <a:ext uri="{0D108BD9-81ED-4DB2-BD59-A6C34878D82A}">
                    <a16:rowId xmlns:a16="http://schemas.microsoft.com/office/drawing/2014/main" val="1166999165"/>
                  </a:ext>
                </a:extLst>
              </a:tr>
              <a:tr h="751620">
                <a:tc>
                  <a:txBody>
                    <a:bodyPr/>
                    <a:lstStyle/>
                    <a:p>
                      <a:pPr algn="l"/>
                      <a:r>
                        <a:rPr lang="en-US" sz="1100"/>
                        <a:t>Piecewise regression</a:t>
                      </a:r>
                      <a:endParaRPr lang="en-US" sz="1100" dirty="0">
                        <a:solidFill>
                          <a:schemeClr val="tx2">
                            <a:lumMod val="50000"/>
                          </a:schemeClr>
                        </a:solidFill>
                        <a:latin typeface="Arial" panose="020B0604020202020204" pitchFamily="34" charset="0"/>
                        <a:cs typeface="Arial" panose="020B0604020202020204" pitchFamily="34" charset="0"/>
                      </a:endParaRPr>
                    </a:p>
                  </a:txBody>
                  <a:tcPr marL="113317" marR="113317" marT="56658" marB="56658" anchor="ctr"/>
                </a:tc>
                <a:tc>
                  <a:txBody>
                    <a:bodyPr/>
                    <a:lstStyle/>
                    <a:p>
                      <a:pPr algn="l"/>
                      <a:r>
                        <a:rPr lang="en-US" sz="1100" u="none" strike="noStrike" kern="1200" dirty="0">
                          <a:effectLst/>
                        </a:rPr>
                        <a:t>It is a method in regression analysis in which the independent variable is partitioned into intervals and a separate line segment is fit to each interval. Segmented regression analysis can also be performed on multivariate data by partitioning the various independent variables.</a:t>
                      </a:r>
                    </a:p>
                  </a:txBody>
                  <a:tcPr marL="113317" marR="113317" marT="56658" marB="56658" anchor="ctr"/>
                </a:tc>
                <a:tc>
                  <a:txBody>
                    <a:bodyPr/>
                    <a:lstStyle/>
                    <a:p>
                      <a:pPr algn="l"/>
                      <a:r>
                        <a:rPr lang="en-US" sz="1100" u="none" strike="noStrike" kern="1200" dirty="0">
                          <a:solidFill>
                            <a:schemeClr val="tx2">
                              <a:lumMod val="50000"/>
                            </a:schemeClr>
                          </a:solidFill>
                          <a:effectLst/>
                          <a:latin typeface="Arial" panose="020B0604020202020204" pitchFamily="34" charset="0"/>
                          <a:cs typeface="Arial" panose="020B0604020202020204" pitchFamily="34" charset="0"/>
                        </a:rPr>
                        <a:t>Hard to predict the COVID-19 pandemic change points and might overfit the history </a:t>
                      </a:r>
                    </a:p>
                  </a:txBody>
                  <a:tcPr marL="113317" marR="113317" marT="56658" marB="56658" anchor="ctr"/>
                </a:tc>
                <a:extLst>
                  <a:ext uri="{0D108BD9-81ED-4DB2-BD59-A6C34878D82A}">
                    <a16:rowId xmlns:a16="http://schemas.microsoft.com/office/drawing/2014/main" val="1002307597"/>
                  </a:ext>
                </a:extLst>
              </a:tr>
              <a:tr h="588918">
                <a:tc>
                  <a:txBody>
                    <a:bodyPr/>
                    <a:lstStyle/>
                    <a:p>
                      <a:pPr algn="l"/>
                      <a:r>
                        <a:rPr lang="en-US" sz="1100" dirty="0">
                          <a:solidFill>
                            <a:schemeClr val="tx2">
                              <a:lumMod val="50000"/>
                            </a:schemeClr>
                          </a:solidFill>
                          <a:latin typeface="Arial" panose="020B0604020202020204" pitchFamily="34" charset="0"/>
                          <a:cs typeface="Arial" panose="020B0604020202020204" pitchFamily="34" charset="0"/>
                        </a:rPr>
                        <a:t>SIR</a:t>
                      </a:r>
                    </a:p>
                  </a:txBody>
                  <a:tcPr marL="113317" marR="113317" marT="56658" marB="56658" anchor="ctr"/>
                </a:tc>
                <a:tc>
                  <a:txBody>
                    <a:bodyPr/>
                    <a:lstStyle/>
                    <a:p>
                      <a:pPr algn="l"/>
                      <a:r>
                        <a:rPr lang="en-US" sz="1100" u="none" strike="noStrike" kern="1200" dirty="0">
                          <a:effectLst/>
                        </a:rPr>
                        <a:t>An SIR model is an epidemiological model that computes the theoretical number of people infected with a contagious illness in a closed population over time. The name of this class of models derives from the fact that they involve coupled equations relating the number of susceptible people S(t), number of people infected I(t), and number of people who have recovered R(t). </a:t>
                      </a:r>
                      <a:endParaRPr lang="en-US" sz="1100" b="0" i="0" u="none" strike="noStrike" kern="1200" dirty="0">
                        <a:solidFill>
                          <a:schemeClr val="tx2">
                            <a:lumMod val="50000"/>
                          </a:schemeClr>
                        </a:solidFill>
                        <a:effectLst/>
                        <a:latin typeface="Arial" panose="020B0604020202020204" pitchFamily="34" charset="0"/>
                        <a:ea typeface="+mn-ea"/>
                        <a:cs typeface="Arial" panose="020B0604020202020204" pitchFamily="34" charset="0"/>
                      </a:endParaRPr>
                    </a:p>
                  </a:txBody>
                  <a:tcPr marL="113317" marR="113317" marT="56658" marB="56658" anchor="ctr"/>
                </a:tc>
                <a:tc rowSpan="2">
                  <a:txBody>
                    <a:bodyPr/>
                    <a:lstStyle/>
                    <a:p>
                      <a:pPr algn="l"/>
                      <a:r>
                        <a:rPr lang="en-US" sz="1100" u="none" strike="noStrike" kern="1200" dirty="0">
                          <a:effectLst/>
                        </a:rPr>
                        <a:t>Highly sensitive to the model assumption </a:t>
                      </a:r>
                    </a:p>
                  </a:txBody>
                  <a:tcPr marL="113317" marR="113317" marT="56658" marB="56658" anchor="ctr"/>
                </a:tc>
                <a:extLst>
                  <a:ext uri="{0D108BD9-81ED-4DB2-BD59-A6C34878D82A}">
                    <a16:rowId xmlns:a16="http://schemas.microsoft.com/office/drawing/2014/main" val="1286299112"/>
                  </a:ext>
                </a:extLst>
              </a:tr>
              <a:tr h="588918">
                <a:tc>
                  <a:txBody>
                    <a:bodyPr/>
                    <a:lstStyle/>
                    <a:p>
                      <a:pPr algn="l"/>
                      <a:r>
                        <a:rPr lang="en-US" sz="1100" dirty="0"/>
                        <a:t>SEIR</a:t>
                      </a:r>
                      <a:endParaRPr lang="en-US" sz="1100" dirty="0">
                        <a:solidFill>
                          <a:schemeClr val="tx2">
                            <a:lumMod val="50000"/>
                          </a:schemeClr>
                        </a:solidFill>
                        <a:latin typeface="Arial" panose="020B0604020202020204" pitchFamily="34" charset="0"/>
                        <a:cs typeface="Arial" panose="020B0604020202020204" pitchFamily="34" charset="0"/>
                      </a:endParaRPr>
                    </a:p>
                  </a:txBody>
                  <a:tcPr marL="113317" marR="113317" marT="56658" marB="56658" anchor="ctr"/>
                </a:tc>
                <a:tc>
                  <a:txBody>
                    <a:bodyPr/>
                    <a:lstStyle/>
                    <a:p>
                      <a:pPr algn="l"/>
                      <a:r>
                        <a:rPr lang="en-US" sz="1100" kern="1200" dirty="0"/>
                        <a:t>The SEIR models the flows of people between four states: susceptible (S), exposed (E), infected (I), and resistant (R). Each of those variables represents the number of people in those groups.</a:t>
                      </a:r>
                      <a:endParaRPr lang="en-US" sz="1100" kern="1200" dirty="0">
                        <a:solidFill>
                          <a:schemeClr val="tx2">
                            <a:lumMod val="50000"/>
                          </a:schemeClr>
                        </a:solidFill>
                        <a:latin typeface="Arial" panose="020B0604020202020204" pitchFamily="34" charset="0"/>
                        <a:ea typeface="+mn-ea"/>
                        <a:cs typeface="Arial" panose="020B0604020202020204" pitchFamily="34" charset="0"/>
                      </a:endParaRPr>
                    </a:p>
                  </a:txBody>
                  <a:tcPr marL="113317" marR="113317" marT="56658" marB="56658" anchor="ctr"/>
                </a:tc>
                <a:tc vMerge="1">
                  <a:txBody>
                    <a:bodyPr/>
                    <a:lstStyle/>
                    <a:p>
                      <a:pPr algn="l"/>
                      <a:endParaRPr lang="en-US" sz="1100" u="none" strike="noStrike" kern="1200" dirty="0">
                        <a:effectLst/>
                      </a:endParaRPr>
                    </a:p>
                  </a:txBody>
                  <a:tcPr marL="113317" marR="113317" marT="56658" marB="56658" anchor="ctr"/>
                </a:tc>
                <a:extLst>
                  <a:ext uri="{0D108BD9-81ED-4DB2-BD59-A6C34878D82A}">
                    <a16:rowId xmlns:a16="http://schemas.microsoft.com/office/drawing/2014/main" val="1277294156"/>
                  </a:ext>
                </a:extLst>
              </a:tr>
            </a:tbl>
          </a:graphicData>
        </a:graphic>
      </p:graphicFrame>
    </p:spTree>
    <p:extLst>
      <p:ext uri="{BB962C8B-B14F-4D97-AF65-F5344CB8AC3E}">
        <p14:creationId xmlns:p14="http://schemas.microsoft.com/office/powerpoint/2010/main" val="3814509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Appendix:</a:t>
            </a:r>
            <a:br>
              <a:rPr lang="en-US" dirty="0"/>
            </a:br>
            <a:r>
              <a:rPr lang="en-US" dirty="0"/>
              <a:t>Model Result  Samples</a:t>
            </a:r>
            <a:br>
              <a:rPr lang="en-US" dirty="0"/>
            </a:br>
            <a:endParaRPr lang="en-US" dirty="0"/>
          </a:p>
        </p:txBody>
      </p:sp>
      <p:sp>
        <p:nvSpPr>
          <p:cNvPr id="5" name="Text Placeholder 4"/>
          <p:cNvSpPr>
            <a:spLocks noGrp="1"/>
          </p:cNvSpPr>
          <p:nvPr>
            <p:ph type="body" sz="quarter" idx="11"/>
          </p:nvPr>
        </p:nvSpPr>
        <p:spPr/>
        <p:txBody>
          <a:bodyPr/>
          <a:lstStyle/>
          <a:p>
            <a:r>
              <a:rPr lang="en-US" dirty="0"/>
              <a:t>Analytics background info</a:t>
            </a:r>
          </a:p>
        </p:txBody>
      </p:sp>
    </p:spTree>
    <p:extLst>
      <p:ext uri="{BB962C8B-B14F-4D97-AF65-F5344CB8AC3E}">
        <p14:creationId xmlns:p14="http://schemas.microsoft.com/office/powerpoint/2010/main" val="1054873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1A84130-6EF1-DA4D-ABDF-6901DB1BC98F}"/>
              </a:ext>
            </a:extLst>
          </p:cNvPr>
          <p:cNvSpPr/>
          <p:nvPr/>
        </p:nvSpPr>
        <p:spPr>
          <a:xfrm>
            <a:off x="487110" y="837488"/>
            <a:ext cx="8323604" cy="54351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9" name="Title 8"/>
          <p:cNvSpPr>
            <a:spLocks noGrp="1"/>
          </p:cNvSpPr>
          <p:nvPr>
            <p:ph type="title"/>
          </p:nvPr>
        </p:nvSpPr>
        <p:spPr/>
        <p:txBody>
          <a:bodyPr/>
          <a:lstStyle/>
          <a:p>
            <a:r>
              <a:rPr lang="en-US" dirty="0"/>
              <a:t>Model Validation &amp; Prediction Results</a:t>
            </a:r>
          </a:p>
        </p:txBody>
      </p:sp>
      <p:sp>
        <p:nvSpPr>
          <p:cNvPr id="12" name="Text Placeholder 11"/>
          <p:cNvSpPr>
            <a:spLocks noGrp="1"/>
          </p:cNvSpPr>
          <p:nvPr>
            <p:ph type="body" sz="quarter" idx="12"/>
          </p:nvPr>
        </p:nvSpPr>
        <p:spPr/>
        <p:txBody>
          <a:bodyPr/>
          <a:lstStyle/>
          <a:p>
            <a:r>
              <a:rPr lang="en-US" dirty="0"/>
              <a:t>KPMG lighthouse intelligent forecasting on Covid-19</a:t>
            </a:r>
          </a:p>
        </p:txBody>
      </p:sp>
      <p:sp>
        <p:nvSpPr>
          <p:cNvPr id="16" name="TextBox 15"/>
          <p:cNvSpPr txBox="1"/>
          <p:nvPr/>
        </p:nvSpPr>
        <p:spPr>
          <a:xfrm>
            <a:off x="6435289" y="1835316"/>
            <a:ext cx="1873828" cy="183672"/>
          </a:xfrm>
          <a:prstGeom prst="rect">
            <a:avLst/>
          </a:prstGeom>
          <a:noFill/>
        </p:spPr>
        <p:txBody>
          <a:bodyPr wrap="square" lIns="54610" tIns="54610" rIns="54610" bIns="54610" rtlCol="0">
            <a:noAutofit/>
          </a:bodyPr>
          <a:lstStyle/>
          <a:p>
            <a:pPr algn="ctr">
              <a:spcAft>
                <a:spcPts val="600"/>
              </a:spcAft>
            </a:pPr>
            <a:r>
              <a:rPr lang="en-US" sz="800" b="1" dirty="0">
                <a:solidFill>
                  <a:schemeClr val="bg1"/>
                </a:solidFill>
                <a:cs typeface="Calibri" panose="020F0502020204030204" pitchFamily="34" charset="0"/>
              </a:rPr>
              <a:t>Monthly Score</a:t>
            </a:r>
          </a:p>
        </p:txBody>
      </p:sp>
      <p:pic>
        <p:nvPicPr>
          <p:cNvPr id="3" name="Picture 2">
            <a:extLst>
              <a:ext uri="{FF2B5EF4-FFF2-40B4-BE49-F238E27FC236}">
                <a16:creationId xmlns:a16="http://schemas.microsoft.com/office/drawing/2014/main" id="{6240414A-8528-5F42-81A3-5ACBF352C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3909" y="950400"/>
            <a:ext cx="3902044" cy="2508457"/>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F4B0A689-4EFE-DB48-AE15-14EADDB7A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807" y="950400"/>
            <a:ext cx="3913974" cy="2516126"/>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DFDE37C1-7377-D842-9045-6CAFD86B87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3909" y="3582139"/>
            <a:ext cx="3902044" cy="2508457"/>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1FAFC060-6633-804F-8033-7C4CB2DD29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807" y="3582140"/>
            <a:ext cx="3902043" cy="25084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4961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custDataLst>
              <p:tags r:id="rId1"/>
            </p:custDataLst>
          </p:nvPr>
        </p:nvSpPr>
        <p:spPr/>
        <p:txBody>
          <a:bodyPr/>
          <a:lstStyle/>
          <a:p>
            <a:r>
              <a:rPr lang="en-US" dirty="0"/>
              <a:t>© 2017 KPMG LLP, a Delaware limited liability partnership and the U.S. member firm of the KPMG network of independent member firms affiliated with KPMG International Cooperative (“KPMG International”), a Swiss entity. </a:t>
            </a:r>
            <a:br>
              <a:rPr lang="en-US" dirty="0"/>
            </a:br>
            <a:r>
              <a:rPr lang="en-US" dirty="0"/>
              <a:t>All rights reserved. NDPPS 726210</a:t>
            </a:r>
          </a:p>
        </p:txBody>
      </p:sp>
      <p:sp>
        <p:nvSpPr>
          <p:cNvPr id="3" name="Text Placeholder 2"/>
          <p:cNvSpPr>
            <a:spLocks noGrp="1"/>
          </p:cNvSpPr>
          <p:nvPr>
            <p:ph type="body" sz="quarter" idx="12"/>
          </p:nvPr>
        </p:nvSpPr>
        <p:spPr/>
        <p:txBody>
          <a:bodyPr/>
          <a:lstStyle/>
          <a:p>
            <a:r>
              <a:rPr lang="en-US" dirty="0"/>
              <a:t>The KPMG name and logo are registered trademarks or trademarks of KPMG International.</a:t>
            </a:r>
          </a:p>
        </p:txBody>
      </p:sp>
      <p:sp>
        <p:nvSpPr>
          <p:cNvPr id="4" name="Text Placeholder 3"/>
          <p:cNvSpPr>
            <a:spLocks noGrp="1"/>
          </p:cNvSpPr>
          <p:nvPr>
            <p:ph type="body" sz="quarter" idx="13"/>
          </p:nvPr>
        </p:nvSpPr>
        <p:spPr/>
        <p:txBody>
          <a:bodyPr/>
          <a:lstStyle/>
          <a:p>
            <a:r>
              <a:rPr lang="en-US" dirty="0"/>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p:txBody>
      </p:sp>
      <p:sp>
        <p:nvSpPr>
          <p:cNvPr id="5" name="Text Placeholder 4"/>
          <p:cNvSpPr>
            <a:spLocks noGrp="1"/>
          </p:cNvSpPr>
          <p:nvPr>
            <p:ph type="body" sz="quarter" idx="14"/>
          </p:nvPr>
        </p:nvSpPr>
        <p:spPr/>
        <p:txBody>
          <a:bodyPr/>
          <a:lstStyle/>
          <a:p>
            <a:r>
              <a:rPr lang="en-US" dirty="0"/>
              <a:t>kpmg.com/socialmedia</a:t>
            </a:r>
          </a:p>
        </p:txBody>
      </p:sp>
      <p:sp>
        <p:nvSpPr>
          <p:cNvPr id="31" name="Rectangle 30"/>
          <p:cNvSpPr/>
          <p:nvPr/>
        </p:nvSpPr>
        <p:spPr>
          <a:xfrm>
            <a:off x="1496806" y="1788014"/>
            <a:ext cx="4166058" cy="430887"/>
          </a:xfrm>
          <a:prstGeom prst="rect">
            <a:avLst/>
          </a:prstGeom>
        </p:spPr>
        <p:txBody>
          <a:bodyPr wrap="square">
            <a:spAutoFit/>
          </a:bodyPr>
          <a:lstStyle/>
          <a:p>
            <a:pPr lvl="0">
              <a:spcAft>
                <a:spcPts val="60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100" dirty="0">
                <a:solidFill>
                  <a:srgbClr val="00338D"/>
                </a:solidFill>
              </a:rPr>
              <a:t>Some or all of the services described herein may not be permissible for KPMG audit clients and their affiliates</a:t>
            </a:r>
            <a:r>
              <a:rPr lang="en-US" sz="1100" kern="1200" dirty="0">
                <a:latin typeface="+mn-lt"/>
                <a:ea typeface="+mn-ea"/>
                <a:cs typeface="+mn-cs"/>
              </a:rPr>
              <a:t>.</a:t>
            </a:r>
          </a:p>
        </p:txBody>
      </p:sp>
    </p:spTree>
    <p:extLst>
      <p:ext uri="{BB962C8B-B14F-4D97-AF65-F5344CB8AC3E}">
        <p14:creationId xmlns:p14="http://schemas.microsoft.com/office/powerpoint/2010/main" val="394525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47238" y="432000"/>
            <a:ext cx="7639200" cy="518400"/>
          </a:xfrm>
        </p:spPr>
        <p:txBody>
          <a:bodyPr/>
          <a:lstStyle/>
          <a:p>
            <a:r>
              <a:rPr lang="en-US" dirty="0"/>
              <a:t>summary</a:t>
            </a:r>
          </a:p>
        </p:txBody>
      </p:sp>
      <p:sp>
        <p:nvSpPr>
          <p:cNvPr id="21" name="Text Placeholder 20"/>
          <p:cNvSpPr>
            <a:spLocks noGrp="1"/>
          </p:cNvSpPr>
          <p:nvPr>
            <p:ph type="body" sz="quarter" idx="12"/>
          </p:nvPr>
        </p:nvSpPr>
        <p:spPr/>
        <p:txBody>
          <a:bodyPr/>
          <a:lstStyle/>
          <a:p>
            <a:r>
              <a:rPr lang="en-US" dirty="0"/>
              <a:t>KPMG lighthouse intelligent forecasting on Covid-19</a:t>
            </a:r>
          </a:p>
        </p:txBody>
      </p:sp>
      <p:sp>
        <p:nvSpPr>
          <p:cNvPr id="31" name="Text Placeholder 5"/>
          <p:cNvSpPr txBox="1">
            <a:spLocks/>
          </p:cNvSpPr>
          <p:nvPr/>
        </p:nvSpPr>
        <p:spPr>
          <a:xfrm>
            <a:off x="2823361" y="1476416"/>
            <a:ext cx="5563077" cy="1251589"/>
          </a:xfrm>
          <a:prstGeom prst="rect">
            <a:avLst/>
          </a:prstGeom>
          <a:ln w="19050">
            <a:solidFill>
              <a:srgbClr val="00338D"/>
            </a:solidFill>
          </a:ln>
        </p:spPr>
        <p:txBody>
          <a:bodyPr vert="horz" wrap="square" lIns="91440" tIns="91440" rIns="91440" bIns="54864" anchor="t" anchorCtr="0">
            <a:noAutofit/>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US" b="0" dirty="0">
                <a:solidFill>
                  <a:schemeClr val="tx1"/>
                </a:solidFill>
              </a:rPr>
              <a:t>Since the COVID-19 outbreak was first diagnosed, it has spread to over 190 countries and all U.S. states. The pandemic is having a noticeable impact on global economic growth. Business owners need to understand how to adjust their financial budget based COVID-19.</a:t>
            </a:r>
          </a:p>
        </p:txBody>
      </p:sp>
      <p:sp>
        <p:nvSpPr>
          <p:cNvPr id="34" name="TextBox 33"/>
          <p:cNvSpPr txBox="1"/>
          <p:nvPr/>
        </p:nvSpPr>
        <p:spPr>
          <a:xfrm>
            <a:off x="742076" y="1476417"/>
            <a:ext cx="1901761" cy="1242540"/>
          </a:xfrm>
          <a:prstGeom prst="rect">
            <a:avLst/>
          </a:prstGeom>
          <a:solidFill>
            <a:schemeClr val="tx2"/>
          </a:solidFill>
          <a:ln w="6350">
            <a:solidFill>
              <a:srgbClr val="00338D"/>
            </a:solidFill>
          </a:ln>
        </p:spPr>
        <p:txBody>
          <a:bodyPr vert="horz" wrap="square" lIns="54864" tIns="54864" rIns="54864" bIns="54864" rtlCol="0" anchor="t" anchorCtr="0">
            <a:noAutofit/>
          </a:bodyPr>
          <a:lstStyle/>
          <a:p>
            <a:pPr algn="ctr">
              <a:spcAft>
                <a:spcPts val="600"/>
              </a:spcAft>
            </a:pPr>
            <a:r>
              <a:rPr lang="en-US" sz="1500" b="1" dirty="0">
                <a:solidFill>
                  <a:prstClr val="white"/>
                </a:solidFill>
              </a:rPr>
              <a:t>Business Challenge</a:t>
            </a:r>
          </a:p>
        </p:txBody>
      </p:sp>
      <p:grpSp>
        <p:nvGrpSpPr>
          <p:cNvPr id="35" name="Group 34"/>
          <p:cNvGrpSpPr/>
          <p:nvPr/>
        </p:nvGrpSpPr>
        <p:grpSpPr>
          <a:xfrm>
            <a:off x="1379192" y="2061378"/>
            <a:ext cx="627528" cy="445505"/>
            <a:chOff x="7823200" y="3440113"/>
            <a:chExt cx="5049838" cy="4040187"/>
          </a:xfrm>
          <a:solidFill>
            <a:schemeClr val="bg1"/>
          </a:solidFill>
        </p:grpSpPr>
        <p:sp>
          <p:nvSpPr>
            <p:cNvPr id="36" name="Freeform 46"/>
            <p:cNvSpPr>
              <a:spLocks noEditPoints="1"/>
            </p:cNvSpPr>
            <p:nvPr/>
          </p:nvSpPr>
          <p:spPr bwMode="auto">
            <a:xfrm>
              <a:off x="9321800" y="3440113"/>
              <a:ext cx="3551238" cy="2990850"/>
            </a:xfrm>
            <a:custGeom>
              <a:avLst/>
              <a:gdLst>
                <a:gd name="T0" fmla="*/ 310 w 315"/>
                <a:gd name="T1" fmla="*/ 225 h 265"/>
                <a:gd name="T2" fmla="*/ 254 w 315"/>
                <a:gd name="T3" fmla="*/ 192 h 265"/>
                <a:gd name="T4" fmla="*/ 251 w 315"/>
                <a:gd name="T5" fmla="*/ 181 h 265"/>
                <a:gd name="T6" fmla="*/ 259 w 315"/>
                <a:gd name="T7" fmla="*/ 153 h 265"/>
                <a:gd name="T8" fmla="*/ 247 w 315"/>
                <a:gd name="T9" fmla="*/ 76 h 265"/>
                <a:gd name="T10" fmla="*/ 163 w 315"/>
                <a:gd name="T11" fmla="*/ 8 h 265"/>
                <a:gd name="T12" fmla="*/ 60 w 315"/>
                <a:gd name="T13" fmla="*/ 27 h 265"/>
                <a:gd name="T14" fmla="*/ 5 w 315"/>
                <a:gd name="T15" fmla="*/ 115 h 265"/>
                <a:gd name="T16" fmla="*/ 24 w 315"/>
                <a:gd name="T17" fmla="*/ 202 h 265"/>
                <a:gd name="T18" fmla="*/ 119 w 315"/>
                <a:gd name="T19" fmla="*/ 261 h 265"/>
                <a:gd name="T20" fmla="*/ 221 w 315"/>
                <a:gd name="T21" fmla="*/ 226 h 265"/>
                <a:gd name="T22" fmla="*/ 232 w 315"/>
                <a:gd name="T23" fmla="*/ 224 h 265"/>
                <a:gd name="T24" fmla="*/ 237 w 315"/>
                <a:gd name="T25" fmla="*/ 228 h 265"/>
                <a:gd name="T26" fmla="*/ 297 w 315"/>
                <a:gd name="T27" fmla="*/ 264 h 265"/>
                <a:gd name="T28" fmla="*/ 312 w 315"/>
                <a:gd name="T29" fmla="*/ 235 h 265"/>
                <a:gd name="T30" fmla="*/ 310 w 315"/>
                <a:gd name="T31" fmla="*/ 225 h 265"/>
                <a:gd name="T32" fmla="*/ 129 w 315"/>
                <a:gd name="T33" fmla="*/ 220 h 265"/>
                <a:gd name="T34" fmla="*/ 40 w 315"/>
                <a:gd name="T35" fmla="*/ 131 h 265"/>
                <a:gd name="T36" fmla="*/ 130 w 315"/>
                <a:gd name="T37" fmla="*/ 41 h 265"/>
                <a:gd name="T38" fmla="*/ 219 w 315"/>
                <a:gd name="T39" fmla="*/ 131 h 265"/>
                <a:gd name="T40" fmla="*/ 129 w 315"/>
                <a:gd name="T41" fmla="*/ 22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5" h="265">
                  <a:moveTo>
                    <a:pt x="310" y="225"/>
                  </a:moveTo>
                  <a:cubicBezTo>
                    <a:pt x="291" y="214"/>
                    <a:pt x="273" y="203"/>
                    <a:pt x="254" y="192"/>
                  </a:cubicBezTo>
                  <a:cubicBezTo>
                    <a:pt x="249" y="189"/>
                    <a:pt x="249" y="186"/>
                    <a:pt x="251" y="181"/>
                  </a:cubicBezTo>
                  <a:cubicBezTo>
                    <a:pt x="254" y="172"/>
                    <a:pt x="257" y="162"/>
                    <a:pt x="259" y="153"/>
                  </a:cubicBezTo>
                  <a:cubicBezTo>
                    <a:pt x="264" y="126"/>
                    <a:pt x="259" y="100"/>
                    <a:pt x="247" y="76"/>
                  </a:cubicBezTo>
                  <a:cubicBezTo>
                    <a:pt x="229" y="41"/>
                    <a:pt x="201" y="17"/>
                    <a:pt x="163" y="8"/>
                  </a:cubicBezTo>
                  <a:cubicBezTo>
                    <a:pt x="126" y="0"/>
                    <a:pt x="91" y="5"/>
                    <a:pt x="60" y="27"/>
                  </a:cubicBezTo>
                  <a:cubicBezTo>
                    <a:pt x="29" y="48"/>
                    <a:pt x="11" y="78"/>
                    <a:pt x="5" y="115"/>
                  </a:cubicBezTo>
                  <a:cubicBezTo>
                    <a:pt x="0" y="146"/>
                    <a:pt x="7" y="175"/>
                    <a:pt x="24" y="202"/>
                  </a:cubicBezTo>
                  <a:cubicBezTo>
                    <a:pt x="46" y="236"/>
                    <a:pt x="77" y="257"/>
                    <a:pt x="119" y="261"/>
                  </a:cubicBezTo>
                  <a:cubicBezTo>
                    <a:pt x="158" y="265"/>
                    <a:pt x="192" y="253"/>
                    <a:pt x="221" y="226"/>
                  </a:cubicBezTo>
                  <a:cubicBezTo>
                    <a:pt x="225" y="222"/>
                    <a:pt x="228" y="221"/>
                    <a:pt x="232" y="224"/>
                  </a:cubicBezTo>
                  <a:cubicBezTo>
                    <a:pt x="234" y="226"/>
                    <a:pt x="236" y="227"/>
                    <a:pt x="237" y="228"/>
                  </a:cubicBezTo>
                  <a:cubicBezTo>
                    <a:pt x="257" y="239"/>
                    <a:pt x="276" y="251"/>
                    <a:pt x="297" y="264"/>
                  </a:cubicBezTo>
                  <a:cubicBezTo>
                    <a:pt x="302" y="254"/>
                    <a:pt x="307" y="244"/>
                    <a:pt x="312" y="235"/>
                  </a:cubicBezTo>
                  <a:cubicBezTo>
                    <a:pt x="315" y="230"/>
                    <a:pt x="314" y="228"/>
                    <a:pt x="310" y="225"/>
                  </a:cubicBezTo>
                  <a:close/>
                  <a:moveTo>
                    <a:pt x="129" y="220"/>
                  </a:moveTo>
                  <a:cubicBezTo>
                    <a:pt x="80" y="222"/>
                    <a:pt x="39" y="182"/>
                    <a:pt x="40" y="131"/>
                  </a:cubicBezTo>
                  <a:cubicBezTo>
                    <a:pt x="40" y="79"/>
                    <a:pt x="79" y="41"/>
                    <a:pt x="130" y="41"/>
                  </a:cubicBezTo>
                  <a:cubicBezTo>
                    <a:pt x="181" y="41"/>
                    <a:pt x="219" y="80"/>
                    <a:pt x="219" y="131"/>
                  </a:cubicBezTo>
                  <a:cubicBezTo>
                    <a:pt x="219" y="184"/>
                    <a:pt x="176" y="222"/>
                    <a:pt x="129"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864" tIns="54864" rIns="54864" bIns="54864" numCol="1" anchor="t" anchorCtr="0" compatLnSpc="1">
              <a:prstTxWarp prst="textNoShape">
                <a:avLst/>
              </a:prstTxWarp>
              <a:noAutofit/>
            </a:bodyPr>
            <a:lstStyle/>
            <a:p>
              <a:pPr>
                <a:spcAft>
                  <a:spcPts val="600"/>
                </a:spcAft>
              </a:pPr>
              <a:endParaRPr lang="en-US" sz="1500" dirty="0">
                <a:solidFill>
                  <a:srgbClr val="000000"/>
                </a:solidFill>
              </a:endParaRPr>
            </a:p>
          </p:txBody>
        </p:sp>
        <p:sp>
          <p:nvSpPr>
            <p:cNvPr id="37" name="Freeform 47"/>
            <p:cNvSpPr>
              <a:spLocks/>
            </p:cNvSpPr>
            <p:nvPr/>
          </p:nvSpPr>
          <p:spPr bwMode="auto">
            <a:xfrm>
              <a:off x="7823200" y="6296025"/>
              <a:ext cx="3348038" cy="1184275"/>
            </a:xfrm>
            <a:custGeom>
              <a:avLst/>
              <a:gdLst>
                <a:gd name="T0" fmla="*/ 291 w 297"/>
                <a:gd name="T1" fmla="*/ 24 h 105"/>
                <a:gd name="T2" fmla="*/ 278 w 297"/>
                <a:gd name="T3" fmla="*/ 26 h 105"/>
                <a:gd name="T4" fmla="*/ 185 w 297"/>
                <a:gd name="T5" fmla="*/ 2 h 105"/>
                <a:gd name="T6" fmla="*/ 176 w 297"/>
                <a:gd name="T7" fmla="*/ 0 h 105"/>
                <a:gd name="T8" fmla="*/ 135 w 297"/>
                <a:gd name="T9" fmla="*/ 0 h 105"/>
                <a:gd name="T10" fmla="*/ 133 w 297"/>
                <a:gd name="T11" fmla="*/ 0 h 105"/>
                <a:gd name="T12" fmla="*/ 17 w 297"/>
                <a:gd name="T13" fmla="*/ 0 h 105"/>
                <a:gd name="T14" fmla="*/ 4 w 297"/>
                <a:gd name="T15" fmla="*/ 26 h 105"/>
                <a:gd name="T16" fmla="*/ 17 w 297"/>
                <a:gd name="T17" fmla="*/ 52 h 105"/>
                <a:gd name="T18" fmla="*/ 133 w 297"/>
                <a:gd name="T19" fmla="*/ 52 h 105"/>
                <a:gd name="T20" fmla="*/ 139 w 297"/>
                <a:gd name="T21" fmla="*/ 51 h 105"/>
                <a:gd name="T22" fmla="*/ 240 w 297"/>
                <a:gd name="T23" fmla="*/ 51 h 105"/>
                <a:gd name="T24" fmla="*/ 251 w 297"/>
                <a:gd name="T25" fmla="*/ 52 h 105"/>
                <a:gd name="T26" fmla="*/ 258 w 297"/>
                <a:gd name="T27" fmla="*/ 64 h 105"/>
                <a:gd name="T28" fmla="*/ 254 w 297"/>
                <a:gd name="T29" fmla="*/ 69 h 105"/>
                <a:gd name="T30" fmla="*/ 29 w 297"/>
                <a:gd name="T31" fmla="*/ 69 h 105"/>
                <a:gd name="T32" fmla="*/ 4 w 297"/>
                <a:gd name="T33" fmla="*/ 87 h 105"/>
                <a:gd name="T34" fmla="*/ 29 w 297"/>
                <a:gd name="T35" fmla="*/ 105 h 105"/>
                <a:gd name="T36" fmla="*/ 256 w 297"/>
                <a:gd name="T37" fmla="*/ 105 h 105"/>
                <a:gd name="T38" fmla="*/ 258 w 297"/>
                <a:gd name="T39" fmla="*/ 105 h 105"/>
                <a:gd name="T40" fmla="*/ 290 w 297"/>
                <a:gd name="T41" fmla="*/ 103 h 105"/>
                <a:gd name="T42" fmla="*/ 297 w 297"/>
                <a:gd name="T43" fmla="*/ 96 h 105"/>
                <a:gd name="T44" fmla="*/ 297 w 297"/>
                <a:gd name="T45" fmla="*/ 28 h 105"/>
                <a:gd name="T46" fmla="*/ 291 w 297"/>
                <a:gd name="T47" fmla="*/ 2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7" h="105">
                  <a:moveTo>
                    <a:pt x="291" y="24"/>
                  </a:moveTo>
                  <a:cubicBezTo>
                    <a:pt x="287" y="25"/>
                    <a:pt x="282" y="26"/>
                    <a:pt x="278" y="26"/>
                  </a:cubicBezTo>
                  <a:cubicBezTo>
                    <a:pt x="244" y="28"/>
                    <a:pt x="213" y="21"/>
                    <a:pt x="185" y="2"/>
                  </a:cubicBezTo>
                  <a:cubicBezTo>
                    <a:pt x="182" y="1"/>
                    <a:pt x="179" y="0"/>
                    <a:pt x="176" y="0"/>
                  </a:cubicBezTo>
                  <a:cubicBezTo>
                    <a:pt x="162" y="0"/>
                    <a:pt x="149" y="0"/>
                    <a:pt x="135" y="0"/>
                  </a:cubicBezTo>
                  <a:cubicBezTo>
                    <a:pt x="134" y="0"/>
                    <a:pt x="134" y="0"/>
                    <a:pt x="133" y="0"/>
                  </a:cubicBezTo>
                  <a:cubicBezTo>
                    <a:pt x="17" y="0"/>
                    <a:pt x="17" y="0"/>
                    <a:pt x="17" y="0"/>
                  </a:cubicBezTo>
                  <a:cubicBezTo>
                    <a:pt x="2" y="0"/>
                    <a:pt x="4" y="12"/>
                    <a:pt x="4" y="26"/>
                  </a:cubicBezTo>
                  <a:cubicBezTo>
                    <a:pt x="4" y="41"/>
                    <a:pt x="2" y="52"/>
                    <a:pt x="17" y="52"/>
                  </a:cubicBezTo>
                  <a:cubicBezTo>
                    <a:pt x="133" y="52"/>
                    <a:pt x="133" y="52"/>
                    <a:pt x="133" y="52"/>
                  </a:cubicBezTo>
                  <a:cubicBezTo>
                    <a:pt x="135" y="52"/>
                    <a:pt x="137" y="52"/>
                    <a:pt x="139" y="51"/>
                  </a:cubicBezTo>
                  <a:cubicBezTo>
                    <a:pt x="173" y="51"/>
                    <a:pt x="206" y="51"/>
                    <a:pt x="240" y="51"/>
                  </a:cubicBezTo>
                  <a:cubicBezTo>
                    <a:pt x="244" y="51"/>
                    <a:pt x="248" y="51"/>
                    <a:pt x="251" y="52"/>
                  </a:cubicBezTo>
                  <a:cubicBezTo>
                    <a:pt x="258" y="53"/>
                    <a:pt x="260" y="58"/>
                    <a:pt x="258" y="64"/>
                  </a:cubicBezTo>
                  <a:cubicBezTo>
                    <a:pt x="258" y="67"/>
                    <a:pt x="256" y="68"/>
                    <a:pt x="254" y="69"/>
                  </a:cubicBezTo>
                  <a:cubicBezTo>
                    <a:pt x="29" y="69"/>
                    <a:pt x="29" y="69"/>
                    <a:pt x="29" y="69"/>
                  </a:cubicBezTo>
                  <a:cubicBezTo>
                    <a:pt x="0" y="69"/>
                    <a:pt x="4" y="77"/>
                    <a:pt x="4" y="87"/>
                  </a:cubicBezTo>
                  <a:cubicBezTo>
                    <a:pt x="4" y="97"/>
                    <a:pt x="0" y="105"/>
                    <a:pt x="29" y="105"/>
                  </a:cubicBezTo>
                  <a:cubicBezTo>
                    <a:pt x="256" y="105"/>
                    <a:pt x="256" y="105"/>
                    <a:pt x="256" y="105"/>
                  </a:cubicBezTo>
                  <a:cubicBezTo>
                    <a:pt x="256" y="105"/>
                    <a:pt x="257" y="105"/>
                    <a:pt x="258" y="105"/>
                  </a:cubicBezTo>
                  <a:cubicBezTo>
                    <a:pt x="268" y="105"/>
                    <a:pt x="279" y="104"/>
                    <a:pt x="290" y="103"/>
                  </a:cubicBezTo>
                  <a:cubicBezTo>
                    <a:pt x="293" y="103"/>
                    <a:pt x="297" y="101"/>
                    <a:pt x="297" y="96"/>
                  </a:cubicBezTo>
                  <a:cubicBezTo>
                    <a:pt x="297" y="74"/>
                    <a:pt x="297" y="51"/>
                    <a:pt x="297" y="28"/>
                  </a:cubicBezTo>
                  <a:cubicBezTo>
                    <a:pt x="297" y="24"/>
                    <a:pt x="295" y="23"/>
                    <a:pt x="29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864" tIns="54864" rIns="54864" bIns="54864" numCol="1" anchor="t" anchorCtr="0" compatLnSpc="1">
              <a:prstTxWarp prst="textNoShape">
                <a:avLst/>
              </a:prstTxWarp>
              <a:noAutofit/>
            </a:bodyPr>
            <a:lstStyle/>
            <a:p>
              <a:pPr>
                <a:spcAft>
                  <a:spcPts val="600"/>
                </a:spcAft>
              </a:pPr>
              <a:endParaRPr lang="en-US" sz="1500" dirty="0">
                <a:solidFill>
                  <a:srgbClr val="000000"/>
                </a:solidFill>
              </a:endParaRPr>
            </a:p>
          </p:txBody>
        </p:sp>
        <p:sp>
          <p:nvSpPr>
            <p:cNvPr id="38" name="Freeform 48"/>
            <p:cNvSpPr>
              <a:spLocks/>
            </p:cNvSpPr>
            <p:nvPr/>
          </p:nvSpPr>
          <p:spPr bwMode="auto">
            <a:xfrm>
              <a:off x="9975850" y="4727575"/>
              <a:ext cx="1160463" cy="1127125"/>
            </a:xfrm>
            <a:custGeom>
              <a:avLst/>
              <a:gdLst>
                <a:gd name="T0" fmla="*/ 103 w 103"/>
                <a:gd name="T1" fmla="*/ 21 h 100"/>
                <a:gd name="T2" fmla="*/ 83 w 103"/>
                <a:gd name="T3" fmla="*/ 1 h 100"/>
                <a:gd name="T4" fmla="*/ 47 w 103"/>
                <a:gd name="T5" fmla="*/ 1 h 100"/>
                <a:gd name="T6" fmla="*/ 9 w 103"/>
                <a:gd name="T7" fmla="*/ 1 h 100"/>
                <a:gd name="T8" fmla="*/ 0 w 103"/>
                <a:gd name="T9" fmla="*/ 9 h 100"/>
                <a:gd name="T10" fmla="*/ 2 w 103"/>
                <a:gd name="T11" fmla="*/ 32 h 100"/>
                <a:gd name="T12" fmla="*/ 96 w 103"/>
                <a:gd name="T13" fmla="*/ 84 h 100"/>
                <a:gd name="T14" fmla="*/ 103 w 103"/>
                <a:gd name="T15" fmla="*/ 74 h 100"/>
                <a:gd name="T16" fmla="*/ 103 w 103"/>
                <a:gd name="T17" fmla="*/ 2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00">
                  <a:moveTo>
                    <a:pt x="103" y="21"/>
                  </a:moveTo>
                  <a:cubicBezTo>
                    <a:pt x="103" y="8"/>
                    <a:pt x="96" y="1"/>
                    <a:pt x="83" y="1"/>
                  </a:cubicBezTo>
                  <a:cubicBezTo>
                    <a:pt x="71" y="1"/>
                    <a:pt x="59" y="1"/>
                    <a:pt x="47" y="1"/>
                  </a:cubicBezTo>
                  <a:cubicBezTo>
                    <a:pt x="34" y="1"/>
                    <a:pt x="21" y="1"/>
                    <a:pt x="9" y="1"/>
                  </a:cubicBezTo>
                  <a:cubicBezTo>
                    <a:pt x="2" y="0"/>
                    <a:pt x="0" y="3"/>
                    <a:pt x="0" y="9"/>
                  </a:cubicBezTo>
                  <a:cubicBezTo>
                    <a:pt x="0" y="17"/>
                    <a:pt x="0" y="24"/>
                    <a:pt x="2" y="32"/>
                  </a:cubicBezTo>
                  <a:cubicBezTo>
                    <a:pt x="9" y="73"/>
                    <a:pt x="56" y="100"/>
                    <a:pt x="96" y="84"/>
                  </a:cubicBezTo>
                  <a:cubicBezTo>
                    <a:pt x="101" y="82"/>
                    <a:pt x="103" y="80"/>
                    <a:pt x="103" y="74"/>
                  </a:cubicBezTo>
                  <a:cubicBezTo>
                    <a:pt x="103" y="56"/>
                    <a:pt x="103" y="39"/>
                    <a:pt x="103"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864" tIns="54864" rIns="54864" bIns="54864" numCol="1" anchor="t" anchorCtr="0" compatLnSpc="1">
              <a:prstTxWarp prst="textNoShape">
                <a:avLst/>
              </a:prstTxWarp>
              <a:noAutofit/>
            </a:bodyPr>
            <a:lstStyle/>
            <a:p>
              <a:pPr>
                <a:spcAft>
                  <a:spcPts val="600"/>
                </a:spcAft>
              </a:pPr>
              <a:endParaRPr lang="en-US" sz="1500" dirty="0">
                <a:solidFill>
                  <a:srgbClr val="000000"/>
                </a:solidFill>
              </a:endParaRPr>
            </a:p>
          </p:txBody>
        </p:sp>
        <p:sp>
          <p:nvSpPr>
            <p:cNvPr id="39" name="Freeform 49"/>
            <p:cNvSpPr>
              <a:spLocks/>
            </p:cNvSpPr>
            <p:nvPr/>
          </p:nvSpPr>
          <p:spPr bwMode="auto">
            <a:xfrm>
              <a:off x="7856538" y="4760913"/>
              <a:ext cx="1330325" cy="485775"/>
            </a:xfrm>
            <a:custGeom>
              <a:avLst/>
              <a:gdLst>
                <a:gd name="T0" fmla="*/ 9 w 118"/>
                <a:gd name="T1" fmla="*/ 43 h 43"/>
                <a:gd name="T2" fmla="*/ 77 w 118"/>
                <a:gd name="T3" fmla="*/ 43 h 43"/>
                <a:gd name="T4" fmla="*/ 78 w 118"/>
                <a:gd name="T5" fmla="*/ 43 h 43"/>
                <a:gd name="T6" fmla="*/ 85 w 118"/>
                <a:gd name="T7" fmla="*/ 43 h 43"/>
                <a:gd name="T8" fmla="*/ 117 w 118"/>
                <a:gd name="T9" fmla="*/ 43 h 43"/>
                <a:gd name="T10" fmla="*/ 117 w 118"/>
                <a:gd name="T11" fmla="*/ 6 h 43"/>
                <a:gd name="T12" fmla="*/ 110 w 118"/>
                <a:gd name="T13" fmla="*/ 1 h 43"/>
                <a:gd name="T14" fmla="*/ 78 w 118"/>
                <a:gd name="T15" fmla="*/ 0 h 43"/>
                <a:gd name="T16" fmla="*/ 77 w 118"/>
                <a:gd name="T17" fmla="*/ 0 h 43"/>
                <a:gd name="T18" fmla="*/ 9 w 118"/>
                <a:gd name="T19" fmla="*/ 0 h 43"/>
                <a:gd name="T20" fmla="*/ 1 w 118"/>
                <a:gd name="T21" fmla="*/ 22 h 43"/>
                <a:gd name="T22" fmla="*/ 9 w 118"/>
                <a:gd name="T2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43">
                  <a:moveTo>
                    <a:pt x="9" y="43"/>
                  </a:moveTo>
                  <a:cubicBezTo>
                    <a:pt x="77" y="43"/>
                    <a:pt x="77" y="43"/>
                    <a:pt x="77" y="43"/>
                  </a:cubicBezTo>
                  <a:cubicBezTo>
                    <a:pt x="78" y="43"/>
                    <a:pt x="78" y="43"/>
                    <a:pt x="78" y="43"/>
                  </a:cubicBezTo>
                  <a:cubicBezTo>
                    <a:pt x="80" y="43"/>
                    <a:pt x="83" y="43"/>
                    <a:pt x="85" y="43"/>
                  </a:cubicBezTo>
                  <a:cubicBezTo>
                    <a:pt x="96" y="43"/>
                    <a:pt x="106" y="43"/>
                    <a:pt x="117" y="43"/>
                  </a:cubicBezTo>
                  <a:cubicBezTo>
                    <a:pt x="117" y="30"/>
                    <a:pt x="118" y="18"/>
                    <a:pt x="117" y="6"/>
                  </a:cubicBezTo>
                  <a:cubicBezTo>
                    <a:pt x="117" y="4"/>
                    <a:pt x="113" y="1"/>
                    <a:pt x="110" y="1"/>
                  </a:cubicBezTo>
                  <a:cubicBezTo>
                    <a:pt x="99" y="0"/>
                    <a:pt x="89" y="0"/>
                    <a:pt x="78" y="0"/>
                  </a:cubicBezTo>
                  <a:cubicBezTo>
                    <a:pt x="78" y="0"/>
                    <a:pt x="78" y="0"/>
                    <a:pt x="77" y="0"/>
                  </a:cubicBezTo>
                  <a:cubicBezTo>
                    <a:pt x="9" y="0"/>
                    <a:pt x="9" y="0"/>
                    <a:pt x="9" y="0"/>
                  </a:cubicBezTo>
                  <a:cubicBezTo>
                    <a:pt x="0" y="0"/>
                    <a:pt x="1" y="10"/>
                    <a:pt x="1" y="22"/>
                  </a:cubicBezTo>
                  <a:cubicBezTo>
                    <a:pt x="1" y="33"/>
                    <a:pt x="0" y="43"/>
                    <a:pt x="9"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864" tIns="54864" rIns="54864" bIns="54864" numCol="1" anchor="t" anchorCtr="0" compatLnSpc="1">
              <a:prstTxWarp prst="textNoShape">
                <a:avLst/>
              </a:prstTxWarp>
              <a:noAutofit/>
            </a:bodyPr>
            <a:lstStyle/>
            <a:p>
              <a:pPr>
                <a:spcAft>
                  <a:spcPts val="600"/>
                </a:spcAft>
              </a:pPr>
              <a:endParaRPr lang="en-US" sz="1500" dirty="0">
                <a:solidFill>
                  <a:srgbClr val="000000"/>
                </a:solidFill>
              </a:endParaRPr>
            </a:p>
          </p:txBody>
        </p:sp>
        <p:sp>
          <p:nvSpPr>
            <p:cNvPr id="40" name="Freeform 50"/>
            <p:cNvSpPr>
              <a:spLocks/>
            </p:cNvSpPr>
            <p:nvPr/>
          </p:nvSpPr>
          <p:spPr bwMode="auto">
            <a:xfrm>
              <a:off x="7856538" y="5449888"/>
              <a:ext cx="1747838" cy="642937"/>
            </a:xfrm>
            <a:custGeom>
              <a:avLst/>
              <a:gdLst>
                <a:gd name="T0" fmla="*/ 9 w 155"/>
                <a:gd name="T1" fmla="*/ 57 h 57"/>
                <a:gd name="T2" fmla="*/ 84 w 155"/>
                <a:gd name="T3" fmla="*/ 57 h 57"/>
                <a:gd name="T4" fmla="*/ 85 w 155"/>
                <a:gd name="T5" fmla="*/ 57 h 57"/>
                <a:gd name="T6" fmla="*/ 138 w 155"/>
                <a:gd name="T7" fmla="*/ 57 h 57"/>
                <a:gd name="T8" fmla="*/ 155 w 155"/>
                <a:gd name="T9" fmla="*/ 57 h 57"/>
                <a:gd name="T10" fmla="*/ 154 w 155"/>
                <a:gd name="T11" fmla="*/ 54 h 57"/>
                <a:gd name="T12" fmla="*/ 124 w 155"/>
                <a:gd name="T13" fmla="*/ 4 h 57"/>
                <a:gd name="T14" fmla="*/ 117 w 155"/>
                <a:gd name="T15" fmla="*/ 0 h 57"/>
                <a:gd name="T16" fmla="*/ 84 w 155"/>
                <a:gd name="T17" fmla="*/ 0 h 57"/>
                <a:gd name="T18" fmla="*/ 84 w 155"/>
                <a:gd name="T19" fmla="*/ 0 h 57"/>
                <a:gd name="T20" fmla="*/ 9 w 155"/>
                <a:gd name="T21" fmla="*/ 0 h 57"/>
                <a:gd name="T22" fmla="*/ 1 w 155"/>
                <a:gd name="T23" fmla="*/ 29 h 57"/>
                <a:gd name="T24" fmla="*/ 9 w 155"/>
                <a:gd name="T2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57">
                  <a:moveTo>
                    <a:pt x="9" y="57"/>
                  </a:moveTo>
                  <a:cubicBezTo>
                    <a:pt x="84" y="57"/>
                    <a:pt x="84" y="57"/>
                    <a:pt x="84" y="57"/>
                  </a:cubicBezTo>
                  <a:cubicBezTo>
                    <a:pt x="84" y="57"/>
                    <a:pt x="84" y="57"/>
                    <a:pt x="85" y="57"/>
                  </a:cubicBezTo>
                  <a:cubicBezTo>
                    <a:pt x="102" y="57"/>
                    <a:pt x="120" y="57"/>
                    <a:pt x="138" y="57"/>
                  </a:cubicBezTo>
                  <a:cubicBezTo>
                    <a:pt x="143" y="57"/>
                    <a:pt x="149" y="57"/>
                    <a:pt x="155" y="57"/>
                  </a:cubicBezTo>
                  <a:cubicBezTo>
                    <a:pt x="154" y="55"/>
                    <a:pt x="154" y="55"/>
                    <a:pt x="154" y="54"/>
                  </a:cubicBezTo>
                  <a:cubicBezTo>
                    <a:pt x="141" y="39"/>
                    <a:pt x="131" y="23"/>
                    <a:pt x="124" y="4"/>
                  </a:cubicBezTo>
                  <a:cubicBezTo>
                    <a:pt x="123" y="2"/>
                    <a:pt x="120" y="0"/>
                    <a:pt x="117" y="0"/>
                  </a:cubicBezTo>
                  <a:cubicBezTo>
                    <a:pt x="106" y="0"/>
                    <a:pt x="95" y="0"/>
                    <a:pt x="84" y="0"/>
                  </a:cubicBezTo>
                  <a:cubicBezTo>
                    <a:pt x="84" y="0"/>
                    <a:pt x="84" y="0"/>
                    <a:pt x="84" y="0"/>
                  </a:cubicBezTo>
                  <a:cubicBezTo>
                    <a:pt x="9" y="0"/>
                    <a:pt x="9" y="0"/>
                    <a:pt x="9" y="0"/>
                  </a:cubicBezTo>
                  <a:cubicBezTo>
                    <a:pt x="0" y="0"/>
                    <a:pt x="1" y="13"/>
                    <a:pt x="1" y="29"/>
                  </a:cubicBezTo>
                  <a:cubicBezTo>
                    <a:pt x="1" y="45"/>
                    <a:pt x="0" y="57"/>
                    <a:pt x="9"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864" tIns="54864" rIns="54864" bIns="54864" numCol="1" anchor="t" anchorCtr="0" compatLnSpc="1">
              <a:prstTxWarp prst="textNoShape">
                <a:avLst/>
              </a:prstTxWarp>
              <a:noAutofit/>
            </a:bodyPr>
            <a:lstStyle/>
            <a:p>
              <a:pPr>
                <a:spcAft>
                  <a:spcPts val="600"/>
                </a:spcAft>
              </a:pPr>
              <a:endParaRPr lang="en-US" sz="1500" dirty="0">
                <a:solidFill>
                  <a:srgbClr val="000000"/>
                </a:solidFill>
              </a:endParaRPr>
            </a:p>
          </p:txBody>
        </p:sp>
      </p:grpSp>
      <p:sp>
        <p:nvSpPr>
          <p:cNvPr id="41" name="Text Placeholder 5"/>
          <p:cNvSpPr txBox="1">
            <a:spLocks/>
          </p:cNvSpPr>
          <p:nvPr/>
        </p:nvSpPr>
        <p:spPr>
          <a:xfrm>
            <a:off x="2836386" y="3276676"/>
            <a:ext cx="5563077" cy="1815359"/>
          </a:xfrm>
          <a:prstGeom prst="rect">
            <a:avLst/>
          </a:prstGeom>
          <a:ln w="19050">
            <a:solidFill>
              <a:srgbClr val="005EB8"/>
            </a:solidFill>
          </a:ln>
        </p:spPr>
        <p:txBody>
          <a:bodyPr vert="horz" wrap="square" lIns="91440" tIns="91440" rIns="91440" bIns="54864" rtlCol="0" anchor="t" anchorCtr="0">
            <a:noAutofit/>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US" b="0" dirty="0">
                <a:solidFill>
                  <a:schemeClr val="tx1"/>
                </a:solidFill>
              </a:rPr>
              <a:t>Using predictive data analytics, KPMG’s Lighthouse has developed serval methodologies to identify the economic impact of COVID-19.</a:t>
            </a:r>
          </a:p>
          <a:p>
            <a:r>
              <a:rPr lang="en-US" b="0" dirty="0">
                <a:solidFill>
                  <a:schemeClr val="tx1"/>
                </a:solidFill>
              </a:rPr>
              <a:t>Leveraging mobility data and COVID-19 data to spot patterns and perform sensitivity analysis enable us to predict what will happen in the following fall and winter.</a:t>
            </a:r>
          </a:p>
        </p:txBody>
      </p:sp>
      <p:sp>
        <p:nvSpPr>
          <p:cNvPr id="42" name="TextBox 41"/>
          <p:cNvSpPr txBox="1"/>
          <p:nvPr/>
        </p:nvSpPr>
        <p:spPr>
          <a:xfrm>
            <a:off x="749369" y="3256767"/>
            <a:ext cx="1901761" cy="1815360"/>
          </a:xfrm>
          <a:prstGeom prst="rect">
            <a:avLst/>
          </a:prstGeom>
          <a:solidFill>
            <a:srgbClr val="005EB8"/>
          </a:solidFill>
          <a:ln w="6350">
            <a:solidFill>
              <a:srgbClr val="005EB8"/>
            </a:solidFill>
          </a:ln>
        </p:spPr>
        <p:txBody>
          <a:bodyPr vert="horz" wrap="square" lIns="54864" tIns="182880" rIns="54864" bIns="54864" rtlCol="0" anchor="t" anchorCtr="0">
            <a:noAutofit/>
          </a:bodyPr>
          <a:lstStyle/>
          <a:p>
            <a:pPr algn="ctr">
              <a:spcBef>
                <a:spcPts val="1200"/>
              </a:spcBef>
              <a:spcAft>
                <a:spcPts val="600"/>
              </a:spcAft>
            </a:pPr>
            <a:r>
              <a:rPr lang="en-US" sz="1500" b="1" dirty="0">
                <a:solidFill>
                  <a:prstClr val="white"/>
                </a:solidFill>
              </a:rPr>
              <a:t>Approach </a:t>
            </a:r>
            <a:br>
              <a:rPr lang="en-US" sz="1500" b="1" dirty="0">
                <a:solidFill>
                  <a:prstClr val="white"/>
                </a:solidFill>
              </a:rPr>
            </a:br>
            <a:r>
              <a:rPr lang="en-US" sz="1500" b="1" dirty="0">
                <a:solidFill>
                  <a:prstClr val="white"/>
                </a:solidFill>
              </a:rPr>
              <a:t>&amp; Solution</a:t>
            </a:r>
          </a:p>
        </p:txBody>
      </p:sp>
      <p:grpSp>
        <p:nvGrpSpPr>
          <p:cNvPr id="43" name="Group 42"/>
          <p:cNvGrpSpPr/>
          <p:nvPr/>
        </p:nvGrpSpPr>
        <p:grpSpPr>
          <a:xfrm>
            <a:off x="1393881" y="4003642"/>
            <a:ext cx="675883" cy="662346"/>
            <a:chOff x="1600030" y="2672373"/>
            <a:chExt cx="407224" cy="430232"/>
          </a:xfrm>
        </p:grpSpPr>
        <p:sp>
          <p:nvSpPr>
            <p:cNvPr id="44" name="Freeform 19"/>
            <p:cNvSpPr>
              <a:spLocks/>
            </p:cNvSpPr>
            <p:nvPr/>
          </p:nvSpPr>
          <p:spPr bwMode="auto">
            <a:xfrm>
              <a:off x="1681475" y="2745536"/>
              <a:ext cx="225929" cy="294490"/>
            </a:xfrm>
            <a:custGeom>
              <a:avLst/>
              <a:gdLst>
                <a:gd name="T0" fmla="*/ 158 w 158"/>
                <a:gd name="T1" fmla="*/ 84 h 206"/>
                <a:gd name="T2" fmla="*/ 138 w 158"/>
                <a:gd name="T3" fmla="*/ 136 h 206"/>
                <a:gd name="T4" fmla="*/ 124 w 158"/>
                <a:gd name="T5" fmla="*/ 171 h 206"/>
                <a:gd name="T6" fmla="*/ 98 w 158"/>
                <a:gd name="T7" fmla="*/ 205 h 206"/>
                <a:gd name="T8" fmla="*/ 66 w 158"/>
                <a:gd name="T9" fmla="*/ 203 h 206"/>
                <a:gd name="T10" fmla="*/ 48 w 158"/>
                <a:gd name="T11" fmla="*/ 177 h 206"/>
                <a:gd name="T12" fmla="*/ 32 w 158"/>
                <a:gd name="T13" fmla="*/ 133 h 206"/>
                <a:gd name="T14" fmla="*/ 65 w 158"/>
                <a:gd name="T15" fmla="*/ 12 h 206"/>
                <a:gd name="T16" fmla="*/ 155 w 158"/>
                <a:gd name="T17" fmla="*/ 62 h 206"/>
                <a:gd name="T18" fmla="*/ 158 w 158"/>
                <a:gd name="T19" fmla="*/ 8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206">
                  <a:moveTo>
                    <a:pt x="158" y="84"/>
                  </a:moveTo>
                  <a:cubicBezTo>
                    <a:pt x="158" y="104"/>
                    <a:pt x="150" y="121"/>
                    <a:pt x="138" y="136"/>
                  </a:cubicBezTo>
                  <a:cubicBezTo>
                    <a:pt x="130" y="146"/>
                    <a:pt x="124" y="158"/>
                    <a:pt x="124" y="171"/>
                  </a:cubicBezTo>
                  <a:cubicBezTo>
                    <a:pt x="125" y="192"/>
                    <a:pt x="119" y="202"/>
                    <a:pt x="98" y="205"/>
                  </a:cubicBezTo>
                  <a:cubicBezTo>
                    <a:pt x="87" y="206"/>
                    <a:pt x="76" y="206"/>
                    <a:pt x="66" y="203"/>
                  </a:cubicBezTo>
                  <a:cubicBezTo>
                    <a:pt x="53" y="201"/>
                    <a:pt x="47" y="191"/>
                    <a:pt x="48" y="177"/>
                  </a:cubicBezTo>
                  <a:cubicBezTo>
                    <a:pt x="49" y="160"/>
                    <a:pt x="43" y="146"/>
                    <a:pt x="32" y="133"/>
                  </a:cubicBezTo>
                  <a:cubicBezTo>
                    <a:pt x="0" y="94"/>
                    <a:pt x="13" y="29"/>
                    <a:pt x="65" y="12"/>
                  </a:cubicBezTo>
                  <a:cubicBezTo>
                    <a:pt x="104" y="0"/>
                    <a:pt x="143" y="22"/>
                    <a:pt x="155" y="62"/>
                  </a:cubicBezTo>
                  <a:cubicBezTo>
                    <a:pt x="157" y="69"/>
                    <a:pt x="157" y="77"/>
                    <a:pt x="158" y="8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864" tIns="54864" rIns="54864" bIns="54864" numCol="1" anchor="t" anchorCtr="0" compatLnSpc="1">
              <a:prstTxWarp prst="textNoShape">
                <a:avLst/>
              </a:prstTxWarp>
              <a:noAutofit/>
            </a:bodyPr>
            <a:lstStyle/>
            <a:p>
              <a:pPr>
                <a:spcAft>
                  <a:spcPts val="600"/>
                </a:spcAft>
              </a:pPr>
              <a:endParaRPr lang="en-US" sz="1500" dirty="0">
                <a:solidFill>
                  <a:srgbClr val="000000"/>
                </a:solidFill>
              </a:endParaRPr>
            </a:p>
          </p:txBody>
        </p:sp>
        <p:sp>
          <p:nvSpPr>
            <p:cNvPr id="45" name="Freeform 20"/>
            <p:cNvSpPr>
              <a:spLocks/>
            </p:cNvSpPr>
            <p:nvPr/>
          </p:nvSpPr>
          <p:spPr bwMode="auto">
            <a:xfrm>
              <a:off x="1760159" y="3057051"/>
              <a:ext cx="85586" cy="45554"/>
            </a:xfrm>
            <a:custGeom>
              <a:avLst/>
              <a:gdLst>
                <a:gd name="T0" fmla="*/ 5 w 60"/>
                <a:gd name="T1" fmla="*/ 0 h 32"/>
                <a:gd name="T2" fmla="*/ 58 w 60"/>
                <a:gd name="T3" fmla="*/ 0 h 32"/>
                <a:gd name="T4" fmla="*/ 42 w 60"/>
                <a:gd name="T5" fmla="*/ 30 h 32"/>
                <a:gd name="T6" fmla="*/ 18 w 60"/>
                <a:gd name="T7" fmla="*/ 30 h 32"/>
                <a:gd name="T8" fmla="*/ 5 w 60"/>
                <a:gd name="T9" fmla="*/ 0 h 32"/>
              </a:gdLst>
              <a:ahLst/>
              <a:cxnLst>
                <a:cxn ang="0">
                  <a:pos x="T0" y="T1"/>
                </a:cxn>
                <a:cxn ang="0">
                  <a:pos x="T2" y="T3"/>
                </a:cxn>
                <a:cxn ang="0">
                  <a:pos x="T4" y="T5"/>
                </a:cxn>
                <a:cxn ang="0">
                  <a:pos x="T6" y="T7"/>
                </a:cxn>
                <a:cxn ang="0">
                  <a:pos x="T8" y="T9"/>
                </a:cxn>
              </a:cxnLst>
              <a:rect l="0" t="0" r="r" b="b"/>
              <a:pathLst>
                <a:path w="60" h="32">
                  <a:moveTo>
                    <a:pt x="5" y="0"/>
                  </a:moveTo>
                  <a:cubicBezTo>
                    <a:pt x="23" y="0"/>
                    <a:pt x="40" y="0"/>
                    <a:pt x="58" y="0"/>
                  </a:cubicBezTo>
                  <a:cubicBezTo>
                    <a:pt x="58" y="11"/>
                    <a:pt x="60" y="24"/>
                    <a:pt x="42" y="30"/>
                  </a:cubicBezTo>
                  <a:cubicBezTo>
                    <a:pt x="35" y="32"/>
                    <a:pt x="25" y="32"/>
                    <a:pt x="18" y="30"/>
                  </a:cubicBezTo>
                  <a:cubicBezTo>
                    <a:pt x="0" y="23"/>
                    <a:pt x="6" y="1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864" tIns="54864" rIns="54864" bIns="54864" numCol="1" anchor="t" anchorCtr="0" compatLnSpc="1">
              <a:prstTxWarp prst="textNoShape">
                <a:avLst/>
              </a:prstTxWarp>
              <a:noAutofit/>
            </a:bodyPr>
            <a:lstStyle/>
            <a:p>
              <a:pPr>
                <a:spcAft>
                  <a:spcPts val="600"/>
                </a:spcAft>
              </a:pPr>
              <a:endParaRPr lang="en-US" sz="1500" dirty="0">
                <a:solidFill>
                  <a:srgbClr val="000000"/>
                </a:solidFill>
              </a:endParaRPr>
            </a:p>
          </p:txBody>
        </p:sp>
        <p:sp>
          <p:nvSpPr>
            <p:cNvPr id="46" name="Freeform 21"/>
            <p:cNvSpPr>
              <a:spLocks/>
            </p:cNvSpPr>
            <p:nvPr/>
          </p:nvSpPr>
          <p:spPr bwMode="auto">
            <a:xfrm>
              <a:off x="1800191" y="2672373"/>
              <a:ext cx="27148" cy="47395"/>
            </a:xfrm>
            <a:custGeom>
              <a:avLst/>
              <a:gdLst>
                <a:gd name="T0" fmla="*/ 0 w 19"/>
                <a:gd name="T1" fmla="*/ 2 h 33"/>
                <a:gd name="T2" fmla="*/ 19 w 19"/>
                <a:gd name="T3" fmla="*/ 19 h 33"/>
                <a:gd name="T4" fmla="*/ 19 w 19"/>
                <a:gd name="T5" fmla="*/ 31 h 33"/>
                <a:gd name="T6" fmla="*/ 18 w 19"/>
                <a:gd name="T7" fmla="*/ 33 h 33"/>
                <a:gd name="T8" fmla="*/ 0 w 19"/>
                <a:gd name="T9" fmla="*/ 32 h 33"/>
                <a:gd name="T10" fmla="*/ 0 w 19"/>
                <a:gd name="T11" fmla="*/ 2 h 33"/>
              </a:gdLst>
              <a:ahLst/>
              <a:cxnLst>
                <a:cxn ang="0">
                  <a:pos x="T0" y="T1"/>
                </a:cxn>
                <a:cxn ang="0">
                  <a:pos x="T2" y="T3"/>
                </a:cxn>
                <a:cxn ang="0">
                  <a:pos x="T4" y="T5"/>
                </a:cxn>
                <a:cxn ang="0">
                  <a:pos x="T6" y="T7"/>
                </a:cxn>
                <a:cxn ang="0">
                  <a:pos x="T8" y="T9"/>
                </a:cxn>
                <a:cxn ang="0">
                  <a:pos x="T10" y="T11"/>
                </a:cxn>
              </a:cxnLst>
              <a:rect l="0" t="0" r="r" b="b"/>
              <a:pathLst>
                <a:path w="19" h="33">
                  <a:moveTo>
                    <a:pt x="0" y="2"/>
                  </a:moveTo>
                  <a:cubicBezTo>
                    <a:pt x="19" y="0"/>
                    <a:pt x="19" y="0"/>
                    <a:pt x="19" y="19"/>
                  </a:cubicBezTo>
                  <a:cubicBezTo>
                    <a:pt x="19" y="23"/>
                    <a:pt x="19" y="27"/>
                    <a:pt x="19" y="31"/>
                  </a:cubicBezTo>
                  <a:cubicBezTo>
                    <a:pt x="19" y="32"/>
                    <a:pt x="18" y="33"/>
                    <a:pt x="18" y="33"/>
                  </a:cubicBezTo>
                  <a:cubicBezTo>
                    <a:pt x="12" y="33"/>
                    <a:pt x="7" y="33"/>
                    <a:pt x="0" y="32"/>
                  </a:cubicBezTo>
                  <a:cubicBezTo>
                    <a:pt x="0" y="22"/>
                    <a:pt x="0" y="13"/>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864" tIns="54864" rIns="54864" bIns="54864" numCol="1" anchor="t" anchorCtr="0" compatLnSpc="1">
              <a:prstTxWarp prst="textNoShape">
                <a:avLst/>
              </a:prstTxWarp>
              <a:noAutofit/>
            </a:bodyPr>
            <a:lstStyle/>
            <a:p>
              <a:pPr>
                <a:spcAft>
                  <a:spcPts val="600"/>
                </a:spcAft>
              </a:pPr>
              <a:endParaRPr lang="en-US" sz="1500" dirty="0">
                <a:solidFill>
                  <a:srgbClr val="000000"/>
                </a:solidFill>
              </a:endParaRPr>
            </a:p>
          </p:txBody>
        </p:sp>
        <p:sp>
          <p:nvSpPr>
            <p:cNvPr id="47" name="Freeform 22"/>
            <p:cNvSpPr>
              <a:spLocks/>
            </p:cNvSpPr>
            <p:nvPr/>
          </p:nvSpPr>
          <p:spPr bwMode="auto">
            <a:xfrm>
              <a:off x="1648805" y="2731271"/>
              <a:ext cx="46934" cy="45554"/>
            </a:xfrm>
            <a:custGeom>
              <a:avLst/>
              <a:gdLst>
                <a:gd name="T0" fmla="*/ 0 w 33"/>
                <a:gd name="T1" fmla="*/ 13 h 32"/>
                <a:gd name="T2" fmla="*/ 12 w 33"/>
                <a:gd name="T3" fmla="*/ 0 h 32"/>
                <a:gd name="T4" fmla="*/ 33 w 33"/>
                <a:gd name="T5" fmla="*/ 21 h 32"/>
                <a:gd name="T6" fmla="*/ 18 w 33"/>
                <a:gd name="T7" fmla="*/ 32 h 32"/>
                <a:gd name="T8" fmla="*/ 0 w 33"/>
                <a:gd name="T9" fmla="*/ 13 h 32"/>
              </a:gdLst>
              <a:ahLst/>
              <a:cxnLst>
                <a:cxn ang="0">
                  <a:pos x="T0" y="T1"/>
                </a:cxn>
                <a:cxn ang="0">
                  <a:pos x="T2" y="T3"/>
                </a:cxn>
                <a:cxn ang="0">
                  <a:pos x="T4" y="T5"/>
                </a:cxn>
                <a:cxn ang="0">
                  <a:pos x="T6" y="T7"/>
                </a:cxn>
                <a:cxn ang="0">
                  <a:pos x="T8" y="T9"/>
                </a:cxn>
              </a:cxnLst>
              <a:rect l="0" t="0" r="r" b="b"/>
              <a:pathLst>
                <a:path w="33" h="32">
                  <a:moveTo>
                    <a:pt x="0" y="13"/>
                  </a:moveTo>
                  <a:cubicBezTo>
                    <a:pt x="4" y="9"/>
                    <a:pt x="8" y="4"/>
                    <a:pt x="12" y="0"/>
                  </a:cubicBezTo>
                  <a:cubicBezTo>
                    <a:pt x="19" y="7"/>
                    <a:pt x="25" y="14"/>
                    <a:pt x="33" y="21"/>
                  </a:cubicBezTo>
                  <a:cubicBezTo>
                    <a:pt x="28" y="25"/>
                    <a:pt x="23" y="28"/>
                    <a:pt x="18" y="32"/>
                  </a:cubicBezTo>
                  <a:cubicBezTo>
                    <a:pt x="13" y="27"/>
                    <a:pt x="7" y="20"/>
                    <a:pt x="0" y="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864" tIns="54864" rIns="54864" bIns="54864" numCol="1" anchor="t" anchorCtr="0" compatLnSpc="1">
              <a:prstTxWarp prst="textNoShape">
                <a:avLst/>
              </a:prstTxWarp>
              <a:noAutofit/>
            </a:bodyPr>
            <a:lstStyle/>
            <a:p>
              <a:pPr>
                <a:spcAft>
                  <a:spcPts val="600"/>
                </a:spcAft>
              </a:pPr>
              <a:endParaRPr lang="en-US" sz="1500" dirty="0">
                <a:solidFill>
                  <a:srgbClr val="000000"/>
                </a:solidFill>
              </a:endParaRPr>
            </a:p>
          </p:txBody>
        </p:sp>
        <p:sp>
          <p:nvSpPr>
            <p:cNvPr id="48" name="Freeform 23"/>
            <p:cNvSpPr>
              <a:spLocks/>
            </p:cNvSpPr>
            <p:nvPr/>
          </p:nvSpPr>
          <p:spPr bwMode="auto">
            <a:xfrm>
              <a:off x="1970443" y="2871154"/>
              <a:ext cx="36811" cy="27148"/>
            </a:xfrm>
            <a:custGeom>
              <a:avLst/>
              <a:gdLst>
                <a:gd name="T0" fmla="*/ 0 w 26"/>
                <a:gd name="T1" fmla="*/ 0 h 19"/>
                <a:gd name="T2" fmla="*/ 26 w 26"/>
                <a:gd name="T3" fmla="*/ 0 h 19"/>
                <a:gd name="T4" fmla="*/ 26 w 26"/>
                <a:gd name="T5" fmla="*/ 19 h 19"/>
                <a:gd name="T6" fmla="*/ 0 w 26"/>
                <a:gd name="T7" fmla="*/ 19 h 19"/>
                <a:gd name="T8" fmla="*/ 0 w 26"/>
                <a:gd name="T9" fmla="*/ 0 h 19"/>
              </a:gdLst>
              <a:ahLst/>
              <a:cxnLst>
                <a:cxn ang="0">
                  <a:pos x="T0" y="T1"/>
                </a:cxn>
                <a:cxn ang="0">
                  <a:pos x="T2" y="T3"/>
                </a:cxn>
                <a:cxn ang="0">
                  <a:pos x="T4" y="T5"/>
                </a:cxn>
                <a:cxn ang="0">
                  <a:pos x="T6" y="T7"/>
                </a:cxn>
                <a:cxn ang="0">
                  <a:pos x="T8" y="T9"/>
                </a:cxn>
              </a:cxnLst>
              <a:rect l="0" t="0" r="r" b="b"/>
              <a:pathLst>
                <a:path w="26" h="19">
                  <a:moveTo>
                    <a:pt x="0" y="0"/>
                  </a:moveTo>
                  <a:cubicBezTo>
                    <a:pt x="9" y="0"/>
                    <a:pt x="17" y="0"/>
                    <a:pt x="26" y="0"/>
                  </a:cubicBezTo>
                  <a:cubicBezTo>
                    <a:pt x="26" y="6"/>
                    <a:pt x="26" y="12"/>
                    <a:pt x="26" y="19"/>
                  </a:cubicBezTo>
                  <a:cubicBezTo>
                    <a:pt x="18" y="19"/>
                    <a:pt x="9" y="19"/>
                    <a:pt x="0" y="19"/>
                  </a:cubicBezTo>
                  <a:cubicBezTo>
                    <a:pt x="0" y="13"/>
                    <a:pt x="0" y="7"/>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864" tIns="54864" rIns="54864" bIns="54864" numCol="1" anchor="t" anchorCtr="0" compatLnSpc="1">
              <a:prstTxWarp prst="textNoShape">
                <a:avLst/>
              </a:prstTxWarp>
              <a:noAutofit/>
            </a:bodyPr>
            <a:lstStyle/>
            <a:p>
              <a:pPr>
                <a:spcAft>
                  <a:spcPts val="600"/>
                </a:spcAft>
              </a:pPr>
              <a:endParaRPr lang="en-US" sz="1500" dirty="0">
                <a:solidFill>
                  <a:srgbClr val="000000"/>
                </a:solidFill>
              </a:endParaRPr>
            </a:p>
          </p:txBody>
        </p:sp>
        <p:sp>
          <p:nvSpPr>
            <p:cNvPr id="49" name="Freeform 24"/>
            <p:cNvSpPr>
              <a:spLocks/>
            </p:cNvSpPr>
            <p:nvPr/>
          </p:nvSpPr>
          <p:spPr bwMode="auto">
            <a:xfrm>
              <a:off x="1600030" y="2871154"/>
              <a:ext cx="40032" cy="27148"/>
            </a:xfrm>
            <a:custGeom>
              <a:avLst/>
              <a:gdLst>
                <a:gd name="T0" fmla="*/ 0 w 28"/>
                <a:gd name="T1" fmla="*/ 19 h 19"/>
                <a:gd name="T2" fmla="*/ 0 w 28"/>
                <a:gd name="T3" fmla="*/ 5 h 19"/>
                <a:gd name="T4" fmla="*/ 1 w 28"/>
                <a:gd name="T5" fmla="*/ 0 h 19"/>
                <a:gd name="T6" fmla="*/ 28 w 28"/>
                <a:gd name="T7" fmla="*/ 0 h 19"/>
                <a:gd name="T8" fmla="*/ 28 w 28"/>
                <a:gd name="T9" fmla="*/ 19 h 19"/>
                <a:gd name="T10" fmla="*/ 0 w 28"/>
                <a:gd name="T11" fmla="*/ 19 h 19"/>
              </a:gdLst>
              <a:ahLst/>
              <a:cxnLst>
                <a:cxn ang="0">
                  <a:pos x="T0" y="T1"/>
                </a:cxn>
                <a:cxn ang="0">
                  <a:pos x="T2" y="T3"/>
                </a:cxn>
                <a:cxn ang="0">
                  <a:pos x="T4" y="T5"/>
                </a:cxn>
                <a:cxn ang="0">
                  <a:pos x="T6" y="T7"/>
                </a:cxn>
                <a:cxn ang="0">
                  <a:pos x="T8" y="T9"/>
                </a:cxn>
                <a:cxn ang="0">
                  <a:pos x="T10" y="T11"/>
                </a:cxn>
              </a:cxnLst>
              <a:rect l="0" t="0" r="r" b="b"/>
              <a:pathLst>
                <a:path w="28" h="19">
                  <a:moveTo>
                    <a:pt x="0" y="19"/>
                  </a:moveTo>
                  <a:cubicBezTo>
                    <a:pt x="0" y="14"/>
                    <a:pt x="0" y="10"/>
                    <a:pt x="0" y="5"/>
                  </a:cubicBezTo>
                  <a:cubicBezTo>
                    <a:pt x="0" y="4"/>
                    <a:pt x="1" y="2"/>
                    <a:pt x="1" y="0"/>
                  </a:cubicBezTo>
                  <a:cubicBezTo>
                    <a:pt x="10" y="0"/>
                    <a:pt x="19" y="0"/>
                    <a:pt x="28" y="0"/>
                  </a:cubicBezTo>
                  <a:cubicBezTo>
                    <a:pt x="28" y="6"/>
                    <a:pt x="28" y="12"/>
                    <a:pt x="28" y="19"/>
                  </a:cubicBezTo>
                  <a:cubicBezTo>
                    <a:pt x="19" y="19"/>
                    <a:pt x="10" y="19"/>
                    <a:pt x="0"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864" tIns="54864" rIns="54864" bIns="54864" numCol="1" anchor="t" anchorCtr="0" compatLnSpc="1">
              <a:prstTxWarp prst="textNoShape">
                <a:avLst/>
              </a:prstTxWarp>
              <a:noAutofit/>
            </a:bodyPr>
            <a:lstStyle/>
            <a:p>
              <a:pPr>
                <a:spcAft>
                  <a:spcPts val="600"/>
                </a:spcAft>
              </a:pPr>
              <a:endParaRPr lang="en-US" sz="1500" dirty="0">
                <a:solidFill>
                  <a:srgbClr val="000000"/>
                </a:solidFill>
              </a:endParaRPr>
            </a:p>
          </p:txBody>
        </p:sp>
        <p:sp>
          <p:nvSpPr>
            <p:cNvPr id="50" name="Freeform 25"/>
            <p:cNvSpPr>
              <a:spLocks/>
            </p:cNvSpPr>
            <p:nvPr/>
          </p:nvSpPr>
          <p:spPr bwMode="auto">
            <a:xfrm>
              <a:off x="1911545" y="2732652"/>
              <a:ext cx="47395" cy="45554"/>
            </a:xfrm>
            <a:custGeom>
              <a:avLst/>
              <a:gdLst>
                <a:gd name="T0" fmla="*/ 14 w 33"/>
                <a:gd name="T1" fmla="*/ 32 h 32"/>
                <a:gd name="T2" fmla="*/ 0 w 33"/>
                <a:gd name="T3" fmla="*/ 18 h 32"/>
                <a:gd name="T4" fmla="*/ 17 w 33"/>
                <a:gd name="T5" fmla="*/ 1 h 32"/>
                <a:gd name="T6" fmla="*/ 22 w 33"/>
                <a:gd name="T7" fmla="*/ 1 h 32"/>
                <a:gd name="T8" fmla="*/ 22 w 33"/>
                <a:gd name="T9" fmla="*/ 2 h 32"/>
                <a:gd name="T10" fmla="*/ 23 w 33"/>
                <a:gd name="T11" fmla="*/ 22 h 32"/>
                <a:gd name="T12" fmla="*/ 14 w 33"/>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33" h="32">
                  <a:moveTo>
                    <a:pt x="14" y="32"/>
                  </a:moveTo>
                  <a:cubicBezTo>
                    <a:pt x="9" y="27"/>
                    <a:pt x="5" y="22"/>
                    <a:pt x="0" y="18"/>
                  </a:cubicBezTo>
                  <a:cubicBezTo>
                    <a:pt x="6" y="12"/>
                    <a:pt x="11" y="7"/>
                    <a:pt x="17" y="1"/>
                  </a:cubicBezTo>
                  <a:cubicBezTo>
                    <a:pt x="18" y="0"/>
                    <a:pt x="20" y="1"/>
                    <a:pt x="22" y="1"/>
                  </a:cubicBezTo>
                  <a:cubicBezTo>
                    <a:pt x="22" y="1"/>
                    <a:pt x="22" y="1"/>
                    <a:pt x="22" y="2"/>
                  </a:cubicBezTo>
                  <a:cubicBezTo>
                    <a:pt x="33" y="10"/>
                    <a:pt x="33" y="12"/>
                    <a:pt x="23" y="22"/>
                  </a:cubicBezTo>
                  <a:cubicBezTo>
                    <a:pt x="20" y="25"/>
                    <a:pt x="18" y="28"/>
                    <a:pt x="14" y="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864" tIns="54864" rIns="54864" bIns="54864" numCol="1" anchor="t" anchorCtr="0" compatLnSpc="1">
              <a:prstTxWarp prst="textNoShape">
                <a:avLst/>
              </a:prstTxWarp>
              <a:noAutofit/>
            </a:bodyPr>
            <a:lstStyle/>
            <a:p>
              <a:pPr>
                <a:spcAft>
                  <a:spcPts val="600"/>
                </a:spcAft>
              </a:pPr>
              <a:endParaRPr lang="en-US" sz="1500" dirty="0">
                <a:solidFill>
                  <a:srgbClr val="000000"/>
                </a:solidFill>
              </a:endParaRPr>
            </a:p>
          </p:txBody>
        </p:sp>
      </p:grpSp>
    </p:spTree>
    <p:extLst>
      <p:ext uri="{BB962C8B-B14F-4D97-AF65-F5344CB8AC3E}">
        <p14:creationId xmlns:p14="http://schemas.microsoft.com/office/powerpoint/2010/main" val="3550955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1"/>
          </p:nvPr>
        </p:nvSpPr>
        <p:spPr>
          <a:xfrm>
            <a:off x="4842932" y="1209600"/>
            <a:ext cx="3548667" cy="4594225"/>
          </a:xfrm>
        </p:spPr>
        <p:txBody>
          <a:bodyPr/>
          <a:lstStyle/>
          <a:p>
            <a:pPr lvl="1">
              <a:spcAft>
                <a:spcPts val="1800"/>
              </a:spcAft>
            </a:pPr>
            <a:r>
              <a:rPr lang="en-US" sz="1400" dirty="0">
                <a:solidFill>
                  <a:schemeClr val="tx1"/>
                </a:solidFill>
              </a:rPr>
              <a:t>KPMG Lighthouse generates both short-term accurate COVID-19 new cases forecast and long-term COVID transmission trend forecast and Economic impact.</a:t>
            </a:r>
          </a:p>
          <a:p>
            <a:pPr lvl="1">
              <a:spcAft>
                <a:spcPts val="1800"/>
              </a:spcAft>
            </a:pPr>
            <a:r>
              <a:rPr lang="en-US" sz="1400" dirty="0">
                <a:solidFill>
                  <a:schemeClr val="tx1"/>
                </a:solidFill>
              </a:rPr>
              <a:t>The short-term model is a signal-based time series model to generate one or two months COVID-19 new cases forecast</a:t>
            </a:r>
          </a:p>
          <a:p>
            <a:pPr lvl="1">
              <a:spcAft>
                <a:spcPts val="1800"/>
              </a:spcAft>
            </a:pPr>
            <a:r>
              <a:rPr lang="en-US" sz="1400" dirty="0">
                <a:solidFill>
                  <a:schemeClr val="tx1"/>
                </a:solidFill>
              </a:rPr>
              <a:t>The long-term models are assumption based compartmental model and regression model, it uses different scenario assumption to create a long-term trend estimate of COVID-19 cases and mobility index </a:t>
            </a:r>
          </a:p>
          <a:p>
            <a:pPr lvl="1">
              <a:spcAft>
                <a:spcPts val="1800"/>
              </a:spcAft>
            </a:pPr>
            <a:r>
              <a:rPr lang="en-US" sz="1400" dirty="0">
                <a:solidFill>
                  <a:schemeClr val="tx1"/>
                </a:solidFill>
              </a:rPr>
              <a:t>Finally, Lighthouse ensembles all prediction results together to estimate the economic impact of COVID-19</a:t>
            </a:r>
          </a:p>
        </p:txBody>
      </p:sp>
      <p:sp>
        <p:nvSpPr>
          <p:cNvPr id="2" name="Title 1"/>
          <p:cNvSpPr>
            <a:spLocks noGrp="1"/>
          </p:cNvSpPr>
          <p:nvPr>
            <p:ph type="title"/>
          </p:nvPr>
        </p:nvSpPr>
        <p:spPr/>
        <p:txBody>
          <a:bodyPr/>
          <a:lstStyle/>
          <a:p>
            <a:r>
              <a:rPr lang="en-US" dirty="0"/>
              <a:t>Model Structure</a:t>
            </a:r>
          </a:p>
        </p:txBody>
      </p:sp>
      <p:sp>
        <p:nvSpPr>
          <p:cNvPr id="13" name="Text Placeholder 12"/>
          <p:cNvSpPr>
            <a:spLocks noGrp="1"/>
          </p:cNvSpPr>
          <p:nvPr>
            <p:ph type="body" sz="quarter" idx="12"/>
          </p:nvPr>
        </p:nvSpPr>
        <p:spPr/>
        <p:txBody>
          <a:bodyPr/>
          <a:lstStyle/>
          <a:p>
            <a:r>
              <a:rPr lang="en-US" dirty="0"/>
              <a:t>KPMG lighthouse intelligent forecasting on Covid-19</a:t>
            </a:r>
          </a:p>
        </p:txBody>
      </p:sp>
      <p:sp>
        <p:nvSpPr>
          <p:cNvPr id="15" name="Freeform 14"/>
          <p:cNvSpPr/>
          <p:nvPr/>
        </p:nvSpPr>
        <p:spPr>
          <a:xfrm>
            <a:off x="752400" y="5156021"/>
            <a:ext cx="3725999" cy="647803"/>
          </a:xfrm>
          <a:custGeom>
            <a:avLst/>
            <a:gdLst>
              <a:gd name="connsiteX0" fmla="*/ 0 w 2570205"/>
              <a:gd name="connsiteY0" fmla="*/ 0 h 563718"/>
              <a:gd name="connsiteX1" fmla="*/ 2570205 w 2570205"/>
              <a:gd name="connsiteY1" fmla="*/ 0 h 563718"/>
              <a:gd name="connsiteX2" fmla="*/ 2570205 w 2570205"/>
              <a:gd name="connsiteY2" fmla="*/ 563718 h 563718"/>
              <a:gd name="connsiteX3" fmla="*/ 0 w 2570205"/>
              <a:gd name="connsiteY3" fmla="*/ 563718 h 563718"/>
              <a:gd name="connsiteX4" fmla="*/ 0 w 2570205"/>
              <a:gd name="connsiteY4" fmla="*/ 0 h 563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0205" h="563718">
                <a:moveTo>
                  <a:pt x="0" y="0"/>
                </a:moveTo>
                <a:lnTo>
                  <a:pt x="2570205" y="0"/>
                </a:lnTo>
                <a:lnTo>
                  <a:pt x="2570205" y="563718"/>
                </a:lnTo>
                <a:lnTo>
                  <a:pt x="0" y="563718"/>
                </a:lnTo>
                <a:lnTo>
                  <a:pt x="0" y="0"/>
                </a:lnTo>
                <a:close/>
              </a:path>
            </a:pathLst>
          </a:custGeom>
          <a:solidFill>
            <a:srgbClr val="00A3A1"/>
          </a:solidFill>
          <a:ln>
            <a:noFill/>
          </a:ln>
        </p:spPr>
        <p:style>
          <a:lnRef idx="0">
            <a:schemeClr val="lt2">
              <a:hueOff val="0"/>
              <a:satOff val="0"/>
              <a:lumOff val="0"/>
              <a:alphaOff val="0"/>
            </a:schemeClr>
          </a:lnRef>
          <a:fillRef idx="3">
            <a:scrgbClr r="0" g="0" b="0"/>
          </a:fillRef>
          <a:effectRef idx="2">
            <a:schemeClr val="dk2">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711200">
              <a:spcBef>
                <a:spcPct val="0"/>
              </a:spcBef>
              <a:spcAft>
                <a:spcPts val="600"/>
              </a:spcAft>
            </a:pPr>
            <a:r>
              <a:rPr lang="en-US" sz="1500" b="1" dirty="0"/>
              <a:t>Covid-19 Economic Impact</a:t>
            </a:r>
            <a:endParaRPr lang="en-US" sz="1500" b="1" kern="1200" dirty="0"/>
          </a:p>
        </p:txBody>
      </p:sp>
      <p:sp>
        <p:nvSpPr>
          <p:cNvPr id="16" name="Freeform 15"/>
          <p:cNvSpPr/>
          <p:nvPr/>
        </p:nvSpPr>
        <p:spPr>
          <a:xfrm>
            <a:off x="752400" y="4169415"/>
            <a:ext cx="3725999" cy="996322"/>
          </a:xfrm>
          <a:custGeom>
            <a:avLst/>
            <a:gdLst>
              <a:gd name="connsiteX0" fmla="*/ 0 w 2570205"/>
              <a:gd name="connsiteY0" fmla="*/ 303649 h 866998"/>
              <a:gd name="connsiteX1" fmla="*/ 1176728 w 2570205"/>
              <a:gd name="connsiteY1" fmla="*/ 303649 h 866998"/>
              <a:gd name="connsiteX2" fmla="*/ 1176728 w 2570205"/>
              <a:gd name="connsiteY2" fmla="*/ 216750 h 866998"/>
              <a:gd name="connsiteX3" fmla="*/ 1068353 w 2570205"/>
              <a:gd name="connsiteY3" fmla="*/ 216750 h 866998"/>
              <a:gd name="connsiteX4" fmla="*/ 1285103 w 2570205"/>
              <a:gd name="connsiteY4" fmla="*/ 0 h 866998"/>
              <a:gd name="connsiteX5" fmla="*/ 1501852 w 2570205"/>
              <a:gd name="connsiteY5" fmla="*/ 216750 h 866998"/>
              <a:gd name="connsiteX6" fmla="*/ 1393477 w 2570205"/>
              <a:gd name="connsiteY6" fmla="*/ 216750 h 866998"/>
              <a:gd name="connsiteX7" fmla="*/ 1393477 w 2570205"/>
              <a:gd name="connsiteY7" fmla="*/ 303649 h 866998"/>
              <a:gd name="connsiteX8" fmla="*/ 2570205 w 2570205"/>
              <a:gd name="connsiteY8" fmla="*/ 303649 h 866998"/>
              <a:gd name="connsiteX9" fmla="*/ 2570205 w 2570205"/>
              <a:gd name="connsiteY9" fmla="*/ 866998 h 866998"/>
              <a:gd name="connsiteX10" fmla="*/ 0 w 2570205"/>
              <a:gd name="connsiteY10" fmla="*/ 866998 h 866998"/>
              <a:gd name="connsiteX11" fmla="*/ 0 w 2570205"/>
              <a:gd name="connsiteY11" fmla="*/ 303649 h 86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0205" h="866998">
                <a:moveTo>
                  <a:pt x="2570205" y="563349"/>
                </a:moveTo>
                <a:lnTo>
                  <a:pt x="1393477" y="563349"/>
                </a:lnTo>
                <a:lnTo>
                  <a:pt x="1393477" y="650248"/>
                </a:lnTo>
                <a:lnTo>
                  <a:pt x="1501852" y="650248"/>
                </a:lnTo>
                <a:lnTo>
                  <a:pt x="1285102" y="866997"/>
                </a:lnTo>
                <a:lnTo>
                  <a:pt x="1068353" y="650248"/>
                </a:lnTo>
                <a:lnTo>
                  <a:pt x="1176728" y="650248"/>
                </a:lnTo>
                <a:lnTo>
                  <a:pt x="1176728" y="563349"/>
                </a:lnTo>
                <a:lnTo>
                  <a:pt x="0" y="563349"/>
                </a:lnTo>
                <a:lnTo>
                  <a:pt x="0" y="1"/>
                </a:lnTo>
                <a:lnTo>
                  <a:pt x="2570205" y="1"/>
                </a:lnTo>
                <a:lnTo>
                  <a:pt x="2570205" y="563349"/>
                </a:lnTo>
                <a:close/>
              </a:path>
            </a:pathLst>
          </a:custGeom>
          <a:solidFill>
            <a:srgbClr val="6D2077"/>
          </a:solidFill>
          <a:ln>
            <a:noFill/>
          </a:ln>
          <a:effectLst/>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54864" tIns="54864" rIns="54864" bIns="54864" numCol="1" spcCol="1270" anchor="t" anchorCtr="0">
            <a:noAutofit/>
          </a:bodyPr>
          <a:lstStyle/>
          <a:p>
            <a:pPr lvl="0" algn="ctr" defTabSz="711200">
              <a:spcBef>
                <a:spcPct val="0"/>
              </a:spcBef>
              <a:spcAft>
                <a:spcPts val="600"/>
              </a:spcAft>
            </a:pPr>
            <a:endParaRPr lang="en-US" sz="1500" b="1" kern="1200" dirty="0"/>
          </a:p>
        </p:txBody>
      </p:sp>
      <p:sp>
        <p:nvSpPr>
          <p:cNvPr id="17" name="Freeform 16"/>
          <p:cNvSpPr/>
          <p:nvPr/>
        </p:nvSpPr>
        <p:spPr>
          <a:xfrm>
            <a:off x="752400" y="3182809"/>
            <a:ext cx="3726000" cy="996323"/>
          </a:xfrm>
          <a:custGeom>
            <a:avLst/>
            <a:gdLst>
              <a:gd name="connsiteX0" fmla="*/ 0 w 2570205"/>
              <a:gd name="connsiteY0" fmla="*/ 303649 h 866998"/>
              <a:gd name="connsiteX1" fmla="*/ 1176728 w 2570205"/>
              <a:gd name="connsiteY1" fmla="*/ 303649 h 866998"/>
              <a:gd name="connsiteX2" fmla="*/ 1176728 w 2570205"/>
              <a:gd name="connsiteY2" fmla="*/ 216750 h 866998"/>
              <a:gd name="connsiteX3" fmla="*/ 1068353 w 2570205"/>
              <a:gd name="connsiteY3" fmla="*/ 216750 h 866998"/>
              <a:gd name="connsiteX4" fmla="*/ 1285103 w 2570205"/>
              <a:gd name="connsiteY4" fmla="*/ 0 h 866998"/>
              <a:gd name="connsiteX5" fmla="*/ 1501852 w 2570205"/>
              <a:gd name="connsiteY5" fmla="*/ 216750 h 866998"/>
              <a:gd name="connsiteX6" fmla="*/ 1393477 w 2570205"/>
              <a:gd name="connsiteY6" fmla="*/ 216750 h 866998"/>
              <a:gd name="connsiteX7" fmla="*/ 1393477 w 2570205"/>
              <a:gd name="connsiteY7" fmla="*/ 303649 h 866998"/>
              <a:gd name="connsiteX8" fmla="*/ 2570205 w 2570205"/>
              <a:gd name="connsiteY8" fmla="*/ 303649 h 866998"/>
              <a:gd name="connsiteX9" fmla="*/ 2570205 w 2570205"/>
              <a:gd name="connsiteY9" fmla="*/ 866998 h 866998"/>
              <a:gd name="connsiteX10" fmla="*/ 0 w 2570205"/>
              <a:gd name="connsiteY10" fmla="*/ 866998 h 866998"/>
              <a:gd name="connsiteX11" fmla="*/ 0 w 2570205"/>
              <a:gd name="connsiteY11" fmla="*/ 303649 h 86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0205" h="866998">
                <a:moveTo>
                  <a:pt x="2570205" y="563349"/>
                </a:moveTo>
                <a:lnTo>
                  <a:pt x="1393477" y="563349"/>
                </a:lnTo>
                <a:lnTo>
                  <a:pt x="1393477" y="650248"/>
                </a:lnTo>
                <a:lnTo>
                  <a:pt x="1501852" y="650248"/>
                </a:lnTo>
                <a:lnTo>
                  <a:pt x="1285102" y="866997"/>
                </a:lnTo>
                <a:lnTo>
                  <a:pt x="1068353" y="650248"/>
                </a:lnTo>
                <a:lnTo>
                  <a:pt x="1176728" y="650248"/>
                </a:lnTo>
                <a:lnTo>
                  <a:pt x="1176728" y="563349"/>
                </a:lnTo>
                <a:lnTo>
                  <a:pt x="0" y="563349"/>
                </a:lnTo>
                <a:lnTo>
                  <a:pt x="0" y="1"/>
                </a:lnTo>
                <a:lnTo>
                  <a:pt x="2570205" y="1"/>
                </a:lnTo>
                <a:lnTo>
                  <a:pt x="2570205" y="563349"/>
                </a:lnTo>
                <a:close/>
              </a:path>
            </a:pathLst>
          </a:custGeom>
          <a:solidFill>
            <a:srgbClr val="470A68"/>
          </a:solidFill>
          <a:ln>
            <a:noFill/>
          </a:ln>
          <a:effectLst/>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54864" tIns="54864" rIns="54864" bIns="54864" numCol="1" spcCol="1270" anchor="t" anchorCtr="0">
            <a:noAutofit/>
          </a:bodyPr>
          <a:lstStyle/>
          <a:p>
            <a:pPr lvl="0" algn="ctr" defTabSz="711200">
              <a:spcBef>
                <a:spcPct val="0"/>
              </a:spcBef>
              <a:spcAft>
                <a:spcPts val="600"/>
              </a:spcAft>
            </a:pPr>
            <a:endParaRPr lang="en-US" sz="1500" b="1" dirty="0"/>
          </a:p>
        </p:txBody>
      </p:sp>
      <p:sp>
        <p:nvSpPr>
          <p:cNvPr id="18" name="Freeform 17"/>
          <p:cNvSpPr/>
          <p:nvPr/>
        </p:nvSpPr>
        <p:spPr>
          <a:xfrm>
            <a:off x="752400" y="2196205"/>
            <a:ext cx="3725999" cy="996322"/>
          </a:xfrm>
          <a:custGeom>
            <a:avLst/>
            <a:gdLst>
              <a:gd name="connsiteX0" fmla="*/ 0 w 2570205"/>
              <a:gd name="connsiteY0" fmla="*/ 303649 h 866998"/>
              <a:gd name="connsiteX1" fmla="*/ 1176728 w 2570205"/>
              <a:gd name="connsiteY1" fmla="*/ 303649 h 866998"/>
              <a:gd name="connsiteX2" fmla="*/ 1176728 w 2570205"/>
              <a:gd name="connsiteY2" fmla="*/ 216750 h 866998"/>
              <a:gd name="connsiteX3" fmla="*/ 1068353 w 2570205"/>
              <a:gd name="connsiteY3" fmla="*/ 216750 h 866998"/>
              <a:gd name="connsiteX4" fmla="*/ 1285103 w 2570205"/>
              <a:gd name="connsiteY4" fmla="*/ 0 h 866998"/>
              <a:gd name="connsiteX5" fmla="*/ 1501852 w 2570205"/>
              <a:gd name="connsiteY5" fmla="*/ 216750 h 866998"/>
              <a:gd name="connsiteX6" fmla="*/ 1393477 w 2570205"/>
              <a:gd name="connsiteY6" fmla="*/ 216750 h 866998"/>
              <a:gd name="connsiteX7" fmla="*/ 1393477 w 2570205"/>
              <a:gd name="connsiteY7" fmla="*/ 303649 h 866998"/>
              <a:gd name="connsiteX8" fmla="*/ 2570205 w 2570205"/>
              <a:gd name="connsiteY8" fmla="*/ 303649 h 866998"/>
              <a:gd name="connsiteX9" fmla="*/ 2570205 w 2570205"/>
              <a:gd name="connsiteY9" fmla="*/ 866998 h 866998"/>
              <a:gd name="connsiteX10" fmla="*/ 0 w 2570205"/>
              <a:gd name="connsiteY10" fmla="*/ 866998 h 866998"/>
              <a:gd name="connsiteX11" fmla="*/ 0 w 2570205"/>
              <a:gd name="connsiteY11" fmla="*/ 303649 h 86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0205" h="866998">
                <a:moveTo>
                  <a:pt x="2570205" y="563349"/>
                </a:moveTo>
                <a:lnTo>
                  <a:pt x="1393477" y="563349"/>
                </a:lnTo>
                <a:lnTo>
                  <a:pt x="1393477" y="650248"/>
                </a:lnTo>
                <a:lnTo>
                  <a:pt x="1501852" y="650248"/>
                </a:lnTo>
                <a:lnTo>
                  <a:pt x="1285102" y="866997"/>
                </a:lnTo>
                <a:lnTo>
                  <a:pt x="1068353" y="650248"/>
                </a:lnTo>
                <a:lnTo>
                  <a:pt x="1176728" y="650248"/>
                </a:lnTo>
                <a:lnTo>
                  <a:pt x="1176728" y="563349"/>
                </a:lnTo>
                <a:lnTo>
                  <a:pt x="0" y="563349"/>
                </a:lnTo>
                <a:lnTo>
                  <a:pt x="0" y="1"/>
                </a:lnTo>
                <a:lnTo>
                  <a:pt x="2570205" y="1"/>
                </a:lnTo>
                <a:lnTo>
                  <a:pt x="2570205" y="563349"/>
                </a:lnTo>
                <a:close/>
              </a:path>
            </a:pathLst>
          </a:custGeom>
          <a:solidFill>
            <a:srgbClr val="483698"/>
          </a:solidFill>
          <a:ln>
            <a:noFill/>
          </a:ln>
          <a:effectLst/>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54864" tIns="54864" rIns="54864" bIns="54864" numCol="1" spcCol="1270" anchor="t" anchorCtr="0">
            <a:noAutofit/>
          </a:bodyPr>
          <a:lstStyle/>
          <a:p>
            <a:pPr lvl="0" algn="ctr" defTabSz="711200">
              <a:spcBef>
                <a:spcPct val="0"/>
              </a:spcBef>
              <a:spcAft>
                <a:spcPts val="600"/>
              </a:spcAft>
            </a:pPr>
            <a:endParaRPr lang="en-US" sz="1500" b="1" kern="1200" dirty="0"/>
          </a:p>
        </p:txBody>
      </p:sp>
      <p:sp>
        <p:nvSpPr>
          <p:cNvPr id="19" name="Freeform 18"/>
          <p:cNvSpPr/>
          <p:nvPr/>
        </p:nvSpPr>
        <p:spPr>
          <a:xfrm>
            <a:off x="752400" y="1209599"/>
            <a:ext cx="3725999" cy="996323"/>
          </a:xfrm>
          <a:custGeom>
            <a:avLst/>
            <a:gdLst>
              <a:gd name="connsiteX0" fmla="*/ 0 w 2570205"/>
              <a:gd name="connsiteY0" fmla="*/ 303649 h 866998"/>
              <a:gd name="connsiteX1" fmla="*/ 1176728 w 2570205"/>
              <a:gd name="connsiteY1" fmla="*/ 303649 h 866998"/>
              <a:gd name="connsiteX2" fmla="*/ 1176728 w 2570205"/>
              <a:gd name="connsiteY2" fmla="*/ 216750 h 866998"/>
              <a:gd name="connsiteX3" fmla="*/ 1068353 w 2570205"/>
              <a:gd name="connsiteY3" fmla="*/ 216750 h 866998"/>
              <a:gd name="connsiteX4" fmla="*/ 1285103 w 2570205"/>
              <a:gd name="connsiteY4" fmla="*/ 0 h 866998"/>
              <a:gd name="connsiteX5" fmla="*/ 1501852 w 2570205"/>
              <a:gd name="connsiteY5" fmla="*/ 216750 h 866998"/>
              <a:gd name="connsiteX6" fmla="*/ 1393477 w 2570205"/>
              <a:gd name="connsiteY6" fmla="*/ 216750 h 866998"/>
              <a:gd name="connsiteX7" fmla="*/ 1393477 w 2570205"/>
              <a:gd name="connsiteY7" fmla="*/ 303649 h 866998"/>
              <a:gd name="connsiteX8" fmla="*/ 2570205 w 2570205"/>
              <a:gd name="connsiteY8" fmla="*/ 303649 h 866998"/>
              <a:gd name="connsiteX9" fmla="*/ 2570205 w 2570205"/>
              <a:gd name="connsiteY9" fmla="*/ 866998 h 866998"/>
              <a:gd name="connsiteX10" fmla="*/ 0 w 2570205"/>
              <a:gd name="connsiteY10" fmla="*/ 866998 h 866998"/>
              <a:gd name="connsiteX11" fmla="*/ 0 w 2570205"/>
              <a:gd name="connsiteY11" fmla="*/ 303649 h 86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0205" h="866998">
                <a:moveTo>
                  <a:pt x="2570205" y="563349"/>
                </a:moveTo>
                <a:lnTo>
                  <a:pt x="1393477" y="563349"/>
                </a:lnTo>
                <a:lnTo>
                  <a:pt x="1393477" y="650248"/>
                </a:lnTo>
                <a:lnTo>
                  <a:pt x="1501852" y="650248"/>
                </a:lnTo>
                <a:lnTo>
                  <a:pt x="1285102" y="866997"/>
                </a:lnTo>
                <a:lnTo>
                  <a:pt x="1068353" y="650248"/>
                </a:lnTo>
                <a:lnTo>
                  <a:pt x="1176728" y="650248"/>
                </a:lnTo>
                <a:lnTo>
                  <a:pt x="1176728" y="563349"/>
                </a:lnTo>
                <a:lnTo>
                  <a:pt x="0" y="563349"/>
                </a:lnTo>
                <a:lnTo>
                  <a:pt x="0" y="1"/>
                </a:lnTo>
                <a:lnTo>
                  <a:pt x="2570205" y="1"/>
                </a:lnTo>
                <a:lnTo>
                  <a:pt x="2570205" y="563349"/>
                </a:lnTo>
                <a:close/>
              </a:path>
            </a:pathLst>
          </a:custGeom>
          <a:solidFill>
            <a:srgbClr val="0091DA"/>
          </a:solidFill>
          <a:ln>
            <a:noFill/>
          </a:ln>
          <a:effectLst/>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54864" tIns="54864" rIns="54864" bIns="54864" numCol="1" spcCol="1270" anchor="t" anchorCtr="0">
            <a:noAutofit/>
          </a:bodyPr>
          <a:lstStyle/>
          <a:p>
            <a:pPr lvl="0" algn="ctr" defTabSz="711200">
              <a:spcBef>
                <a:spcPct val="0"/>
              </a:spcBef>
              <a:spcAft>
                <a:spcPts val="600"/>
              </a:spcAft>
            </a:pPr>
            <a:endParaRPr lang="en-US" sz="1500" b="1" kern="1200" dirty="0"/>
          </a:p>
        </p:txBody>
      </p:sp>
      <p:sp>
        <p:nvSpPr>
          <p:cNvPr id="21" name="Rectangle 20"/>
          <p:cNvSpPr/>
          <p:nvPr/>
        </p:nvSpPr>
        <p:spPr>
          <a:xfrm>
            <a:off x="1871445" y="1320284"/>
            <a:ext cx="1487908" cy="323165"/>
          </a:xfrm>
          <a:prstGeom prst="rect">
            <a:avLst/>
          </a:prstGeom>
        </p:spPr>
        <p:txBody>
          <a:bodyPr wrap="square" lIns="54864" tIns="54864" rIns="54864" bIns="54864">
            <a:noAutofit/>
          </a:bodyPr>
          <a:lstStyle/>
          <a:p>
            <a:pPr lvl="0" algn="ctr" defTabSz="711200">
              <a:spcBef>
                <a:spcPct val="0"/>
              </a:spcBef>
              <a:spcAft>
                <a:spcPts val="600"/>
              </a:spcAft>
            </a:pPr>
            <a:r>
              <a:rPr lang="en-US" sz="1500" b="1" dirty="0">
                <a:solidFill>
                  <a:schemeClr val="bg1"/>
                </a:solidFill>
              </a:rPr>
              <a:t>Data Sourcing</a:t>
            </a:r>
          </a:p>
        </p:txBody>
      </p:sp>
      <p:sp>
        <p:nvSpPr>
          <p:cNvPr id="22" name="Rectangle 21"/>
          <p:cNvSpPr/>
          <p:nvPr/>
        </p:nvSpPr>
        <p:spPr>
          <a:xfrm>
            <a:off x="863125" y="2329555"/>
            <a:ext cx="3375589" cy="323165"/>
          </a:xfrm>
          <a:prstGeom prst="rect">
            <a:avLst/>
          </a:prstGeom>
        </p:spPr>
        <p:txBody>
          <a:bodyPr wrap="square" lIns="54864" tIns="54864" rIns="54864" bIns="54864">
            <a:noAutofit/>
          </a:bodyPr>
          <a:lstStyle/>
          <a:p>
            <a:pPr lvl="0" algn="ctr" defTabSz="711200">
              <a:spcBef>
                <a:spcPct val="0"/>
              </a:spcBef>
              <a:spcAft>
                <a:spcPts val="600"/>
              </a:spcAft>
            </a:pPr>
            <a:r>
              <a:rPr lang="en-US" sz="1500" b="1" dirty="0">
                <a:solidFill>
                  <a:schemeClr val="bg1"/>
                </a:solidFill>
              </a:rPr>
              <a:t>Short-Term COVID Case Forecast</a:t>
            </a:r>
          </a:p>
        </p:txBody>
      </p:sp>
      <p:sp>
        <p:nvSpPr>
          <p:cNvPr id="23" name="Rectangle 22"/>
          <p:cNvSpPr/>
          <p:nvPr/>
        </p:nvSpPr>
        <p:spPr>
          <a:xfrm>
            <a:off x="1614965" y="3306635"/>
            <a:ext cx="2000869" cy="323165"/>
          </a:xfrm>
          <a:prstGeom prst="rect">
            <a:avLst/>
          </a:prstGeom>
        </p:spPr>
        <p:txBody>
          <a:bodyPr wrap="square" lIns="54864" tIns="54864" rIns="54864" bIns="54864">
            <a:noAutofit/>
          </a:bodyPr>
          <a:lstStyle/>
          <a:p>
            <a:pPr lvl="0" algn="ctr" defTabSz="711200">
              <a:spcBef>
                <a:spcPct val="0"/>
              </a:spcBef>
              <a:spcAft>
                <a:spcPts val="600"/>
              </a:spcAft>
            </a:pPr>
            <a:endParaRPr lang="en-US" sz="1500" b="1" dirty="0">
              <a:solidFill>
                <a:schemeClr val="bg1"/>
              </a:solidFill>
            </a:endParaRPr>
          </a:p>
        </p:txBody>
      </p:sp>
      <p:sp>
        <p:nvSpPr>
          <p:cNvPr id="24" name="Rectangle 23"/>
          <p:cNvSpPr/>
          <p:nvPr/>
        </p:nvSpPr>
        <p:spPr>
          <a:xfrm>
            <a:off x="1387679" y="4202999"/>
            <a:ext cx="2326477" cy="323165"/>
          </a:xfrm>
          <a:prstGeom prst="rect">
            <a:avLst/>
          </a:prstGeom>
        </p:spPr>
        <p:txBody>
          <a:bodyPr wrap="square" lIns="54864" tIns="54864" rIns="54864" bIns="54864">
            <a:noAutofit/>
          </a:bodyPr>
          <a:lstStyle/>
          <a:p>
            <a:pPr lvl="0" algn="ctr" defTabSz="711200">
              <a:spcBef>
                <a:spcPct val="0"/>
              </a:spcBef>
              <a:spcAft>
                <a:spcPts val="600"/>
              </a:spcAft>
            </a:pPr>
            <a:r>
              <a:rPr lang="en-US" sz="1500" b="1" dirty="0">
                <a:solidFill>
                  <a:schemeClr val="bg1"/>
                </a:solidFill>
              </a:rPr>
              <a:t>Mobility Index Prediction</a:t>
            </a:r>
          </a:p>
        </p:txBody>
      </p:sp>
      <p:sp>
        <p:nvSpPr>
          <p:cNvPr id="14" name="Rectangle 13">
            <a:extLst>
              <a:ext uri="{FF2B5EF4-FFF2-40B4-BE49-F238E27FC236}">
                <a16:creationId xmlns:a16="http://schemas.microsoft.com/office/drawing/2014/main" id="{ADA97259-EC44-D647-86E6-7F8B1704935D}"/>
              </a:ext>
            </a:extLst>
          </p:cNvPr>
          <p:cNvSpPr/>
          <p:nvPr/>
        </p:nvSpPr>
        <p:spPr>
          <a:xfrm>
            <a:off x="863124" y="3216394"/>
            <a:ext cx="3375589" cy="323165"/>
          </a:xfrm>
          <a:prstGeom prst="rect">
            <a:avLst/>
          </a:prstGeom>
        </p:spPr>
        <p:txBody>
          <a:bodyPr wrap="square" lIns="54864" tIns="54864" rIns="54864" bIns="54864">
            <a:noAutofit/>
          </a:bodyPr>
          <a:lstStyle/>
          <a:p>
            <a:pPr lvl="0" algn="ctr" defTabSz="711200">
              <a:spcBef>
                <a:spcPct val="0"/>
              </a:spcBef>
              <a:spcAft>
                <a:spcPts val="600"/>
              </a:spcAft>
            </a:pPr>
            <a:r>
              <a:rPr lang="en-US" sz="1500" b="1" dirty="0">
                <a:solidFill>
                  <a:schemeClr val="bg1"/>
                </a:solidFill>
              </a:rPr>
              <a:t>Long-term Transmission Trend Forecast  </a:t>
            </a:r>
          </a:p>
        </p:txBody>
      </p:sp>
    </p:spTree>
    <p:extLst>
      <p:ext uri="{BB962C8B-B14F-4D97-AF65-F5344CB8AC3E}">
        <p14:creationId xmlns:p14="http://schemas.microsoft.com/office/powerpoint/2010/main" val="1570011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47237" y="432000"/>
            <a:ext cx="7652225" cy="518400"/>
          </a:xfrm>
        </p:spPr>
        <p:txBody>
          <a:bodyPr/>
          <a:lstStyle/>
          <a:p>
            <a:r>
              <a:rPr lang="en-US" dirty="0"/>
              <a:t>Short-term Modeling approaches </a:t>
            </a:r>
          </a:p>
        </p:txBody>
      </p:sp>
      <p:sp>
        <p:nvSpPr>
          <p:cNvPr id="11" name="Text Placeholder 10"/>
          <p:cNvSpPr>
            <a:spLocks noGrp="1"/>
          </p:cNvSpPr>
          <p:nvPr>
            <p:ph type="body" sz="quarter" idx="12"/>
          </p:nvPr>
        </p:nvSpPr>
        <p:spPr/>
        <p:txBody>
          <a:bodyPr/>
          <a:lstStyle/>
          <a:p>
            <a:r>
              <a:rPr lang="en-US" dirty="0"/>
              <a:t>KPMG lighthouse intelligent forecasting on Covid-19</a:t>
            </a:r>
          </a:p>
        </p:txBody>
      </p:sp>
      <p:sp>
        <p:nvSpPr>
          <p:cNvPr id="12" name="Text Placeholder 16"/>
          <p:cNvSpPr txBox="1">
            <a:spLocks/>
          </p:cNvSpPr>
          <p:nvPr/>
        </p:nvSpPr>
        <p:spPr>
          <a:xfrm>
            <a:off x="2563678" y="3175553"/>
            <a:ext cx="6057975" cy="1384995"/>
          </a:xfrm>
          <a:prstGeom prst="rect">
            <a:avLst/>
          </a:prstGeom>
        </p:spPr>
        <p:txBody>
          <a:bodyPr wrap="square" lIns="0" tIns="0" rIns="0" bIns="0">
            <a:spAutoFit/>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dirty="0">
                <a:solidFill>
                  <a:schemeClr val="tx1"/>
                </a:solidFill>
              </a:rPr>
              <a:t>KPMG’s advanced analytics can identify which signals are the most correlated to the target variable through rigorous statistical testing. The methodology relies on established statistical approaches, such as </a:t>
            </a:r>
            <a:r>
              <a:rPr lang="en-US" dirty="0">
                <a:solidFill>
                  <a:schemeClr val="tx1"/>
                </a:solidFill>
              </a:rPr>
              <a:t>Elastic Net Regression </a:t>
            </a:r>
            <a:r>
              <a:rPr lang="en-US" b="0" dirty="0">
                <a:solidFill>
                  <a:schemeClr val="tx1"/>
                </a:solidFill>
              </a:rPr>
              <a:t>and </a:t>
            </a:r>
            <a:r>
              <a:rPr lang="en-US" dirty="0">
                <a:solidFill>
                  <a:schemeClr val="tx1"/>
                </a:solidFill>
              </a:rPr>
              <a:t>Piecewise regression</a:t>
            </a:r>
            <a:r>
              <a:rPr lang="en-US" b="0" dirty="0">
                <a:solidFill>
                  <a:schemeClr val="tx1"/>
                </a:solidFill>
              </a:rPr>
              <a:t>. This approach cannot capture seasonality well, the performance is worse than the time series model. </a:t>
            </a:r>
          </a:p>
        </p:txBody>
      </p:sp>
      <p:sp>
        <p:nvSpPr>
          <p:cNvPr id="13" name="Text Placeholder 16"/>
          <p:cNvSpPr txBox="1">
            <a:spLocks/>
          </p:cNvSpPr>
          <p:nvPr/>
        </p:nvSpPr>
        <p:spPr>
          <a:xfrm>
            <a:off x="2641644" y="1453106"/>
            <a:ext cx="6057975" cy="1154162"/>
          </a:xfrm>
          <a:prstGeom prst="rect">
            <a:avLst/>
          </a:prstGeom>
        </p:spPr>
        <p:txBody>
          <a:bodyPr wrap="square" lIns="0" tIns="0" rIns="0" bIns="0">
            <a:spAutoFit/>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dirty="0">
                <a:solidFill>
                  <a:schemeClr val="tx1"/>
                </a:solidFill>
              </a:rPr>
              <a:t>KPMG incorporates ensemble modeling along with time series analysis (</a:t>
            </a:r>
            <a:r>
              <a:rPr lang="en-US" dirty="0">
                <a:solidFill>
                  <a:schemeClr val="tx1"/>
                </a:solidFill>
              </a:rPr>
              <a:t>Bayesian structural Time Series </a:t>
            </a:r>
            <a:r>
              <a:rPr lang="en-US" b="0" dirty="0">
                <a:solidFill>
                  <a:schemeClr val="tx1"/>
                </a:solidFill>
              </a:rPr>
              <a:t>and </a:t>
            </a:r>
            <a:r>
              <a:rPr lang="en-US" dirty="0">
                <a:solidFill>
                  <a:schemeClr val="tx1"/>
                </a:solidFill>
              </a:rPr>
              <a:t>Facebook</a:t>
            </a:r>
            <a:r>
              <a:rPr lang="en-US" b="0" dirty="0">
                <a:solidFill>
                  <a:schemeClr val="tx1"/>
                </a:solidFill>
              </a:rPr>
              <a:t> </a:t>
            </a:r>
            <a:r>
              <a:rPr lang="en-US" dirty="0">
                <a:solidFill>
                  <a:schemeClr val="tx1"/>
                </a:solidFill>
              </a:rPr>
              <a:t>Prophet</a:t>
            </a:r>
            <a:r>
              <a:rPr lang="en-US" b="0" dirty="0">
                <a:solidFill>
                  <a:schemeClr val="tx1"/>
                </a:solidFill>
              </a:rPr>
              <a:t> </a:t>
            </a:r>
            <a:r>
              <a:rPr lang="en-US" dirty="0">
                <a:solidFill>
                  <a:schemeClr val="tx1"/>
                </a:solidFill>
              </a:rPr>
              <a:t>Time</a:t>
            </a:r>
            <a:r>
              <a:rPr lang="en-US" b="0" dirty="0">
                <a:solidFill>
                  <a:schemeClr val="tx1"/>
                </a:solidFill>
              </a:rPr>
              <a:t> </a:t>
            </a:r>
            <a:r>
              <a:rPr lang="en-US" dirty="0">
                <a:solidFill>
                  <a:schemeClr val="tx1"/>
                </a:solidFill>
              </a:rPr>
              <a:t>Series</a:t>
            </a:r>
            <a:r>
              <a:rPr lang="en-US" b="0" dirty="0">
                <a:solidFill>
                  <a:schemeClr val="tx1"/>
                </a:solidFill>
              </a:rPr>
              <a:t> models) and different feature weighting methods to provide a more robust short-term and long-term prediction, including COVID-19 transmission trends and epidemiological seasonality.</a:t>
            </a:r>
          </a:p>
        </p:txBody>
      </p:sp>
      <p:sp>
        <p:nvSpPr>
          <p:cNvPr id="14" name="Rectangle 13"/>
          <p:cNvSpPr/>
          <p:nvPr/>
        </p:nvSpPr>
        <p:spPr>
          <a:xfrm>
            <a:off x="746124" y="3158653"/>
            <a:ext cx="1689425" cy="137160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600" b="1" dirty="0">
                <a:solidFill>
                  <a:schemeClr val="bg1"/>
                </a:solidFill>
              </a:rPr>
              <a:t>Traditional statistical analysis</a:t>
            </a:r>
          </a:p>
        </p:txBody>
      </p:sp>
      <p:sp>
        <p:nvSpPr>
          <p:cNvPr id="15" name="Rectangle 14"/>
          <p:cNvSpPr/>
          <p:nvPr/>
        </p:nvSpPr>
        <p:spPr>
          <a:xfrm>
            <a:off x="746124" y="1382229"/>
            <a:ext cx="1689424" cy="1225039"/>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600" b="1" dirty="0">
                <a:solidFill>
                  <a:schemeClr val="bg1"/>
                </a:solidFill>
              </a:rPr>
              <a:t>Time Series</a:t>
            </a:r>
          </a:p>
          <a:p>
            <a:pPr algn="ctr"/>
            <a:r>
              <a:rPr lang="en-US" sz="1600" b="1" dirty="0">
                <a:solidFill>
                  <a:schemeClr val="bg1"/>
                </a:solidFill>
              </a:rPr>
              <a:t>models</a:t>
            </a:r>
          </a:p>
        </p:txBody>
      </p:sp>
      <p:sp>
        <p:nvSpPr>
          <p:cNvPr id="8" name="Text Placeholder 16"/>
          <p:cNvSpPr txBox="1">
            <a:spLocks/>
          </p:cNvSpPr>
          <p:nvPr/>
        </p:nvSpPr>
        <p:spPr>
          <a:xfrm>
            <a:off x="2563678" y="4604975"/>
            <a:ext cx="6135941" cy="1384995"/>
          </a:xfrm>
          <a:prstGeom prst="rect">
            <a:avLst/>
          </a:prstGeom>
        </p:spPr>
        <p:txBody>
          <a:bodyPr wrap="square" lIns="0" tIns="0" rIns="0" bIns="0">
            <a:spAutoFit/>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solidFill>
                  <a:schemeClr val="tx1"/>
                </a:solidFill>
              </a:rPr>
              <a:t>KPMG leverages this approach to simulate the COVID-19 trend in the following fall and winter. In this model approach,  the population is assigned to compartments with labels - for example, </a:t>
            </a:r>
            <a:r>
              <a:rPr lang="en-US" b="1" dirty="0">
                <a:solidFill>
                  <a:schemeClr val="tx1"/>
                </a:solidFill>
              </a:rPr>
              <a:t>Susceptible, Infectious, or Recovered (SIR)</a:t>
            </a:r>
            <a:r>
              <a:rPr lang="en-US" dirty="0">
                <a:solidFill>
                  <a:schemeClr val="tx1"/>
                </a:solidFill>
              </a:rPr>
              <a:t>. However, due to the difficulty of setting the correct assumption, we did not include this model in the final pipeline.</a:t>
            </a:r>
          </a:p>
        </p:txBody>
      </p:sp>
      <p:sp>
        <p:nvSpPr>
          <p:cNvPr id="9" name="Rectangle 8"/>
          <p:cNvSpPr/>
          <p:nvPr/>
        </p:nvSpPr>
        <p:spPr>
          <a:xfrm>
            <a:off x="753987" y="4604975"/>
            <a:ext cx="1681563" cy="1384996"/>
          </a:xfrm>
          <a:prstGeom prst="rect">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600" b="1" dirty="0">
                <a:solidFill>
                  <a:schemeClr val="bg1"/>
                </a:solidFill>
              </a:rPr>
              <a:t>Compartmental models</a:t>
            </a:r>
          </a:p>
        </p:txBody>
      </p:sp>
      <p:sp>
        <p:nvSpPr>
          <p:cNvPr id="10" name="Rectangle 9">
            <a:extLst>
              <a:ext uri="{FF2B5EF4-FFF2-40B4-BE49-F238E27FC236}">
                <a16:creationId xmlns:a16="http://schemas.microsoft.com/office/drawing/2014/main" id="{0DE5F9AF-2659-B74A-AEEF-60D70512B203}"/>
              </a:ext>
            </a:extLst>
          </p:cNvPr>
          <p:cNvSpPr/>
          <p:nvPr/>
        </p:nvSpPr>
        <p:spPr>
          <a:xfrm>
            <a:off x="746124" y="977025"/>
            <a:ext cx="8141502" cy="330482"/>
          </a:xfrm>
          <a:prstGeom prst="rect">
            <a:avLst/>
          </a:prstGeom>
          <a:solidFill>
            <a:srgbClr val="48A0A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500" b="1" dirty="0">
                <a:solidFill>
                  <a:schemeClr val="bg1"/>
                </a:solidFill>
              </a:rPr>
              <a:t>Selected Model Type</a:t>
            </a:r>
          </a:p>
        </p:txBody>
      </p:sp>
      <p:sp>
        <p:nvSpPr>
          <p:cNvPr id="16" name="Rectangle 15">
            <a:extLst>
              <a:ext uri="{FF2B5EF4-FFF2-40B4-BE49-F238E27FC236}">
                <a16:creationId xmlns:a16="http://schemas.microsoft.com/office/drawing/2014/main" id="{E527994E-D5ED-C347-A893-45199EBF56C0}"/>
              </a:ext>
            </a:extLst>
          </p:cNvPr>
          <p:cNvSpPr/>
          <p:nvPr/>
        </p:nvSpPr>
        <p:spPr>
          <a:xfrm>
            <a:off x="753987" y="2796675"/>
            <a:ext cx="8141502" cy="330482"/>
          </a:xfrm>
          <a:prstGeom prst="rect">
            <a:avLst/>
          </a:prstGeom>
          <a:solidFill>
            <a:srgbClr val="48A0A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500" b="1" dirty="0">
                <a:solidFill>
                  <a:schemeClr val="bg1"/>
                </a:solidFill>
              </a:rPr>
              <a:t>Candidate Model Type</a:t>
            </a:r>
          </a:p>
        </p:txBody>
      </p:sp>
    </p:spTree>
    <p:extLst>
      <p:ext uri="{BB962C8B-B14F-4D97-AF65-F5344CB8AC3E}">
        <p14:creationId xmlns:p14="http://schemas.microsoft.com/office/powerpoint/2010/main" val="148248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86909" y="3426120"/>
            <a:ext cx="3416217" cy="2342791"/>
          </a:xfrm>
          <a:prstGeom prst="rect">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endParaRPr lang="en-US" sz="1600" b="1" dirty="0">
              <a:solidFill>
                <a:schemeClr val="bg1"/>
              </a:solidFill>
            </a:endParaRPr>
          </a:p>
        </p:txBody>
      </p:sp>
      <p:sp>
        <p:nvSpPr>
          <p:cNvPr id="14" name="Rectangle 13"/>
          <p:cNvSpPr/>
          <p:nvPr/>
        </p:nvSpPr>
        <p:spPr>
          <a:xfrm>
            <a:off x="680610" y="1370588"/>
            <a:ext cx="3410307" cy="2055532"/>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endParaRPr lang="en-US" sz="1600" b="1" dirty="0">
              <a:solidFill>
                <a:schemeClr val="bg1"/>
              </a:solidFill>
            </a:endParaRPr>
          </a:p>
        </p:txBody>
      </p:sp>
      <p:sp>
        <p:nvSpPr>
          <p:cNvPr id="2" name="Rectangle 1">
            <a:extLst>
              <a:ext uri="{FF2B5EF4-FFF2-40B4-BE49-F238E27FC236}">
                <a16:creationId xmlns:a16="http://schemas.microsoft.com/office/drawing/2014/main" id="{6F066382-B65B-7F48-910E-0B7CC8CAB3BB}"/>
              </a:ext>
            </a:extLst>
          </p:cNvPr>
          <p:cNvSpPr/>
          <p:nvPr/>
        </p:nvSpPr>
        <p:spPr>
          <a:xfrm>
            <a:off x="4407775" y="1687318"/>
            <a:ext cx="3407354" cy="1815882"/>
          </a:xfrm>
          <a:prstGeom prst="rect">
            <a:avLst/>
          </a:prstGeom>
        </p:spPr>
        <p:txBody>
          <a:bodyPr wrap="square">
            <a:spAutoFit/>
          </a:bodyPr>
          <a:lstStyle/>
          <a:p>
            <a:r>
              <a:rPr lang="en-US" sz="1400" dirty="0"/>
              <a:t>The long-term models are assumption based time series models and regression models, it uses different scenario assumptions (based on 1918 Spanish Flu waves, and other scenario estimations) to create a long-term trend estimate of COVID-19 cases and mobility index</a:t>
            </a:r>
          </a:p>
        </p:txBody>
      </p:sp>
      <p:pic>
        <p:nvPicPr>
          <p:cNvPr id="4" name="Picture 3">
            <a:extLst>
              <a:ext uri="{FF2B5EF4-FFF2-40B4-BE49-F238E27FC236}">
                <a16:creationId xmlns:a16="http://schemas.microsoft.com/office/drawing/2014/main" id="{C52FD44F-5FEA-C447-8237-920EF77EB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397" y="1726714"/>
            <a:ext cx="2969664" cy="152164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6F8109AD-195D-3A45-9F9C-642A6AAE81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645" y="3474469"/>
            <a:ext cx="2989327" cy="2140177"/>
          </a:xfrm>
          <a:prstGeom prst="rect">
            <a:avLst/>
          </a:prstGeom>
          <a:ln>
            <a:noFill/>
          </a:ln>
          <a:effectLst>
            <a:outerShdw blurRad="292100" dist="139700" dir="2700000" algn="tl" rotWithShape="0">
              <a:srgbClr val="333333">
                <a:alpha val="65000"/>
              </a:srgbClr>
            </a:outerShdw>
          </a:effectLst>
        </p:spPr>
      </p:pic>
      <p:sp>
        <p:nvSpPr>
          <p:cNvPr id="17" name="Rectangle 16">
            <a:extLst>
              <a:ext uri="{FF2B5EF4-FFF2-40B4-BE49-F238E27FC236}">
                <a16:creationId xmlns:a16="http://schemas.microsoft.com/office/drawing/2014/main" id="{E78F415E-2EF8-D04B-841D-A03939EC5BF1}"/>
              </a:ext>
            </a:extLst>
          </p:cNvPr>
          <p:cNvSpPr/>
          <p:nvPr/>
        </p:nvSpPr>
        <p:spPr>
          <a:xfrm>
            <a:off x="4407775" y="3657885"/>
            <a:ext cx="3492812" cy="1600438"/>
          </a:xfrm>
          <a:prstGeom prst="rect">
            <a:avLst/>
          </a:prstGeom>
        </p:spPr>
        <p:txBody>
          <a:bodyPr wrap="square">
            <a:spAutoFit/>
          </a:bodyPr>
          <a:lstStyle/>
          <a:p>
            <a:r>
              <a:rPr lang="en-US" sz="1400" dirty="0"/>
              <a:t>Based on the different trends in different cities, we created different scenarios for the second wave of COVID-19. This assumption based approach can help us predict what will COVID-19 transmission trend look like in the following fall and winter.</a:t>
            </a:r>
          </a:p>
        </p:txBody>
      </p:sp>
      <p:sp>
        <p:nvSpPr>
          <p:cNvPr id="6" name="Title 5"/>
          <p:cNvSpPr>
            <a:spLocks noGrp="1"/>
          </p:cNvSpPr>
          <p:nvPr>
            <p:ph type="title"/>
          </p:nvPr>
        </p:nvSpPr>
        <p:spPr>
          <a:xfrm>
            <a:off x="747237" y="432000"/>
            <a:ext cx="7652225" cy="518400"/>
          </a:xfrm>
        </p:spPr>
        <p:txBody>
          <a:bodyPr/>
          <a:lstStyle/>
          <a:p>
            <a:r>
              <a:rPr lang="en-US" dirty="0"/>
              <a:t>Long-term Modeling approaches </a:t>
            </a:r>
          </a:p>
        </p:txBody>
      </p:sp>
      <p:sp>
        <p:nvSpPr>
          <p:cNvPr id="11" name="Text Placeholder 10"/>
          <p:cNvSpPr>
            <a:spLocks noGrp="1"/>
          </p:cNvSpPr>
          <p:nvPr>
            <p:ph type="body" sz="quarter" idx="12"/>
          </p:nvPr>
        </p:nvSpPr>
        <p:spPr/>
        <p:txBody>
          <a:bodyPr/>
          <a:lstStyle/>
          <a:p>
            <a:r>
              <a:rPr lang="en-US" dirty="0"/>
              <a:t>KPMG lighthouse intelligent forecasting on Covid-19</a:t>
            </a:r>
          </a:p>
        </p:txBody>
      </p:sp>
      <p:sp>
        <p:nvSpPr>
          <p:cNvPr id="21" name="Rectangle 20">
            <a:extLst>
              <a:ext uri="{FF2B5EF4-FFF2-40B4-BE49-F238E27FC236}">
                <a16:creationId xmlns:a16="http://schemas.microsoft.com/office/drawing/2014/main" id="{FA205D1F-C682-FF4B-B1F6-31B14C355431}"/>
              </a:ext>
            </a:extLst>
          </p:cNvPr>
          <p:cNvSpPr/>
          <p:nvPr/>
        </p:nvSpPr>
        <p:spPr>
          <a:xfrm>
            <a:off x="689156" y="1370588"/>
            <a:ext cx="3151568" cy="307777"/>
          </a:xfrm>
          <a:prstGeom prst="rect">
            <a:avLst/>
          </a:prstGeom>
        </p:spPr>
        <p:txBody>
          <a:bodyPr wrap="none">
            <a:spAutoFit/>
          </a:bodyPr>
          <a:lstStyle/>
          <a:p>
            <a:pPr lvl="0" algn="ctr" defTabSz="711200">
              <a:spcBef>
                <a:spcPct val="0"/>
              </a:spcBef>
              <a:spcAft>
                <a:spcPts val="600"/>
              </a:spcAft>
            </a:pPr>
            <a:r>
              <a:rPr lang="en-US" sz="1400" b="1" dirty="0">
                <a:solidFill>
                  <a:schemeClr val="bg1"/>
                </a:solidFill>
              </a:rPr>
              <a:t>1918 Spanish Flu Pandemic Waves</a:t>
            </a:r>
          </a:p>
        </p:txBody>
      </p:sp>
    </p:spTree>
    <p:extLst>
      <p:ext uri="{BB962C8B-B14F-4D97-AF65-F5344CB8AC3E}">
        <p14:creationId xmlns:p14="http://schemas.microsoft.com/office/powerpoint/2010/main" val="2764213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47237" y="432000"/>
            <a:ext cx="7652225" cy="518400"/>
          </a:xfrm>
        </p:spPr>
        <p:txBody>
          <a:bodyPr/>
          <a:lstStyle/>
          <a:p>
            <a:r>
              <a:rPr lang="en-US" dirty="0"/>
              <a:t>Modeling Comparison </a:t>
            </a:r>
          </a:p>
        </p:txBody>
      </p:sp>
      <p:sp>
        <p:nvSpPr>
          <p:cNvPr id="11" name="Text Placeholder 10"/>
          <p:cNvSpPr>
            <a:spLocks noGrp="1"/>
          </p:cNvSpPr>
          <p:nvPr>
            <p:ph type="body" sz="quarter" idx="12"/>
          </p:nvPr>
        </p:nvSpPr>
        <p:spPr/>
        <p:txBody>
          <a:bodyPr/>
          <a:lstStyle/>
          <a:p>
            <a:r>
              <a:rPr lang="en-US" dirty="0"/>
              <a:t>KPMG lighthouse intelligent forecasting on Covid-19</a:t>
            </a:r>
          </a:p>
        </p:txBody>
      </p:sp>
      <p:sp>
        <p:nvSpPr>
          <p:cNvPr id="14" name="Rectangle 13"/>
          <p:cNvSpPr/>
          <p:nvPr/>
        </p:nvSpPr>
        <p:spPr>
          <a:xfrm>
            <a:off x="753987" y="2790770"/>
            <a:ext cx="1689425" cy="137160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600" b="1" dirty="0">
                <a:solidFill>
                  <a:schemeClr val="bg1"/>
                </a:solidFill>
              </a:rPr>
              <a:t>Traditional statistical analysis</a:t>
            </a:r>
          </a:p>
        </p:txBody>
      </p:sp>
      <p:sp>
        <p:nvSpPr>
          <p:cNvPr id="15" name="Rectangle 14"/>
          <p:cNvSpPr/>
          <p:nvPr/>
        </p:nvSpPr>
        <p:spPr>
          <a:xfrm>
            <a:off x="753988" y="1156903"/>
            <a:ext cx="1689424" cy="13716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600" b="1" dirty="0">
                <a:solidFill>
                  <a:schemeClr val="bg1"/>
                </a:solidFill>
              </a:rPr>
              <a:t>Time Series</a:t>
            </a:r>
          </a:p>
          <a:p>
            <a:pPr algn="ctr"/>
            <a:r>
              <a:rPr lang="en-US" sz="1600" b="1" dirty="0">
                <a:solidFill>
                  <a:schemeClr val="bg1"/>
                </a:solidFill>
              </a:rPr>
              <a:t>models</a:t>
            </a:r>
          </a:p>
        </p:txBody>
      </p:sp>
      <p:sp>
        <p:nvSpPr>
          <p:cNvPr id="9" name="Rectangle 8"/>
          <p:cNvSpPr/>
          <p:nvPr/>
        </p:nvSpPr>
        <p:spPr>
          <a:xfrm>
            <a:off x="753987" y="4421591"/>
            <a:ext cx="1681563" cy="1644880"/>
          </a:xfrm>
          <a:prstGeom prst="rect">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600" b="1" dirty="0">
                <a:solidFill>
                  <a:schemeClr val="bg1"/>
                </a:solidFill>
              </a:rPr>
              <a:t>Compartmental models</a:t>
            </a:r>
          </a:p>
        </p:txBody>
      </p:sp>
      <p:sp>
        <p:nvSpPr>
          <p:cNvPr id="10" name="TextBox 9">
            <a:extLst>
              <a:ext uri="{FF2B5EF4-FFF2-40B4-BE49-F238E27FC236}">
                <a16:creationId xmlns:a16="http://schemas.microsoft.com/office/drawing/2014/main" id="{1CECA697-D55E-7B40-B3CF-3CCB5227EC14}"/>
              </a:ext>
            </a:extLst>
          </p:cNvPr>
          <p:cNvSpPr txBox="1"/>
          <p:nvPr/>
        </p:nvSpPr>
        <p:spPr>
          <a:xfrm>
            <a:off x="7195559" y="401729"/>
            <a:ext cx="1273075" cy="294884"/>
          </a:xfrm>
          <a:prstGeom prst="rect">
            <a:avLst/>
          </a:prstGeom>
          <a:solidFill>
            <a:schemeClr val="bg1">
              <a:lumMod val="95000"/>
            </a:schemeClr>
          </a:solidFill>
          <a:ln w="19050">
            <a:noFill/>
          </a:ln>
        </p:spPr>
        <p:txBody>
          <a:bodyPr wrap="square" lIns="40958" tIns="40958" rIns="40958" bIns="40958" rtlCol="0" anchor="ctr">
            <a:noAutofit/>
          </a:bodyPr>
          <a:lstStyle/>
          <a:p>
            <a:pPr algn="ctr">
              <a:spcAft>
                <a:spcPts val="150"/>
              </a:spcAft>
            </a:pPr>
            <a:r>
              <a:rPr lang="en-US" sz="1050" b="1" dirty="0">
                <a:solidFill>
                  <a:srgbClr val="00338D"/>
                </a:solidFill>
              </a:rPr>
              <a:t>Advantages</a:t>
            </a:r>
          </a:p>
        </p:txBody>
      </p:sp>
      <p:sp>
        <p:nvSpPr>
          <p:cNvPr id="16" name="TextBox 15">
            <a:extLst>
              <a:ext uri="{FF2B5EF4-FFF2-40B4-BE49-F238E27FC236}">
                <a16:creationId xmlns:a16="http://schemas.microsoft.com/office/drawing/2014/main" id="{0F3F5682-B260-D84D-91AC-28169932A32B}"/>
              </a:ext>
            </a:extLst>
          </p:cNvPr>
          <p:cNvSpPr txBox="1"/>
          <p:nvPr/>
        </p:nvSpPr>
        <p:spPr>
          <a:xfrm>
            <a:off x="7195559" y="727118"/>
            <a:ext cx="1273075" cy="284258"/>
          </a:xfrm>
          <a:prstGeom prst="rect">
            <a:avLst/>
          </a:prstGeom>
          <a:solidFill>
            <a:srgbClr val="DFF3FF"/>
          </a:solidFill>
          <a:ln w="19050">
            <a:noFill/>
          </a:ln>
        </p:spPr>
        <p:txBody>
          <a:bodyPr wrap="square" lIns="40958" tIns="40958" rIns="40958" bIns="40958" rtlCol="0" anchor="ctr">
            <a:noAutofit/>
          </a:bodyPr>
          <a:lstStyle/>
          <a:p>
            <a:pPr algn="ctr">
              <a:spcBef>
                <a:spcPts val="150"/>
              </a:spcBef>
              <a:spcAft>
                <a:spcPts val="150"/>
              </a:spcAft>
            </a:pPr>
            <a:r>
              <a:rPr lang="en-US" sz="1050" b="1" dirty="0">
                <a:solidFill>
                  <a:srgbClr val="00338D"/>
                </a:solidFill>
              </a:rPr>
              <a:t>Disadvantages</a:t>
            </a:r>
          </a:p>
        </p:txBody>
      </p:sp>
      <p:sp>
        <p:nvSpPr>
          <p:cNvPr id="17" name="TextBox 16">
            <a:extLst>
              <a:ext uri="{FF2B5EF4-FFF2-40B4-BE49-F238E27FC236}">
                <a16:creationId xmlns:a16="http://schemas.microsoft.com/office/drawing/2014/main" id="{82B77146-9B70-1443-A454-D97D71C6B227}"/>
              </a:ext>
            </a:extLst>
          </p:cNvPr>
          <p:cNvSpPr txBox="1"/>
          <p:nvPr/>
        </p:nvSpPr>
        <p:spPr>
          <a:xfrm>
            <a:off x="2571541" y="2785294"/>
            <a:ext cx="5708651" cy="674245"/>
          </a:xfrm>
          <a:prstGeom prst="rect">
            <a:avLst/>
          </a:prstGeom>
          <a:solidFill>
            <a:schemeClr val="bg1">
              <a:lumMod val="95000"/>
            </a:schemeClr>
          </a:solidFill>
          <a:ln w="19050">
            <a:noFill/>
          </a:ln>
        </p:spPr>
        <p:txBody>
          <a:bodyPr wrap="square" lIns="40958" tIns="40958" rIns="40958" bIns="40958" rtlCol="0" anchor="ctr">
            <a:noAutofit/>
          </a:bodyPr>
          <a:lstStyle/>
          <a:p>
            <a:pPr marL="128588" indent="-128588">
              <a:spcBef>
                <a:spcPts val="150"/>
              </a:spcBef>
              <a:spcAft>
                <a:spcPts val="150"/>
              </a:spcAft>
              <a:buFont typeface="Arial" panose="020B0604020202020204" pitchFamily="34" charset="0"/>
              <a:buChar char="•"/>
            </a:pPr>
            <a:r>
              <a:rPr lang="en-US" sz="1200" dirty="0">
                <a:solidFill>
                  <a:srgbClr val="00338D"/>
                </a:solidFill>
              </a:rPr>
              <a:t>Easily identify a similar COVID-19 transmission trend between different countries and states, and using the lagging variable to make accurate predictions</a:t>
            </a:r>
          </a:p>
        </p:txBody>
      </p:sp>
      <p:sp>
        <p:nvSpPr>
          <p:cNvPr id="18" name="TextBox 17">
            <a:extLst>
              <a:ext uri="{FF2B5EF4-FFF2-40B4-BE49-F238E27FC236}">
                <a16:creationId xmlns:a16="http://schemas.microsoft.com/office/drawing/2014/main" id="{2F58CAD3-08E1-D943-8C25-448DF85D9CE6}"/>
              </a:ext>
            </a:extLst>
          </p:cNvPr>
          <p:cNvSpPr txBox="1"/>
          <p:nvPr/>
        </p:nvSpPr>
        <p:spPr>
          <a:xfrm>
            <a:off x="2571541" y="3600083"/>
            <a:ext cx="5708651" cy="480170"/>
          </a:xfrm>
          <a:prstGeom prst="rect">
            <a:avLst/>
          </a:prstGeom>
          <a:solidFill>
            <a:srgbClr val="DFF3FF"/>
          </a:solidFill>
          <a:ln w="19050">
            <a:noFill/>
          </a:ln>
        </p:spPr>
        <p:txBody>
          <a:bodyPr wrap="square" lIns="40958" tIns="40958" rIns="40958" bIns="40958" rtlCol="0" anchor="ctr">
            <a:noAutofit/>
          </a:bodyPr>
          <a:lstStyle/>
          <a:p>
            <a:pPr marL="128588" indent="-128588">
              <a:buFont typeface="Arial" panose="020B0604020202020204" pitchFamily="34" charset="0"/>
              <a:buChar char="•"/>
            </a:pPr>
            <a:r>
              <a:rPr lang="en-US" sz="1200" dirty="0">
                <a:solidFill>
                  <a:srgbClr val="01328D"/>
                </a:solidFill>
              </a:rPr>
              <a:t>Due to the lack of available COVID-19 data, this model type can only be used in the short-term forecast</a:t>
            </a:r>
          </a:p>
        </p:txBody>
      </p:sp>
      <p:sp>
        <p:nvSpPr>
          <p:cNvPr id="20" name="TextBox 19">
            <a:extLst>
              <a:ext uri="{FF2B5EF4-FFF2-40B4-BE49-F238E27FC236}">
                <a16:creationId xmlns:a16="http://schemas.microsoft.com/office/drawing/2014/main" id="{0AB9BD4D-2C9A-9D4A-91D4-875535F31826}"/>
              </a:ext>
            </a:extLst>
          </p:cNvPr>
          <p:cNvSpPr txBox="1"/>
          <p:nvPr/>
        </p:nvSpPr>
        <p:spPr>
          <a:xfrm>
            <a:off x="2563677" y="1146874"/>
            <a:ext cx="5708651" cy="674245"/>
          </a:xfrm>
          <a:prstGeom prst="rect">
            <a:avLst/>
          </a:prstGeom>
          <a:solidFill>
            <a:schemeClr val="bg1">
              <a:lumMod val="95000"/>
            </a:schemeClr>
          </a:solidFill>
          <a:ln w="19050">
            <a:noFill/>
          </a:ln>
        </p:spPr>
        <p:txBody>
          <a:bodyPr wrap="square" lIns="40958" tIns="40958" rIns="40958" bIns="40958" rtlCol="0" anchor="ctr">
            <a:noAutofit/>
          </a:bodyPr>
          <a:lstStyle/>
          <a:p>
            <a:pPr marL="128588" indent="-128588">
              <a:spcBef>
                <a:spcPts val="150"/>
              </a:spcBef>
              <a:spcAft>
                <a:spcPts val="150"/>
              </a:spcAft>
              <a:buFont typeface="Arial" panose="020B0604020202020204" pitchFamily="34" charset="0"/>
              <a:buChar char="•"/>
            </a:pPr>
            <a:r>
              <a:rPr lang="en-US" sz="1200" dirty="0">
                <a:solidFill>
                  <a:srgbClr val="00338D"/>
                </a:solidFill>
              </a:rPr>
              <a:t>Time Series models can capture the different COVID-19 transmission weekly and monthly seasonality to make long-term forecasts.</a:t>
            </a:r>
          </a:p>
        </p:txBody>
      </p:sp>
      <p:sp>
        <p:nvSpPr>
          <p:cNvPr id="21" name="TextBox 20">
            <a:extLst>
              <a:ext uri="{FF2B5EF4-FFF2-40B4-BE49-F238E27FC236}">
                <a16:creationId xmlns:a16="http://schemas.microsoft.com/office/drawing/2014/main" id="{7CEA6231-2181-AB4E-8CFD-4EA027F7E4A0}"/>
              </a:ext>
            </a:extLst>
          </p:cNvPr>
          <p:cNvSpPr txBox="1"/>
          <p:nvPr/>
        </p:nvSpPr>
        <p:spPr>
          <a:xfrm>
            <a:off x="2571541" y="1911091"/>
            <a:ext cx="5708651" cy="619841"/>
          </a:xfrm>
          <a:prstGeom prst="rect">
            <a:avLst/>
          </a:prstGeom>
          <a:solidFill>
            <a:srgbClr val="DFF3FF"/>
          </a:solidFill>
          <a:ln w="19050">
            <a:noFill/>
          </a:ln>
        </p:spPr>
        <p:txBody>
          <a:bodyPr wrap="square" lIns="40958" tIns="40958" rIns="40958" bIns="40958" rtlCol="0" anchor="ctr">
            <a:noAutofit/>
          </a:bodyPr>
          <a:lstStyle/>
          <a:p>
            <a:pPr marL="128588" indent="-128588">
              <a:buFont typeface="Arial" panose="020B0604020202020204" pitchFamily="34" charset="0"/>
              <a:buChar char="•"/>
            </a:pPr>
            <a:r>
              <a:rPr lang="en-US" sz="1200" dirty="0">
                <a:solidFill>
                  <a:srgbClr val="01328D"/>
                </a:solidFill>
              </a:rPr>
              <a:t>It relies on historical data trends and patterns. It might be hard to time series models to predict accurately if there is a structural change in the target variable.</a:t>
            </a:r>
          </a:p>
        </p:txBody>
      </p:sp>
      <p:sp>
        <p:nvSpPr>
          <p:cNvPr id="22" name="TextBox 21">
            <a:extLst>
              <a:ext uri="{FF2B5EF4-FFF2-40B4-BE49-F238E27FC236}">
                <a16:creationId xmlns:a16="http://schemas.microsoft.com/office/drawing/2014/main" id="{0B7C8686-8DCB-A64C-B27A-4346FABD38DF}"/>
              </a:ext>
            </a:extLst>
          </p:cNvPr>
          <p:cNvSpPr txBox="1"/>
          <p:nvPr/>
        </p:nvSpPr>
        <p:spPr>
          <a:xfrm>
            <a:off x="2563678" y="4421591"/>
            <a:ext cx="5708651" cy="674245"/>
          </a:xfrm>
          <a:prstGeom prst="rect">
            <a:avLst/>
          </a:prstGeom>
          <a:solidFill>
            <a:schemeClr val="bg1">
              <a:lumMod val="95000"/>
            </a:schemeClr>
          </a:solidFill>
          <a:ln w="19050">
            <a:noFill/>
          </a:ln>
        </p:spPr>
        <p:txBody>
          <a:bodyPr wrap="square" lIns="40958" tIns="40958" rIns="40958" bIns="40958" rtlCol="0" anchor="ctr">
            <a:noAutofit/>
          </a:bodyPr>
          <a:lstStyle/>
          <a:p>
            <a:pPr marL="128588" indent="-128588">
              <a:spcBef>
                <a:spcPts val="150"/>
              </a:spcBef>
              <a:spcAft>
                <a:spcPts val="150"/>
              </a:spcAft>
              <a:buFont typeface="Arial" panose="020B0604020202020204" pitchFamily="34" charset="0"/>
              <a:buChar char="•"/>
            </a:pPr>
            <a:r>
              <a:rPr lang="en-US" sz="1200" dirty="0">
                <a:solidFill>
                  <a:srgbClr val="00338D"/>
                </a:solidFill>
              </a:rPr>
              <a:t>It is an assumption based mathematical simulation model. It can allow users to set different reproduction number (R0) for different target</a:t>
            </a:r>
          </a:p>
        </p:txBody>
      </p:sp>
      <p:sp>
        <p:nvSpPr>
          <p:cNvPr id="23" name="TextBox 22">
            <a:extLst>
              <a:ext uri="{FF2B5EF4-FFF2-40B4-BE49-F238E27FC236}">
                <a16:creationId xmlns:a16="http://schemas.microsoft.com/office/drawing/2014/main" id="{0D64D976-B0E6-DB43-B9BA-A13A6A2B8AEE}"/>
              </a:ext>
            </a:extLst>
          </p:cNvPr>
          <p:cNvSpPr txBox="1"/>
          <p:nvPr/>
        </p:nvSpPr>
        <p:spPr>
          <a:xfrm>
            <a:off x="2563678" y="5324187"/>
            <a:ext cx="5708651" cy="619841"/>
          </a:xfrm>
          <a:prstGeom prst="rect">
            <a:avLst/>
          </a:prstGeom>
          <a:solidFill>
            <a:srgbClr val="DFF3FF"/>
          </a:solidFill>
          <a:ln w="19050">
            <a:noFill/>
          </a:ln>
        </p:spPr>
        <p:txBody>
          <a:bodyPr wrap="square" lIns="40958" tIns="40958" rIns="40958" bIns="40958" rtlCol="0" anchor="ctr">
            <a:noAutofit/>
          </a:bodyPr>
          <a:lstStyle/>
          <a:p>
            <a:pPr marL="128588" indent="-128588">
              <a:buFont typeface="Arial" panose="020B0604020202020204" pitchFamily="34" charset="0"/>
              <a:buChar char="•"/>
            </a:pPr>
            <a:r>
              <a:rPr lang="en-US" sz="1200" dirty="0">
                <a:solidFill>
                  <a:srgbClr val="01328D"/>
                </a:solidFill>
              </a:rPr>
              <a:t>The actual R0 value is hard to find and predict, and a number of factors including temperature, cultural habits can change it.</a:t>
            </a:r>
          </a:p>
        </p:txBody>
      </p:sp>
      <p:sp>
        <p:nvSpPr>
          <p:cNvPr id="2" name="TextBox 1">
            <a:extLst>
              <a:ext uri="{FF2B5EF4-FFF2-40B4-BE49-F238E27FC236}">
                <a16:creationId xmlns:a16="http://schemas.microsoft.com/office/drawing/2014/main" id="{CAE48BA8-7606-0846-9F5F-B03113F42F06}"/>
              </a:ext>
            </a:extLst>
          </p:cNvPr>
          <p:cNvSpPr txBox="1"/>
          <p:nvPr/>
        </p:nvSpPr>
        <p:spPr>
          <a:xfrm>
            <a:off x="444381" y="922946"/>
            <a:ext cx="0" cy="0"/>
          </a:xfrm>
          <a:prstGeom prst="rect">
            <a:avLst/>
          </a:prstGeom>
          <a:noFill/>
        </p:spPr>
        <p:txBody>
          <a:bodyPr wrap="none" lIns="54610" tIns="54610" rIns="54610" bIns="54610" rtlCol="0">
            <a:noAutofit/>
          </a:bodyPr>
          <a:lstStyle/>
          <a:p>
            <a:pPr>
              <a:spcAft>
                <a:spcPts val="600"/>
              </a:spcAft>
            </a:pPr>
            <a:endParaRPr lang="en-US" sz="1500" dirty="0" err="1"/>
          </a:p>
        </p:txBody>
      </p:sp>
    </p:spTree>
    <p:extLst>
      <p:ext uri="{BB962C8B-B14F-4D97-AF65-F5344CB8AC3E}">
        <p14:creationId xmlns:p14="http://schemas.microsoft.com/office/powerpoint/2010/main" val="1573746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right signals</a:t>
            </a:r>
          </a:p>
        </p:txBody>
      </p:sp>
      <p:sp>
        <p:nvSpPr>
          <p:cNvPr id="3" name="Text Placeholder 2"/>
          <p:cNvSpPr>
            <a:spLocks noGrp="1"/>
          </p:cNvSpPr>
          <p:nvPr>
            <p:ph type="body" sz="quarter" idx="10"/>
          </p:nvPr>
        </p:nvSpPr>
        <p:spPr>
          <a:xfrm>
            <a:off x="752400" y="1209600"/>
            <a:ext cx="7639200" cy="4594225"/>
          </a:xfrm>
        </p:spPr>
        <p:txBody>
          <a:bodyPr/>
          <a:lstStyle/>
          <a:p>
            <a:pPr lvl="1">
              <a:spcAft>
                <a:spcPts val="1200"/>
              </a:spcAft>
            </a:pPr>
            <a:r>
              <a:rPr lang="en-US" dirty="0">
                <a:solidFill>
                  <a:schemeClr val="tx1"/>
                </a:solidFill>
              </a:rPr>
              <a:t>Powerful pandemic forecasts start by selecting the </a:t>
            </a:r>
            <a:r>
              <a:rPr lang="en-US" b="1" dirty="0">
                <a:solidFill>
                  <a:schemeClr val="tx1"/>
                </a:solidFill>
              </a:rPr>
              <a:t>right signals. </a:t>
            </a:r>
          </a:p>
          <a:p>
            <a:pPr lvl="1">
              <a:spcAft>
                <a:spcPts val="1200"/>
              </a:spcAft>
            </a:pPr>
            <a:r>
              <a:rPr lang="en-US" dirty="0">
                <a:solidFill>
                  <a:schemeClr val="tx1"/>
                </a:solidFill>
              </a:rPr>
              <a:t>KPMG has identified broad range of signals. The external predictors track not only COVID-19 data but also industry specific economic index, like lockdown index and states by states mobility data. </a:t>
            </a:r>
          </a:p>
          <a:p>
            <a:pPr lvl="1">
              <a:spcAft>
                <a:spcPts val="1200"/>
              </a:spcAft>
            </a:pPr>
            <a:r>
              <a:rPr lang="en-US" dirty="0">
                <a:solidFill>
                  <a:schemeClr val="tx1"/>
                </a:solidFill>
              </a:rPr>
              <a:t>When building an Advanced Forecasting Engine, KPMG will utilize internal forecast enablers to help us to select the right signal and improve the forecast accuracy. </a:t>
            </a:r>
          </a:p>
        </p:txBody>
      </p:sp>
      <p:sp>
        <p:nvSpPr>
          <p:cNvPr id="14" name="Text Placeholder 13"/>
          <p:cNvSpPr>
            <a:spLocks noGrp="1"/>
          </p:cNvSpPr>
          <p:nvPr>
            <p:ph type="body" sz="quarter" idx="12"/>
          </p:nvPr>
        </p:nvSpPr>
        <p:spPr/>
        <p:txBody>
          <a:bodyPr/>
          <a:lstStyle/>
          <a:p>
            <a:r>
              <a:rPr lang="en-US" dirty="0"/>
              <a:t>KPMG lighthouse intelligent forecasting on Covid-19</a:t>
            </a:r>
          </a:p>
        </p:txBody>
      </p:sp>
      <p:sp>
        <p:nvSpPr>
          <p:cNvPr id="13" name="TextBox 12"/>
          <p:cNvSpPr txBox="1"/>
          <p:nvPr/>
        </p:nvSpPr>
        <p:spPr>
          <a:xfrm>
            <a:off x="752400" y="3628815"/>
            <a:ext cx="1990164" cy="2175009"/>
          </a:xfrm>
          <a:prstGeom prst="rect">
            <a:avLst/>
          </a:prstGeom>
          <a:solidFill>
            <a:srgbClr val="00338D"/>
          </a:solidFill>
          <a:ln w="6350">
            <a:solidFill>
              <a:srgbClr val="00338D"/>
            </a:solidFill>
          </a:ln>
        </p:spPr>
        <p:txBody>
          <a:bodyPr wrap="square" lIns="54610" tIns="54610" rIns="54610" bIns="91440" rtlCol="0" anchor="b">
            <a:noAutofit/>
          </a:bodyPr>
          <a:lstStyle/>
          <a:p>
            <a:pPr algn="ctr"/>
            <a:r>
              <a:rPr lang="en-US" sz="1500" b="1" dirty="0">
                <a:solidFill>
                  <a:schemeClr val="bg1"/>
                </a:solidFill>
              </a:rPr>
              <a:t>Data Sources</a:t>
            </a:r>
          </a:p>
          <a:p>
            <a:pPr algn="ctr">
              <a:spcAft>
                <a:spcPts val="600"/>
              </a:spcAft>
            </a:pPr>
            <a:endParaRPr lang="en-US" sz="1500" b="1" dirty="0">
              <a:solidFill>
                <a:schemeClr val="bg1"/>
              </a:solidFill>
            </a:endParaRPr>
          </a:p>
          <a:p>
            <a:pPr algn="ctr">
              <a:spcAft>
                <a:spcPts val="600"/>
              </a:spcAft>
            </a:pPr>
            <a:endParaRPr lang="en-US" sz="1500" b="1" dirty="0">
              <a:solidFill>
                <a:schemeClr val="bg1"/>
              </a:solidFill>
            </a:endParaRPr>
          </a:p>
        </p:txBody>
      </p:sp>
      <p:pic>
        <p:nvPicPr>
          <p:cNvPr id="15" name="Picture 10" descr="Image result for database vector icon"/>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483806" y="4247097"/>
            <a:ext cx="527351" cy="52735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capital iq"/>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b="20949"/>
          <a:stretch/>
        </p:blipFill>
        <p:spPr bwMode="auto">
          <a:xfrm>
            <a:off x="3173475" y="3828528"/>
            <a:ext cx="1313027" cy="33025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86364" y="3781023"/>
            <a:ext cx="749422" cy="655745"/>
          </a:xfrm>
          <a:prstGeom prst="rect">
            <a:avLst/>
          </a:prstGeom>
        </p:spPr>
      </p:pic>
      <p:pic>
        <p:nvPicPr>
          <p:cNvPr id="18" name="Picture 17" descr="Image result for us census bureau"/>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6922252" y="4523767"/>
            <a:ext cx="1097280" cy="4201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5"/>
          <p:cNvSpPr txBox="1">
            <a:spLocks/>
          </p:cNvSpPr>
          <p:nvPr/>
        </p:nvSpPr>
        <p:spPr>
          <a:xfrm>
            <a:off x="2914617" y="3628815"/>
            <a:ext cx="5484845" cy="2175009"/>
          </a:xfrm>
          <a:prstGeom prst="rect">
            <a:avLst/>
          </a:prstGeom>
          <a:ln w="6350">
            <a:solidFill>
              <a:srgbClr val="00338D"/>
            </a:solidFill>
          </a:ln>
        </p:spPr>
        <p:txBody>
          <a:bodyPr vert="horz" lIns="182880" tIns="0" rIns="182880" bIns="0" rtlCol="0" anchor="ctr" anchorCtr="0">
            <a:noAutofit/>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endParaRPr lang="en-US" b="0" dirty="0">
              <a:solidFill>
                <a:schemeClr val="tx1"/>
              </a:solidFill>
            </a:endParaRPr>
          </a:p>
        </p:txBody>
      </p:sp>
      <p:pic>
        <p:nvPicPr>
          <p:cNvPr id="1026" name="Picture 2" descr="Image result for federal reserve fred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48090" y="4623305"/>
            <a:ext cx="1118748" cy="35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regulations.gov logo"/>
          <p:cNvPicPr>
            <a:picLocks noChangeAspect="1" noChangeArrowheads="1"/>
          </p:cNvPicPr>
          <p:nvPr/>
        </p:nvPicPr>
        <p:blipFill rotWithShape="1">
          <a:blip r:embed="rId8">
            <a:extLst>
              <a:ext uri="{28A0092B-C50C-407E-A947-70E740481C1C}">
                <a14:useLocalDpi xmlns:a14="http://schemas.microsoft.com/office/drawing/2010/main" val="0"/>
              </a:ext>
            </a:extLst>
          </a:blip>
          <a:srcRect b="23615"/>
          <a:stretch/>
        </p:blipFill>
        <p:spPr bwMode="auto">
          <a:xfrm>
            <a:off x="6523963" y="5275784"/>
            <a:ext cx="1723831" cy="3187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394B412-058A-6C48-986B-D0EDF8F0C9EE}"/>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51910" y="3533544"/>
            <a:ext cx="1679729" cy="1078563"/>
          </a:xfrm>
          <a:prstGeom prst="rect">
            <a:avLst/>
          </a:prstGeom>
        </p:spPr>
      </p:pic>
      <p:pic>
        <p:nvPicPr>
          <p:cNvPr id="8" name="Picture 7">
            <a:extLst>
              <a:ext uri="{FF2B5EF4-FFF2-40B4-BE49-F238E27FC236}">
                <a16:creationId xmlns:a16="http://schemas.microsoft.com/office/drawing/2014/main" id="{93C9DA5A-F224-2544-9527-A12E01CD5CA8}"/>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19663" y="4924212"/>
            <a:ext cx="1632247" cy="1041642"/>
          </a:xfrm>
          <a:prstGeom prst="rect">
            <a:avLst/>
          </a:prstGeom>
        </p:spPr>
      </p:pic>
      <p:pic>
        <p:nvPicPr>
          <p:cNvPr id="10" name="Picture 9">
            <a:extLst>
              <a:ext uri="{FF2B5EF4-FFF2-40B4-BE49-F238E27FC236}">
                <a16:creationId xmlns:a16="http://schemas.microsoft.com/office/drawing/2014/main" id="{E815B94C-F7F4-4E43-BACB-CCC0EEF147A9}"/>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11561" y="5037498"/>
            <a:ext cx="1169053" cy="785057"/>
          </a:xfrm>
          <a:prstGeom prst="rect">
            <a:avLst/>
          </a:prstGeom>
        </p:spPr>
      </p:pic>
      <p:pic>
        <p:nvPicPr>
          <p:cNvPr id="12" name="Picture 11">
            <a:extLst>
              <a:ext uri="{FF2B5EF4-FFF2-40B4-BE49-F238E27FC236}">
                <a16:creationId xmlns:a16="http://schemas.microsoft.com/office/drawing/2014/main" id="{BFE04B25-4F2A-424E-8BBA-A0E3DA697718}"/>
              </a:ext>
            </a:extLst>
          </p:cNvPr>
          <p:cNvPicPr>
            <a:picLocks noChangeAspect="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78127" y="4517214"/>
            <a:ext cx="1118982" cy="570182"/>
          </a:xfrm>
          <a:prstGeom prst="rect">
            <a:avLst/>
          </a:prstGeom>
        </p:spPr>
      </p:pic>
    </p:spTree>
    <p:extLst>
      <p:ext uri="{BB962C8B-B14F-4D97-AF65-F5344CB8AC3E}">
        <p14:creationId xmlns:p14="http://schemas.microsoft.com/office/powerpoint/2010/main" val="712533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 Pipeline – High Level</a:t>
            </a:r>
          </a:p>
        </p:txBody>
      </p:sp>
      <p:sp>
        <p:nvSpPr>
          <p:cNvPr id="5" name="Text Placeholder 4"/>
          <p:cNvSpPr>
            <a:spLocks noGrp="1"/>
          </p:cNvSpPr>
          <p:nvPr>
            <p:ph type="body" sz="quarter" idx="10"/>
          </p:nvPr>
        </p:nvSpPr>
        <p:spPr>
          <a:xfrm>
            <a:off x="752400" y="980672"/>
            <a:ext cx="7639200" cy="4823154"/>
          </a:xfrm>
        </p:spPr>
        <p:txBody>
          <a:bodyPr/>
          <a:lstStyle/>
          <a:p>
            <a:pPr lvl="1"/>
            <a:r>
              <a:rPr lang="en-US" sz="1300" dirty="0">
                <a:solidFill>
                  <a:schemeClr val="tx1"/>
                </a:solidFill>
              </a:rPr>
              <a:t>The high-level model pipeline including, data cleaning, signal selection, model selection, and model prediction. We not only forecast the COVID-19 daily new reported cases, but also predict the mobility data, and use mobility data as an indicator for the economic activity.</a:t>
            </a:r>
          </a:p>
        </p:txBody>
      </p:sp>
      <p:sp>
        <p:nvSpPr>
          <p:cNvPr id="16" name="Text Placeholder 15"/>
          <p:cNvSpPr>
            <a:spLocks noGrp="1"/>
          </p:cNvSpPr>
          <p:nvPr>
            <p:ph type="body" sz="quarter" idx="12"/>
          </p:nvPr>
        </p:nvSpPr>
        <p:spPr/>
        <p:txBody>
          <a:bodyPr/>
          <a:lstStyle/>
          <a:p>
            <a:r>
              <a:rPr lang="en-US" dirty="0"/>
              <a:t>KPMG lighthouse intelligent forecasting on Covid-19</a:t>
            </a:r>
          </a:p>
        </p:txBody>
      </p:sp>
      <p:sp>
        <p:nvSpPr>
          <p:cNvPr id="42" name="Rectangle 41"/>
          <p:cNvSpPr/>
          <p:nvPr/>
        </p:nvSpPr>
        <p:spPr>
          <a:xfrm>
            <a:off x="7002953" y="3989085"/>
            <a:ext cx="1383485" cy="622789"/>
          </a:xfrm>
          <a:prstGeom prst="rect">
            <a:avLst/>
          </a:prstGeom>
          <a:solidFill>
            <a:srgbClr val="48369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r>
              <a:rPr lang="en-US" sz="1300" b="1" dirty="0">
                <a:solidFill>
                  <a:schemeClr val="bg1"/>
                </a:solidFill>
              </a:rPr>
              <a:t>Mobility Prediction</a:t>
            </a:r>
          </a:p>
        </p:txBody>
      </p:sp>
      <p:sp>
        <p:nvSpPr>
          <p:cNvPr id="44" name="Rectangle 43"/>
          <p:cNvSpPr/>
          <p:nvPr/>
        </p:nvSpPr>
        <p:spPr>
          <a:xfrm>
            <a:off x="7002952" y="2989187"/>
            <a:ext cx="1383485" cy="622789"/>
          </a:xfrm>
          <a:prstGeom prst="rect">
            <a:avLst/>
          </a:prstGeom>
          <a:solidFill>
            <a:srgbClr val="48369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r>
              <a:rPr lang="en-US" sz="1300" b="1" dirty="0">
                <a:solidFill>
                  <a:schemeClr val="bg1"/>
                </a:solidFill>
              </a:rPr>
              <a:t>Covid-19 New Cases  </a:t>
            </a:r>
          </a:p>
        </p:txBody>
      </p:sp>
      <p:grpSp>
        <p:nvGrpSpPr>
          <p:cNvPr id="21" name="Group 20"/>
          <p:cNvGrpSpPr/>
          <p:nvPr/>
        </p:nvGrpSpPr>
        <p:grpSpPr>
          <a:xfrm>
            <a:off x="2688501" y="2515964"/>
            <a:ext cx="1508760" cy="2578846"/>
            <a:chOff x="2688501" y="2428875"/>
            <a:chExt cx="1508760" cy="2578846"/>
          </a:xfrm>
        </p:grpSpPr>
        <p:sp>
          <p:nvSpPr>
            <p:cNvPr id="63" name="Rectangle 62"/>
            <p:cNvSpPr>
              <a:spLocks/>
            </p:cNvSpPr>
            <p:nvPr/>
          </p:nvSpPr>
          <p:spPr>
            <a:xfrm>
              <a:off x="2688501" y="2428875"/>
              <a:ext cx="1508760" cy="2578846"/>
            </a:xfrm>
            <a:prstGeom prst="rect">
              <a:avLst/>
            </a:prstGeom>
            <a:solidFill>
              <a:srgbClr val="005EB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t">
              <a:noAutofit/>
            </a:bodyPr>
            <a:lstStyle/>
            <a:p>
              <a:pPr algn="ctr"/>
              <a:r>
                <a:rPr lang="en-US" sz="1300" b="1" dirty="0">
                  <a:solidFill>
                    <a:schemeClr val="bg1"/>
                  </a:solidFill>
                </a:rPr>
                <a:t>KPMG Forecast Enablers</a:t>
              </a:r>
            </a:p>
          </p:txBody>
        </p:sp>
        <p:sp>
          <p:nvSpPr>
            <p:cNvPr id="13" name="Rectangle 12"/>
            <p:cNvSpPr/>
            <p:nvPr/>
          </p:nvSpPr>
          <p:spPr>
            <a:xfrm>
              <a:off x="2774632" y="4281263"/>
              <a:ext cx="1336166" cy="610048"/>
            </a:xfrm>
            <a:prstGeom prst="rect">
              <a:avLst/>
            </a:prstGeom>
            <a:solidFill>
              <a:srgbClr val="005EB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r>
                <a:rPr lang="en-US" sz="1300" dirty="0">
                  <a:solidFill>
                    <a:schemeClr val="bg1"/>
                  </a:solidFill>
                </a:rPr>
                <a:t>Forward &amp; Backward Signal Selection </a:t>
              </a:r>
            </a:p>
          </p:txBody>
        </p:sp>
        <p:sp>
          <p:nvSpPr>
            <p:cNvPr id="14" name="Rectangle 13"/>
            <p:cNvSpPr/>
            <p:nvPr/>
          </p:nvSpPr>
          <p:spPr>
            <a:xfrm>
              <a:off x="2774632" y="3596814"/>
              <a:ext cx="1336166" cy="610048"/>
            </a:xfrm>
            <a:prstGeom prst="rect">
              <a:avLst/>
            </a:prstGeom>
            <a:solidFill>
              <a:srgbClr val="005EB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r>
                <a:rPr lang="en-US" sz="1300" dirty="0">
                  <a:solidFill>
                    <a:schemeClr val="bg1"/>
                  </a:solidFill>
                </a:rPr>
                <a:t>Model-Based Signal Selection </a:t>
              </a:r>
            </a:p>
          </p:txBody>
        </p:sp>
        <p:sp>
          <p:nvSpPr>
            <p:cNvPr id="15" name="Rectangle 14"/>
            <p:cNvSpPr/>
            <p:nvPr/>
          </p:nvSpPr>
          <p:spPr>
            <a:xfrm>
              <a:off x="2774632" y="2912364"/>
              <a:ext cx="1336166" cy="610048"/>
            </a:xfrm>
            <a:prstGeom prst="rect">
              <a:avLst/>
            </a:prstGeom>
            <a:solidFill>
              <a:srgbClr val="005EB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r>
                <a:rPr lang="en-US" sz="1300" dirty="0">
                  <a:solidFill>
                    <a:schemeClr val="bg1"/>
                  </a:solidFill>
                </a:rPr>
                <a:t>Correlation Analysis </a:t>
              </a:r>
            </a:p>
          </p:txBody>
        </p:sp>
      </p:grpSp>
      <p:grpSp>
        <p:nvGrpSpPr>
          <p:cNvPr id="54" name="Group 53"/>
          <p:cNvGrpSpPr/>
          <p:nvPr/>
        </p:nvGrpSpPr>
        <p:grpSpPr>
          <a:xfrm>
            <a:off x="4628202" y="2539147"/>
            <a:ext cx="1952574" cy="2555663"/>
            <a:chOff x="6045207" y="2024223"/>
            <a:chExt cx="2603432" cy="3407551"/>
          </a:xfrm>
        </p:grpSpPr>
        <p:sp>
          <p:nvSpPr>
            <p:cNvPr id="64" name="Rectangle 63"/>
            <p:cNvSpPr>
              <a:spLocks/>
            </p:cNvSpPr>
            <p:nvPr/>
          </p:nvSpPr>
          <p:spPr>
            <a:xfrm>
              <a:off x="6045207" y="2404775"/>
              <a:ext cx="2603432" cy="3026999"/>
            </a:xfrm>
            <a:prstGeom prst="rect">
              <a:avLst/>
            </a:prstGeom>
            <a:solidFill>
              <a:schemeClr val="bg1"/>
            </a:solidFill>
            <a:ln w="6350">
              <a:solidFill>
                <a:srgbClr val="0091DA"/>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t">
              <a:noAutofit/>
            </a:bodyPr>
            <a:lstStyle/>
            <a:p>
              <a:pPr algn="ctr"/>
              <a:endParaRPr lang="en-US" sz="1300" b="1" dirty="0">
                <a:solidFill>
                  <a:schemeClr val="bg1"/>
                </a:solidFill>
              </a:endParaRPr>
            </a:p>
          </p:txBody>
        </p:sp>
        <p:sp>
          <p:nvSpPr>
            <p:cNvPr id="25" name="Freeform 24"/>
            <p:cNvSpPr>
              <a:spLocks/>
            </p:cNvSpPr>
            <p:nvPr/>
          </p:nvSpPr>
          <p:spPr bwMode="gray">
            <a:xfrm>
              <a:off x="6156713" y="2911966"/>
              <a:ext cx="2380421" cy="2354019"/>
            </a:xfrm>
            <a:custGeom>
              <a:avLst/>
              <a:gdLst>
                <a:gd name="connsiteX0" fmla="*/ 1902620 w 4295777"/>
                <a:gd name="connsiteY0" fmla="*/ 4376737 h 4572001"/>
                <a:gd name="connsiteX1" fmla="*/ 2000252 w 4295777"/>
                <a:gd name="connsiteY1" fmla="*/ 4474369 h 4572001"/>
                <a:gd name="connsiteX2" fmla="*/ 1902620 w 4295777"/>
                <a:gd name="connsiteY2" fmla="*/ 4572001 h 4572001"/>
                <a:gd name="connsiteX3" fmla="*/ 1804988 w 4295777"/>
                <a:gd name="connsiteY3" fmla="*/ 4474369 h 4572001"/>
                <a:gd name="connsiteX4" fmla="*/ 1902620 w 4295777"/>
                <a:gd name="connsiteY4" fmla="*/ 4376737 h 4572001"/>
                <a:gd name="connsiteX5" fmla="*/ 1631157 w 4295777"/>
                <a:gd name="connsiteY5" fmla="*/ 4362449 h 4572001"/>
                <a:gd name="connsiteX6" fmla="*/ 1728789 w 4295777"/>
                <a:gd name="connsiteY6" fmla="*/ 4460081 h 4572001"/>
                <a:gd name="connsiteX7" fmla="*/ 1631157 w 4295777"/>
                <a:gd name="connsiteY7" fmla="*/ 4557713 h 4572001"/>
                <a:gd name="connsiteX8" fmla="*/ 1533525 w 4295777"/>
                <a:gd name="connsiteY8" fmla="*/ 4460081 h 4572001"/>
                <a:gd name="connsiteX9" fmla="*/ 1631157 w 4295777"/>
                <a:gd name="connsiteY9" fmla="*/ 4362449 h 4572001"/>
                <a:gd name="connsiteX10" fmla="*/ 1454945 w 4295777"/>
                <a:gd name="connsiteY10" fmla="*/ 3533774 h 4572001"/>
                <a:gd name="connsiteX11" fmla="*/ 1552577 w 4295777"/>
                <a:gd name="connsiteY11" fmla="*/ 3631406 h 4572001"/>
                <a:gd name="connsiteX12" fmla="*/ 1454945 w 4295777"/>
                <a:gd name="connsiteY12" fmla="*/ 3729038 h 4572001"/>
                <a:gd name="connsiteX13" fmla="*/ 1357313 w 4295777"/>
                <a:gd name="connsiteY13" fmla="*/ 3631406 h 4572001"/>
                <a:gd name="connsiteX14" fmla="*/ 1454945 w 4295777"/>
                <a:gd name="connsiteY14" fmla="*/ 3533774 h 4572001"/>
                <a:gd name="connsiteX15" fmla="*/ 873920 w 4295777"/>
                <a:gd name="connsiteY15" fmla="*/ 3133724 h 4572001"/>
                <a:gd name="connsiteX16" fmla="*/ 971552 w 4295777"/>
                <a:gd name="connsiteY16" fmla="*/ 3231356 h 4572001"/>
                <a:gd name="connsiteX17" fmla="*/ 873920 w 4295777"/>
                <a:gd name="connsiteY17" fmla="*/ 3328988 h 4572001"/>
                <a:gd name="connsiteX18" fmla="*/ 776288 w 4295777"/>
                <a:gd name="connsiteY18" fmla="*/ 3231356 h 4572001"/>
                <a:gd name="connsiteX19" fmla="*/ 873920 w 4295777"/>
                <a:gd name="connsiteY19" fmla="*/ 3133724 h 4572001"/>
                <a:gd name="connsiteX20" fmla="*/ 420689 w 4295777"/>
                <a:gd name="connsiteY20" fmla="*/ 2909888 h 4572001"/>
                <a:gd name="connsiteX21" fmla="*/ 614364 w 4295777"/>
                <a:gd name="connsiteY21" fmla="*/ 2909888 h 4572001"/>
                <a:gd name="connsiteX22" fmla="*/ 744539 w 4295777"/>
                <a:gd name="connsiteY22" fmla="*/ 3040063 h 4572001"/>
                <a:gd name="connsiteX23" fmla="*/ 820739 w 4295777"/>
                <a:gd name="connsiteY23" fmla="*/ 3106738 h 4572001"/>
                <a:gd name="connsiteX24" fmla="*/ 754064 w 4295777"/>
                <a:gd name="connsiteY24" fmla="*/ 3173413 h 4572001"/>
                <a:gd name="connsiteX25" fmla="*/ 617539 w 4295777"/>
                <a:gd name="connsiteY25" fmla="*/ 3036888 h 4572001"/>
                <a:gd name="connsiteX26" fmla="*/ 420689 w 4295777"/>
                <a:gd name="connsiteY26" fmla="*/ 3036888 h 4572001"/>
                <a:gd name="connsiteX27" fmla="*/ 1023939 w 4295777"/>
                <a:gd name="connsiteY27" fmla="*/ 2905126 h 4572001"/>
                <a:gd name="connsiteX28" fmla="*/ 1257302 w 4295777"/>
                <a:gd name="connsiteY28" fmla="*/ 2905126 h 4572001"/>
                <a:gd name="connsiteX29" fmla="*/ 1347789 w 4295777"/>
                <a:gd name="connsiteY29" fmla="*/ 2995613 h 4572001"/>
                <a:gd name="connsiteX30" fmla="*/ 1347789 w 4295777"/>
                <a:gd name="connsiteY30" fmla="*/ 3429001 h 4572001"/>
                <a:gd name="connsiteX31" fmla="*/ 1409702 w 4295777"/>
                <a:gd name="connsiteY31" fmla="*/ 3490914 h 4572001"/>
                <a:gd name="connsiteX32" fmla="*/ 1338264 w 4295777"/>
                <a:gd name="connsiteY32" fmla="*/ 3586163 h 4572001"/>
                <a:gd name="connsiteX33" fmla="*/ 1238252 w 4295777"/>
                <a:gd name="connsiteY33" fmla="*/ 3486151 h 4572001"/>
                <a:gd name="connsiteX34" fmla="*/ 1238252 w 4295777"/>
                <a:gd name="connsiteY34" fmla="*/ 3086101 h 4572001"/>
                <a:gd name="connsiteX35" fmla="*/ 1181102 w 4295777"/>
                <a:gd name="connsiteY35" fmla="*/ 3028951 h 4572001"/>
                <a:gd name="connsiteX36" fmla="*/ 1023939 w 4295777"/>
                <a:gd name="connsiteY36" fmla="*/ 3028951 h 4572001"/>
                <a:gd name="connsiteX37" fmla="*/ 2312195 w 4295777"/>
                <a:gd name="connsiteY37" fmla="*/ 2881312 h 4572001"/>
                <a:gd name="connsiteX38" fmla="*/ 2409827 w 4295777"/>
                <a:gd name="connsiteY38" fmla="*/ 2978944 h 4572001"/>
                <a:gd name="connsiteX39" fmla="*/ 2312195 w 4295777"/>
                <a:gd name="connsiteY39" fmla="*/ 3076576 h 4572001"/>
                <a:gd name="connsiteX40" fmla="*/ 2214563 w 4295777"/>
                <a:gd name="connsiteY40" fmla="*/ 2978944 h 4572001"/>
                <a:gd name="connsiteX41" fmla="*/ 2312195 w 4295777"/>
                <a:gd name="connsiteY41" fmla="*/ 2881312 h 4572001"/>
                <a:gd name="connsiteX42" fmla="*/ 892970 w 4295777"/>
                <a:gd name="connsiteY42" fmla="*/ 2871787 h 4572001"/>
                <a:gd name="connsiteX43" fmla="*/ 990602 w 4295777"/>
                <a:gd name="connsiteY43" fmla="*/ 2969419 h 4572001"/>
                <a:gd name="connsiteX44" fmla="*/ 892970 w 4295777"/>
                <a:gd name="connsiteY44" fmla="*/ 3067051 h 4572001"/>
                <a:gd name="connsiteX45" fmla="*/ 795338 w 4295777"/>
                <a:gd name="connsiteY45" fmla="*/ 2969419 h 4572001"/>
                <a:gd name="connsiteX46" fmla="*/ 892970 w 4295777"/>
                <a:gd name="connsiteY46" fmla="*/ 2871787 h 4572001"/>
                <a:gd name="connsiteX47" fmla="*/ 292895 w 4295777"/>
                <a:gd name="connsiteY47" fmla="*/ 2862262 h 4572001"/>
                <a:gd name="connsiteX48" fmla="*/ 390527 w 4295777"/>
                <a:gd name="connsiteY48" fmla="*/ 2959894 h 4572001"/>
                <a:gd name="connsiteX49" fmla="*/ 292895 w 4295777"/>
                <a:gd name="connsiteY49" fmla="*/ 3057526 h 4572001"/>
                <a:gd name="connsiteX50" fmla="*/ 195263 w 4295777"/>
                <a:gd name="connsiteY50" fmla="*/ 2959894 h 4572001"/>
                <a:gd name="connsiteX51" fmla="*/ 292895 w 4295777"/>
                <a:gd name="connsiteY51" fmla="*/ 2862262 h 4572001"/>
                <a:gd name="connsiteX52" fmla="*/ 2890839 w 4295777"/>
                <a:gd name="connsiteY52" fmla="*/ 2762251 h 4572001"/>
                <a:gd name="connsiteX53" fmla="*/ 2957514 w 4295777"/>
                <a:gd name="connsiteY53" fmla="*/ 2828926 h 4572001"/>
                <a:gd name="connsiteX54" fmla="*/ 2767014 w 4295777"/>
                <a:gd name="connsiteY54" fmla="*/ 3019426 h 4572001"/>
                <a:gd name="connsiteX55" fmla="*/ 2443164 w 4295777"/>
                <a:gd name="connsiteY55" fmla="*/ 3019426 h 4572001"/>
                <a:gd name="connsiteX56" fmla="*/ 2443164 w 4295777"/>
                <a:gd name="connsiteY56" fmla="*/ 2928938 h 4572001"/>
                <a:gd name="connsiteX57" fmla="*/ 2728914 w 4295777"/>
                <a:gd name="connsiteY57" fmla="*/ 2924176 h 4572001"/>
                <a:gd name="connsiteX58" fmla="*/ 519114 w 4295777"/>
                <a:gd name="connsiteY58" fmla="*/ 2695576 h 4572001"/>
                <a:gd name="connsiteX59" fmla="*/ 1514477 w 4295777"/>
                <a:gd name="connsiteY59" fmla="*/ 2695576 h 4572001"/>
                <a:gd name="connsiteX60" fmla="*/ 1695452 w 4295777"/>
                <a:gd name="connsiteY60" fmla="*/ 2876551 h 4572001"/>
                <a:gd name="connsiteX61" fmla="*/ 1695452 w 4295777"/>
                <a:gd name="connsiteY61" fmla="*/ 4338638 h 4572001"/>
                <a:gd name="connsiteX62" fmla="*/ 1581152 w 4295777"/>
                <a:gd name="connsiteY62" fmla="*/ 4338638 h 4572001"/>
                <a:gd name="connsiteX63" fmla="*/ 1585914 w 4295777"/>
                <a:gd name="connsiteY63" fmla="*/ 2947988 h 4572001"/>
                <a:gd name="connsiteX64" fmla="*/ 1447802 w 4295777"/>
                <a:gd name="connsiteY64" fmla="*/ 2809876 h 4572001"/>
                <a:gd name="connsiteX65" fmla="*/ 519114 w 4295777"/>
                <a:gd name="connsiteY65" fmla="*/ 2809876 h 4572001"/>
                <a:gd name="connsiteX66" fmla="*/ 388145 w 4295777"/>
                <a:gd name="connsiteY66" fmla="*/ 2647949 h 4572001"/>
                <a:gd name="connsiteX67" fmla="*/ 485777 w 4295777"/>
                <a:gd name="connsiteY67" fmla="*/ 2745581 h 4572001"/>
                <a:gd name="connsiteX68" fmla="*/ 388145 w 4295777"/>
                <a:gd name="connsiteY68" fmla="*/ 2843213 h 4572001"/>
                <a:gd name="connsiteX69" fmla="*/ 290513 w 4295777"/>
                <a:gd name="connsiteY69" fmla="*/ 2745581 h 4572001"/>
                <a:gd name="connsiteX70" fmla="*/ 388145 w 4295777"/>
                <a:gd name="connsiteY70" fmla="*/ 2647949 h 4572001"/>
                <a:gd name="connsiteX71" fmla="*/ 3012282 w 4295777"/>
                <a:gd name="connsiteY71" fmla="*/ 2605087 h 4572001"/>
                <a:gd name="connsiteX72" fmla="*/ 3109914 w 4295777"/>
                <a:gd name="connsiteY72" fmla="*/ 2702719 h 4572001"/>
                <a:gd name="connsiteX73" fmla="*/ 3012282 w 4295777"/>
                <a:gd name="connsiteY73" fmla="*/ 2800351 h 4572001"/>
                <a:gd name="connsiteX74" fmla="*/ 2914650 w 4295777"/>
                <a:gd name="connsiteY74" fmla="*/ 2702719 h 4572001"/>
                <a:gd name="connsiteX75" fmla="*/ 3012282 w 4295777"/>
                <a:gd name="connsiteY75" fmla="*/ 2605087 h 4572001"/>
                <a:gd name="connsiteX76" fmla="*/ 2192339 w 4295777"/>
                <a:gd name="connsiteY76" fmla="*/ 2541588 h 4572001"/>
                <a:gd name="connsiteX77" fmla="*/ 2562227 w 4295777"/>
                <a:gd name="connsiteY77" fmla="*/ 2541588 h 4572001"/>
                <a:gd name="connsiteX78" fmla="*/ 2562227 w 4295777"/>
                <a:gd name="connsiteY78" fmla="*/ 2681288 h 4572001"/>
                <a:gd name="connsiteX79" fmla="*/ 2230439 w 4295777"/>
                <a:gd name="connsiteY79" fmla="*/ 2681288 h 4572001"/>
                <a:gd name="connsiteX80" fmla="*/ 1944689 w 4295777"/>
                <a:gd name="connsiteY80" fmla="*/ 2967038 h 4572001"/>
                <a:gd name="connsiteX81" fmla="*/ 1944689 w 4295777"/>
                <a:gd name="connsiteY81" fmla="*/ 4351338 h 4572001"/>
                <a:gd name="connsiteX82" fmla="*/ 1849439 w 4295777"/>
                <a:gd name="connsiteY82" fmla="*/ 4351338 h 4572001"/>
                <a:gd name="connsiteX83" fmla="*/ 1849439 w 4295777"/>
                <a:gd name="connsiteY83" fmla="*/ 2884488 h 4572001"/>
                <a:gd name="connsiteX84" fmla="*/ 2712245 w 4295777"/>
                <a:gd name="connsiteY84" fmla="*/ 2509837 h 4572001"/>
                <a:gd name="connsiteX85" fmla="*/ 2809877 w 4295777"/>
                <a:gd name="connsiteY85" fmla="*/ 2607469 h 4572001"/>
                <a:gd name="connsiteX86" fmla="*/ 2712245 w 4295777"/>
                <a:gd name="connsiteY86" fmla="*/ 2705101 h 4572001"/>
                <a:gd name="connsiteX87" fmla="*/ 2614613 w 4295777"/>
                <a:gd name="connsiteY87" fmla="*/ 2607469 h 4572001"/>
                <a:gd name="connsiteX88" fmla="*/ 2712245 w 4295777"/>
                <a:gd name="connsiteY88" fmla="*/ 2509837 h 4572001"/>
                <a:gd name="connsiteX89" fmla="*/ 130970 w 4295777"/>
                <a:gd name="connsiteY89" fmla="*/ 2452687 h 4572001"/>
                <a:gd name="connsiteX90" fmla="*/ 228602 w 4295777"/>
                <a:gd name="connsiteY90" fmla="*/ 2550319 h 4572001"/>
                <a:gd name="connsiteX91" fmla="*/ 130970 w 4295777"/>
                <a:gd name="connsiteY91" fmla="*/ 2647951 h 4572001"/>
                <a:gd name="connsiteX92" fmla="*/ 33338 w 4295777"/>
                <a:gd name="connsiteY92" fmla="*/ 2550319 h 4572001"/>
                <a:gd name="connsiteX93" fmla="*/ 130970 w 4295777"/>
                <a:gd name="connsiteY93" fmla="*/ 2452687 h 4572001"/>
                <a:gd name="connsiteX94" fmla="*/ 3240882 w 4295777"/>
                <a:gd name="connsiteY94" fmla="*/ 2328862 h 4572001"/>
                <a:gd name="connsiteX95" fmla="*/ 3338514 w 4295777"/>
                <a:gd name="connsiteY95" fmla="*/ 2426494 h 4572001"/>
                <a:gd name="connsiteX96" fmla="*/ 3240882 w 4295777"/>
                <a:gd name="connsiteY96" fmla="*/ 2524126 h 4572001"/>
                <a:gd name="connsiteX97" fmla="*/ 3143250 w 4295777"/>
                <a:gd name="connsiteY97" fmla="*/ 2426494 h 4572001"/>
                <a:gd name="connsiteX98" fmla="*/ 3240882 w 4295777"/>
                <a:gd name="connsiteY98" fmla="*/ 2328862 h 4572001"/>
                <a:gd name="connsiteX99" fmla="*/ 97632 w 4295777"/>
                <a:gd name="connsiteY99" fmla="*/ 2200274 h 4572001"/>
                <a:gd name="connsiteX100" fmla="*/ 195264 w 4295777"/>
                <a:gd name="connsiteY100" fmla="*/ 2297906 h 4572001"/>
                <a:gd name="connsiteX101" fmla="*/ 97632 w 4295777"/>
                <a:gd name="connsiteY101" fmla="*/ 2395538 h 4572001"/>
                <a:gd name="connsiteX102" fmla="*/ 0 w 4295777"/>
                <a:gd name="connsiteY102" fmla="*/ 2297906 h 4572001"/>
                <a:gd name="connsiteX103" fmla="*/ 97632 w 4295777"/>
                <a:gd name="connsiteY103" fmla="*/ 2200274 h 4572001"/>
                <a:gd name="connsiteX104" fmla="*/ 1285877 w 4295777"/>
                <a:gd name="connsiteY104" fmla="*/ 2114551 h 4572001"/>
                <a:gd name="connsiteX105" fmla="*/ 1362077 w 4295777"/>
                <a:gd name="connsiteY105" fmla="*/ 2190751 h 4572001"/>
                <a:gd name="connsiteX106" fmla="*/ 1181102 w 4295777"/>
                <a:gd name="connsiteY106" fmla="*/ 2371726 h 4572001"/>
                <a:gd name="connsiteX107" fmla="*/ 214314 w 4295777"/>
                <a:gd name="connsiteY107" fmla="*/ 2371726 h 4572001"/>
                <a:gd name="connsiteX108" fmla="*/ 214314 w 4295777"/>
                <a:gd name="connsiteY108" fmla="*/ 2252663 h 4572001"/>
                <a:gd name="connsiteX109" fmla="*/ 1147765 w 4295777"/>
                <a:gd name="connsiteY109" fmla="*/ 2252663 h 4572001"/>
                <a:gd name="connsiteX110" fmla="*/ 3359945 w 4295777"/>
                <a:gd name="connsiteY110" fmla="*/ 2114549 h 4572001"/>
                <a:gd name="connsiteX111" fmla="*/ 3457577 w 4295777"/>
                <a:gd name="connsiteY111" fmla="*/ 2212181 h 4572001"/>
                <a:gd name="connsiteX112" fmla="*/ 3359945 w 4295777"/>
                <a:gd name="connsiteY112" fmla="*/ 2309813 h 4572001"/>
                <a:gd name="connsiteX113" fmla="*/ 3262313 w 4295777"/>
                <a:gd name="connsiteY113" fmla="*/ 2212181 h 4572001"/>
                <a:gd name="connsiteX114" fmla="*/ 3359945 w 4295777"/>
                <a:gd name="connsiteY114" fmla="*/ 2114549 h 4572001"/>
                <a:gd name="connsiteX115" fmla="*/ 3769520 w 4295777"/>
                <a:gd name="connsiteY115" fmla="*/ 2028824 h 4572001"/>
                <a:gd name="connsiteX116" fmla="*/ 3867152 w 4295777"/>
                <a:gd name="connsiteY116" fmla="*/ 2126456 h 4572001"/>
                <a:gd name="connsiteX117" fmla="*/ 3769520 w 4295777"/>
                <a:gd name="connsiteY117" fmla="*/ 2224088 h 4572001"/>
                <a:gd name="connsiteX118" fmla="*/ 3671888 w 4295777"/>
                <a:gd name="connsiteY118" fmla="*/ 2126456 h 4572001"/>
                <a:gd name="connsiteX119" fmla="*/ 3769520 w 4295777"/>
                <a:gd name="connsiteY119" fmla="*/ 2028824 h 4572001"/>
                <a:gd name="connsiteX120" fmla="*/ 1426369 w 4295777"/>
                <a:gd name="connsiteY120" fmla="*/ 1966912 h 4572001"/>
                <a:gd name="connsiteX121" fmla="*/ 1524001 w 4295777"/>
                <a:gd name="connsiteY121" fmla="*/ 2064544 h 4572001"/>
                <a:gd name="connsiteX122" fmla="*/ 1426369 w 4295777"/>
                <a:gd name="connsiteY122" fmla="*/ 2162176 h 4572001"/>
                <a:gd name="connsiteX123" fmla="*/ 1328737 w 4295777"/>
                <a:gd name="connsiteY123" fmla="*/ 2064544 h 4572001"/>
                <a:gd name="connsiteX124" fmla="*/ 1426369 w 4295777"/>
                <a:gd name="connsiteY124" fmla="*/ 1966912 h 4572001"/>
                <a:gd name="connsiteX125" fmla="*/ 140495 w 4295777"/>
                <a:gd name="connsiteY125" fmla="*/ 1943099 h 4572001"/>
                <a:gd name="connsiteX126" fmla="*/ 238127 w 4295777"/>
                <a:gd name="connsiteY126" fmla="*/ 2040731 h 4572001"/>
                <a:gd name="connsiteX127" fmla="*/ 140495 w 4295777"/>
                <a:gd name="connsiteY127" fmla="*/ 2138363 h 4572001"/>
                <a:gd name="connsiteX128" fmla="*/ 42863 w 4295777"/>
                <a:gd name="connsiteY128" fmla="*/ 2040731 h 4572001"/>
                <a:gd name="connsiteX129" fmla="*/ 140495 w 4295777"/>
                <a:gd name="connsiteY129" fmla="*/ 1943099 h 4572001"/>
                <a:gd name="connsiteX130" fmla="*/ 2257427 w 4295777"/>
                <a:gd name="connsiteY130" fmla="*/ 1938338 h 4572001"/>
                <a:gd name="connsiteX131" fmla="*/ 2452689 w 4295777"/>
                <a:gd name="connsiteY131" fmla="*/ 2133600 h 4572001"/>
                <a:gd name="connsiteX132" fmla="*/ 3224214 w 4295777"/>
                <a:gd name="connsiteY132" fmla="*/ 2133600 h 4572001"/>
                <a:gd name="connsiteX133" fmla="*/ 3224214 w 4295777"/>
                <a:gd name="connsiteY133" fmla="*/ 2271713 h 4572001"/>
                <a:gd name="connsiteX134" fmla="*/ 2405064 w 4295777"/>
                <a:gd name="connsiteY134" fmla="*/ 2271713 h 4572001"/>
                <a:gd name="connsiteX135" fmla="*/ 2162177 w 4295777"/>
                <a:gd name="connsiteY135" fmla="*/ 2033588 h 4572001"/>
                <a:gd name="connsiteX136" fmla="*/ 3498057 w 4295777"/>
                <a:gd name="connsiteY136" fmla="*/ 1876425 h 4572001"/>
                <a:gd name="connsiteX137" fmla="*/ 3595689 w 4295777"/>
                <a:gd name="connsiteY137" fmla="*/ 1974057 h 4572001"/>
                <a:gd name="connsiteX138" fmla="*/ 3498057 w 4295777"/>
                <a:gd name="connsiteY138" fmla="*/ 2071689 h 4572001"/>
                <a:gd name="connsiteX139" fmla="*/ 3400425 w 4295777"/>
                <a:gd name="connsiteY139" fmla="*/ 1974057 h 4572001"/>
                <a:gd name="connsiteX140" fmla="*/ 3498057 w 4295777"/>
                <a:gd name="connsiteY140" fmla="*/ 1876425 h 4572001"/>
                <a:gd name="connsiteX141" fmla="*/ 3093244 w 4295777"/>
                <a:gd name="connsiteY141" fmla="*/ 1876425 h 4572001"/>
                <a:gd name="connsiteX142" fmla="*/ 3190876 w 4295777"/>
                <a:gd name="connsiteY142" fmla="*/ 1974057 h 4572001"/>
                <a:gd name="connsiteX143" fmla="*/ 3093244 w 4295777"/>
                <a:gd name="connsiteY143" fmla="*/ 2071689 h 4572001"/>
                <a:gd name="connsiteX144" fmla="*/ 2995612 w 4295777"/>
                <a:gd name="connsiteY144" fmla="*/ 1974057 h 4572001"/>
                <a:gd name="connsiteX145" fmla="*/ 3093244 w 4295777"/>
                <a:gd name="connsiteY145" fmla="*/ 1876425 h 4572001"/>
                <a:gd name="connsiteX146" fmla="*/ 2769394 w 4295777"/>
                <a:gd name="connsiteY146" fmla="*/ 1876425 h 4572001"/>
                <a:gd name="connsiteX147" fmla="*/ 2867026 w 4295777"/>
                <a:gd name="connsiteY147" fmla="*/ 1974057 h 4572001"/>
                <a:gd name="connsiteX148" fmla="*/ 2769394 w 4295777"/>
                <a:gd name="connsiteY148" fmla="*/ 2071689 h 4572001"/>
                <a:gd name="connsiteX149" fmla="*/ 2671762 w 4295777"/>
                <a:gd name="connsiteY149" fmla="*/ 1974057 h 4572001"/>
                <a:gd name="connsiteX150" fmla="*/ 2769394 w 4295777"/>
                <a:gd name="connsiteY150" fmla="*/ 1876425 h 4572001"/>
                <a:gd name="connsiteX151" fmla="*/ 2126457 w 4295777"/>
                <a:gd name="connsiteY151" fmla="*/ 1795462 h 4572001"/>
                <a:gd name="connsiteX152" fmla="*/ 2224089 w 4295777"/>
                <a:gd name="connsiteY152" fmla="*/ 1893094 h 4572001"/>
                <a:gd name="connsiteX153" fmla="*/ 2126457 w 4295777"/>
                <a:gd name="connsiteY153" fmla="*/ 1990726 h 4572001"/>
                <a:gd name="connsiteX154" fmla="*/ 2028825 w 4295777"/>
                <a:gd name="connsiteY154" fmla="*/ 1893094 h 4572001"/>
                <a:gd name="connsiteX155" fmla="*/ 2126457 w 4295777"/>
                <a:gd name="connsiteY155" fmla="*/ 1795462 h 4572001"/>
                <a:gd name="connsiteX156" fmla="*/ 983457 w 4295777"/>
                <a:gd name="connsiteY156" fmla="*/ 1738312 h 4572001"/>
                <a:gd name="connsiteX157" fmla="*/ 1081089 w 4295777"/>
                <a:gd name="connsiteY157" fmla="*/ 1835944 h 4572001"/>
                <a:gd name="connsiteX158" fmla="*/ 983457 w 4295777"/>
                <a:gd name="connsiteY158" fmla="*/ 1933576 h 4572001"/>
                <a:gd name="connsiteX159" fmla="*/ 885825 w 4295777"/>
                <a:gd name="connsiteY159" fmla="*/ 1835944 h 4572001"/>
                <a:gd name="connsiteX160" fmla="*/ 983457 w 4295777"/>
                <a:gd name="connsiteY160" fmla="*/ 1738312 h 4572001"/>
                <a:gd name="connsiteX161" fmla="*/ 4198145 w 4295777"/>
                <a:gd name="connsiteY161" fmla="*/ 1662112 h 4572001"/>
                <a:gd name="connsiteX162" fmla="*/ 4295777 w 4295777"/>
                <a:gd name="connsiteY162" fmla="*/ 1759744 h 4572001"/>
                <a:gd name="connsiteX163" fmla="*/ 4198145 w 4295777"/>
                <a:gd name="connsiteY163" fmla="*/ 1857376 h 4572001"/>
                <a:gd name="connsiteX164" fmla="*/ 4100513 w 4295777"/>
                <a:gd name="connsiteY164" fmla="*/ 1759744 h 4572001"/>
                <a:gd name="connsiteX165" fmla="*/ 4198145 w 4295777"/>
                <a:gd name="connsiteY165" fmla="*/ 1662112 h 4572001"/>
                <a:gd name="connsiteX166" fmla="*/ 2536032 w 4295777"/>
                <a:gd name="connsiteY166" fmla="*/ 1628775 h 4572001"/>
                <a:gd name="connsiteX167" fmla="*/ 2633664 w 4295777"/>
                <a:gd name="connsiteY167" fmla="*/ 1726407 h 4572001"/>
                <a:gd name="connsiteX168" fmla="*/ 2536032 w 4295777"/>
                <a:gd name="connsiteY168" fmla="*/ 1824039 h 4572001"/>
                <a:gd name="connsiteX169" fmla="*/ 2438400 w 4295777"/>
                <a:gd name="connsiteY169" fmla="*/ 1726407 h 4572001"/>
                <a:gd name="connsiteX170" fmla="*/ 2536032 w 4295777"/>
                <a:gd name="connsiteY170" fmla="*/ 1628775 h 4572001"/>
                <a:gd name="connsiteX171" fmla="*/ 369094 w 4295777"/>
                <a:gd name="connsiteY171" fmla="*/ 1524000 h 4572001"/>
                <a:gd name="connsiteX172" fmla="*/ 466726 w 4295777"/>
                <a:gd name="connsiteY172" fmla="*/ 1621632 h 4572001"/>
                <a:gd name="connsiteX173" fmla="*/ 369094 w 4295777"/>
                <a:gd name="connsiteY173" fmla="*/ 1719264 h 4572001"/>
                <a:gd name="connsiteX174" fmla="*/ 271462 w 4295777"/>
                <a:gd name="connsiteY174" fmla="*/ 1621632 h 4572001"/>
                <a:gd name="connsiteX175" fmla="*/ 369094 w 4295777"/>
                <a:gd name="connsiteY175" fmla="*/ 1524000 h 4572001"/>
                <a:gd name="connsiteX176" fmla="*/ 1838327 w 4295777"/>
                <a:gd name="connsiteY176" fmla="*/ 1504951 h 4572001"/>
                <a:gd name="connsiteX177" fmla="*/ 1952627 w 4295777"/>
                <a:gd name="connsiteY177" fmla="*/ 1504951 h 4572001"/>
                <a:gd name="connsiteX178" fmla="*/ 1952627 w 4295777"/>
                <a:gd name="connsiteY178" fmla="*/ 2081213 h 4572001"/>
                <a:gd name="connsiteX179" fmla="*/ 2219327 w 4295777"/>
                <a:gd name="connsiteY179" fmla="*/ 2347913 h 4572001"/>
                <a:gd name="connsiteX180" fmla="*/ 3109914 w 4295777"/>
                <a:gd name="connsiteY180" fmla="*/ 2347913 h 4572001"/>
                <a:gd name="connsiteX181" fmla="*/ 3109914 w 4295777"/>
                <a:gd name="connsiteY181" fmla="*/ 2481263 h 4572001"/>
                <a:gd name="connsiteX182" fmla="*/ 2152652 w 4295777"/>
                <a:gd name="connsiteY182" fmla="*/ 2481263 h 4572001"/>
                <a:gd name="connsiteX183" fmla="*/ 1838327 w 4295777"/>
                <a:gd name="connsiteY183" fmla="*/ 2166938 h 4572001"/>
                <a:gd name="connsiteX184" fmla="*/ 1154907 w 4295777"/>
                <a:gd name="connsiteY184" fmla="*/ 1447800 h 4572001"/>
                <a:gd name="connsiteX185" fmla="*/ 1252539 w 4295777"/>
                <a:gd name="connsiteY185" fmla="*/ 1545432 h 4572001"/>
                <a:gd name="connsiteX186" fmla="*/ 1154907 w 4295777"/>
                <a:gd name="connsiteY186" fmla="*/ 1643064 h 4572001"/>
                <a:gd name="connsiteX187" fmla="*/ 1057275 w 4295777"/>
                <a:gd name="connsiteY187" fmla="*/ 1545432 h 4572001"/>
                <a:gd name="connsiteX188" fmla="*/ 1154907 w 4295777"/>
                <a:gd name="connsiteY188" fmla="*/ 1447800 h 4572001"/>
                <a:gd name="connsiteX189" fmla="*/ 3393282 w 4295777"/>
                <a:gd name="connsiteY189" fmla="*/ 1347788 h 4572001"/>
                <a:gd name="connsiteX190" fmla="*/ 3490914 w 4295777"/>
                <a:gd name="connsiteY190" fmla="*/ 1445420 h 4572001"/>
                <a:gd name="connsiteX191" fmla="*/ 3393282 w 4295777"/>
                <a:gd name="connsiteY191" fmla="*/ 1543052 h 4572001"/>
                <a:gd name="connsiteX192" fmla="*/ 3295650 w 4295777"/>
                <a:gd name="connsiteY192" fmla="*/ 1445420 h 4572001"/>
                <a:gd name="connsiteX193" fmla="*/ 3393282 w 4295777"/>
                <a:gd name="connsiteY193" fmla="*/ 1347788 h 4572001"/>
                <a:gd name="connsiteX194" fmla="*/ 204789 w 4295777"/>
                <a:gd name="connsiteY194" fmla="*/ 1276351 h 4572001"/>
                <a:gd name="connsiteX195" fmla="*/ 280989 w 4295777"/>
                <a:gd name="connsiteY195" fmla="*/ 1352551 h 4572001"/>
                <a:gd name="connsiteX196" fmla="*/ 290514 w 4295777"/>
                <a:gd name="connsiteY196" fmla="*/ 1362076 h 4572001"/>
                <a:gd name="connsiteX197" fmla="*/ 166689 w 4295777"/>
                <a:gd name="connsiteY197" fmla="*/ 1485901 h 4572001"/>
                <a:gd name="connsiteX198" fmla="*/ 166689 w 4295777"/>
                <a:gd name="connsiteY198" fmla="*/ 1733551 h 4572001"/>
                <a:gd name="connsiteX199" fmla="*/ 200026 w 4295777"/>
                <a:gd name="connsiteY199" fmla="*/ 1766888 h 4572001"/>
                <a:gd name="connsiteX200" fmla="*/ 857252 w 4295777"/>
                <a:gd name="connsiteY200" fmla="*/ 1766888 h 4572001"/>
                <a:gd name="connsiteX201" fmla="*/ 857252 w 4295777"/>
                <a:gd name="connsiteY201" fmla="*/ 1885951 h 4572001"/>
                <a:gd name="connsiteX202" fmla="*/ 128589 w 4295777"/>
                <a:gd name="connsiteY202" fmla="*/ 1885951 h 4572001"/>
                <a:gd name="connsiteX203" fmla="*/ 47626 w 4295777"/>
                <a:gd name="connsiteY203" fmla="*/ 1804988 h 4572001"/>
                <a:gd name="connsiteX204" fmla="*/ 47626 w 4295777"/>
                <a:gd name="connsiteY204" fmla="*/ 1447801 h 4572001"/>
                <a:gd name="connsiteX205" fmla="*/ 47626 w 4295777"/>
                <a:gd name="connsiteY205" fmla="*/ 1419226 h 4572001"/>
                <a:gd name="connsiteX206" fmla="*/ 1893094 w 4295777"/>
                <a:gd name="connsiteY206" fmla="*/ 1276350 h 4572001"/>
                <a:gd name="connsiteX207" fmla="*/ 1990726 w 4295777"/>
                <a:gd name="connsiteY207" fmla="*/ 1373982 h 4572001"/>
                <a:gd name="connsiteX208" fmla="*/ 1893094 w 4295777"/>
                <a:gd name="connsiteY208" fmla="*/ 1471614 h 4572001"/>
                <a:gd name="connsiteX209" fmla="*/ 1795462 w 4295777"/>
                <a:gd name="connsiteY209" fmla="*/ 1373982 h 4572001"/>
                <a:gd name="connsiteX210" fmla="*/ 1893094 w 4295777"/>
                <a:gd name="connsiteY210" fmla="*/ 1276350 h 4572001"/>
                <a:gd name="connsiteX211" fmla="*/ 4138614 w 4295777"/>
                <a:gd name="connsiteY211" fmla="*/ 1228726 h 4572001"/>
                <a:gd name="connsiteX212" fmla="*/ 4248152 w 4295777"/>
                <a:gd name="connsiteY212" fmla="*/ 1228726 h 4572001"/>
                <a:gd name="connsiteX213" fmla="*/ 4248152 w 4295777"/>
                <a:gd name="connsiteY213" fmla="*/ 1638301 h 4572001"/>
                <a:gd name="connsiteX214" fmla="*/ 4138614 w 4295777"/>
                <a:gd name="connsiteY214" fmla="*/ 1638301 h 4572001"/>
                <a:gd name="connsiteX215" fmla="*/ 2574132 w 4295777"/>
                <a:gd name="connsiteY215" fmla="*/ 1200150 h 4572001"/>
                <a:gd name="connsiteX216" fmla="*/ 2671764 w 4295777"/>
                <a:gd name="connsiteY216" fmla="*/ 1297782 h 4572001"/>
                <a:gd name="connsiteX217" fmla="*/ 2574132 w 4295777"/>
                <a:gd name="connsiteY217" fmla="*/ 1395414 h 4572001"/>
                <a:gd name="connsiteX218" fmla="*/ 2476500 w 4295777"/>
                <a:gd name="connsiteY218" fmla="*/ 1297782 h 4572001"/>
                <a:gd name="connsiteX219" fmla="*/ 2574132 w 4295777"/>
                <a:gd name="connsiteY219" fmla="*/ 1200150 h 4572001"/>
                <a:gd name="connsiteX220" fmla="*/ 3320955 w 4295777"/>
                <a:gd name="connsiteY220" fmla="*/ 1176950 h 4572001"/>
                <a:gd name="connsiteX221" fmla="*/ 3459027 w 4295777"/>
                <a:gd name="connsiteY221" fmla="*/ 1176950 h 4572001"/>
                <a:gd name="connsiteX222" fmla="*/ 3459027 w 4295777"/>
                <a:gd name="connsiteY222" fmla="*/ 1331067 h 4572001"/>
                <a:gd name="connsiteX223" fmla="*/ 3320955 w 4295777"/>
                <a:gd name="connsiteY223" fmla="*/ 1331067 h 4572001"/>
                <a:gd name="connsiteX224" fmla="*/ 335757 w 4295777"/>
                <a:gd name="connsiteY224" fmla="*/ 1114425 h 4572001"/>
                <a:gd name="connsiteX225" fmla="*/ 433389 w 4295777"/>
                <a:gd name="connsiteY225" fmla="*/ 1212057 h 4572001"/>
                <a:gd name="connsiteX226" fmla="*/ 335757 w 4295777"/>
                <a:gd name="connsiteY226" fmla="*/ 1309689 h 4572001"/>
                <a:gd name="connsiteX227" fmla="*/ 238125 w 4295777"/>
                <a:gd name="connsiteY227" fmla="*/ 1212057 h 4572001"/>
                <a:gd name="connsiteX228" fmla="*/ 335757 w 4295777"/>
                <a:gd name="connsiteY228" fmla="*/ 1114425 h 4572001"/>
                <a:gd name="connsiteX229" fmla="*/ 2417532 w 4295777"/>
                <a:gd name="connsiteY229" fmla="*/ 1050692 h 4572001"/>
                <a:gd name="connsiteX230" fmla="*/ 2526510 w 4295777"/>
                <a:gd name="connsiteY230" fmla="*/ 1159669 h 4572001"/>
                <a:gd name="connsiteX231" fmla="*/ 2428878 w 4295777"/>
                <a:gd name="connsiteY231" fmla="*/ 1257301 h 4572001"/>
                <a:gd name="connsiteX232" fmla="*/ 2319901 w 4295777"/>
                <a:gd name="connsiteY232" fmla="*/ 1148324 h 4572001"/>
                <a:gd name="connsiteX233" fmla="*/ 4198145 w 4295777"/>
                <a:gd name="connsiteY233" fmla="*/ 1004887 h 4572001"/>
                <a:gd name="connsiteX234" fmla="*/ 4295777 w 4295777"/>
                <a:gd name="connsiteY234" fmla="*/ 1102519 h 4572001"/>
                <a:gd name="connsiteX235" fmla="*/ 4198145 w 4295777"/>
                <a:gd name="connsiteY235" fmla="*/ 1200151 h 4572001"/>
                <a:gd name="connsiteX236" fmla="*/ 4100513 w 4295777"/>
                <a:gd name="connsiteY236" fmla="*/ 1102519 h 4572001"/>
                <a:gd name="connsiteX237" fmla="*/ 4198145 w 4295777"/>
                <a:gd name="connsiteY237" fmla="*/ 1004887 h 4572001"/>
                <a:gd name="connsiteX238" fmla="*/ 3393282 w 4295777"/>
                <a:gd name="connsiteY238" fmla="*/ 942975 h 4572001"/>
                <a:gd name="connsiteX239" fmla="*/ 3490914 w 4295777"/>
                <a:gd name="connsiteY239" fmla="*/ 1040607 h 4572001"/>
                <a:gd name="connsiteX240" fmla="*/ 3393282 w 4295777"/>
                <a:gd name="connsiteY240" fmla="*/ 1138239 h 4572001"/>
                <a:gd name="connsiteX241" fmla="*/ 3295650 w 4295777"/>
                <a:gd name="connsiteY241" fmla="*/ 1040607 h 4572001"/>
                <a:gd name="connsiteX242" fmla="*/ 3393282 w 4295777"/>
                <a:gd name="connsiteY242" fmla="*/ 942975 h 4572001"/>
                <a:gd name="connsiteX243" fmla="*/ 1459707 w 4295777"/>
                <a:gd name="connsiteY243" fmla="*/ 914400 h 4572001"/>
                <a:gd name="connsiteX244" fmla="*/ 1557339 w 4295777"/>
                <a:gd name="connsiteY244" fmla="*/ 1012032 h 4572001"/>
                <a:gd name="connsiteX245" fmla="*/ 1459707 w 4295777"/>
                <a:gd name="connsiteY245" fmla="*/ 1109664 h 4572001"/>
                <a:gd name="connsiteX246" fmla="*/ 1362075 w 4295777"/>
                <a:gd name="connsiteY246" fmla="*/ 1012032 h 4572001"/>
                <a:gd name="connsiteX247" fmla="*/ 1459707 w 4295777"/>
                <a:gd name="connsiteY247" fmla="*/ 914400 h 4572001"/>
                <a:gd name="connsiteX248" fmla="*/ 2293144 w 4295777"/>
                <a:gd name="connsiteY248" fmla="*/ 909637 h 4572001"/>
                <a:gd name="connsiteX249" fmla="*/ 2390776 w 4295777"/>
                <a:gd name="connsiteY249" fmla="*/ 1007269 h 4572001"/>
                <a:gd name="connsiteX250" fmla="*/ 2293144 w 4295777"/>
                <a:gd name="connsiteY250" fmla="*/ 1104901 h 4572001"/>
                <a:gd name="connsiteX251" fmla="*/ 2195512 w 4295777"/>
                <a:gd name="connsiteY251" fmla="*/ 1007269 h 4572001"/>
                <a:gd name="connsiteX252" fmla="*/ 2293144 w 4295777"/>
                <a:gd name="connsiteY252" fmla="*/ 909637 h 4572001"/>
                <a:gd name="connsiteX253" fmla="*/ 561975 w 4295777"/>
                <a:gd name="connsiteY253" fmla="*/ 900113 h 4572001"/>
                <a:gd name="connsiteX254" fmla="*/ 681038 w 4295777"/>
                <a:gd name="connsiteY254" fmla="*/ 900113 h 4572001"/>
                <a:gd name="connsiteX255" fmla="*/ 681038 w 4295777"/>
                <a:gd name="connsiteY255" fmla="*/ 1409701 h 4572001"/>
                <a:gd name="connsiteX256" fmla="*/ 679081 w 4295777"/>
                <a:gd name="connsiteY256" fmla="*/ 1417267 h 4572001"/>
                <a:gd name="connsiteX257" fmla="*/ 512876 w 4295777"/>
                <a:gd name="connsiteY257" fmla="*/ 1583471 h 4572001"/>
                <a:gd name="connsiteX258" fmla="*/ 428686 w 4295777"/>
                <a:gd name="connsiteY258" fmla="*/ 1499281 h 4572001"/>
                <a:gd name="connsiteX259" fmla="*/ 561975 w 4295777"/>
                <a:gd name="connsiteY259" fmla="*/ 1365992 h 4572001"/>
                <a:gd name="connsiteX260" fmla="*/ 3900489 w 4295777"/>
                <a:gd name="connsiteY260" fmla="*/ 890588 h 4572001"/>
                <a:gd name="connsiteX261" fmla="*/ 4029077 w 4295777"/>
                <a:gd name="connsiteY261" fmla="*/ 890588 h 4572001"/>
                <a:gd name="connsiteX262" fmla="*/ 4029077 w 4295777"/>
                <a:gd name="connsiteY262" fmla="*/ 1933576 h 4572001"/>
                <a:gd name="connsiteX263" fmla="*/ 3900490 w 4295777"/>
                <a:gd name="connsiteY263" fmla="*/ 2062163 h 4572001"/>
                <a:gd name="connsiteX264" fmla="*/ 3810003 w 4295777"/>
                <a:gd name="connsiteY264" fmla="*/ 1971676 h 4572001"/>
                <a:gd name="connsiteX265" fmla="*/ 3900489 w 4295777"/>
                <a:gd name="connsiteY265" fmla="*/ 1881190 h 4572001"/>
                <a:gd name="connsiteX266" fmla="*/ 626269 w 4295777"/>
                <a:gd name="connsiteY266" fmla="*/ 666750 h 4572001"/>
                <a:gd name="connsiteX267" fmla="*/ 723901 w 4295777"/>
                <a:gd name="connsiteY267" fmla="*/ 764382 h 4572001"/>
                <a:gd name="connsiteX268" fmla="*/ 626269 w 4295777"/>
                <a:gd name="connsiteY268" fmla="*/ 862014 h 4572001"/>
                <a:gd name="connsiteX269" fmla="*/ 528637 w 4295777"/>
                <a:gd name="connsiteY269" fmla="*/ 764382 h 4572001"/>
                <a:gd name="connsiteX270" fmla="*/ 626269 w 4295777"/>
                <a:gd name="connsiteY270" fmla="*/ 666750 h 4572001"/>
                <a:gd name="connsiteX271" fmla="*/ 3964782 w 4295777"/>
                <a:gd name="connsiteY271" fmla="*/ 661987 h 4572001"/>
                <a:gd name="connsiteX272" fmla="*/ 4062414 w 4295777"/>
                <a:gd name="connsiteY272" fmla="*/ 759619 h 4572001"/>
                <a:gd name="connsiteX273" fmla="*/ 3964782 w 4295777"/>
                <a:gd name="connsiteY273" fmla="*/ 857251 h 4572001"/>
                <a:gd name="connsiteX274" fmla="*/ 3867150 w 4295777"/>
                <a:gd name="connsiteY274" fmla="*/ 759619 h 4572001"/>
                <a:gd name="connsiteX275" fmla="*/ 3964782 w 4295777"/>
                <a:gd name="connsiteY275" fmla="*/ 661987 h 4572001"/>
                <a:gd name="connsiteX276" fmla="*/ 823914 w 4295777"/>
                <a:gd name="connsiteY276" fmla="*/ 642938 h 4572001"/>
                <a:gd name="connsiteX277" fmla="*/ 947739 w 4295777"/>
                <a:gd name="connsiteY277" fmla="*/ 642938 h 4572001"/>
                <a:gd name="connsiteX278" fmla="*/ 947739 w 4295777"/>
                <a:gd name="connsiteY278" fmla="*/ 1262063 h 4572001"/>
                <a:gd name="connsiteX279" fmla="*/ 1085852 w 4295777"/>
                <a:gd name="connsiteY279" fmla="*/ 1400176 h 4572001"/>
                <a:gd name="connsiteX280" fmla="*/ 1014414 w 4295777"/>
                <a:gd name="connsiteY280" fmla="*/ 1471614 h 4572001"/>
                <a:gd name="connsiteX281" fmla="*/ 828676 w 4295777"/>
                <a:gd name="connsiteY281" fmla="*/ 1285876 h 4572001"/>
                <a:gd name="connsiteX282" fmla="*/ 823914 w 4295777"/>
                <a:gd name="connsiteY282" fmla="*/ 642938 h 4572001"/>
                <a:gd name="connsiteX283" fmla="*/ 3745707 w 4295777"/>
                <a:gd name="connsiteY283" fmla="*/ 495299 h 4572001"/>
                <a:gd name="connsiteX284" fmla="*/ 3843339 w 4295777"/>
                <a:gd name="connsiteY284" fmla="*/ 592931 h 4572001"/>
                <a:gd name="connsiteX285" fmla="*/ 3745707 w 4295777"/>
                <a:gd name="connsiteY285" fmla="*/ 690563 h 4572001"/>
                <a:gd name="connsiteX286" fmla="*/ 3648075 w 4295777"/>
                <a:gd name="connsiteY286" fmla="*/ 592931 h 4572001"/>
                <a:gd name="connsiteX287" fmla="*/ 3745707 w 4295777"/>
                <a:gd name="connsiteY287" fmla="*/ 495299 h 4572001"/>
                <a:gd name="connsiteX288" fmla="*/ 1471614 w 4295777"/>
                <a:gd name="connsiteY288" fmla="*/ 485776 h 4572001"/>
                <a:gd name="connsiteX289" fmla="*/ 1557339 w 4295777"/>
                <a:gd name="connsiteY289" fmla="*/ 571504 h 4572001"/>
                <a:gd name="connsiteX290" fmla="*/ 1519239 w 4295777"/>
                <a:gd name="connsiteY290" fmla="*/ 609602 h 4572001"/>
                <a:gd name="connsiteX291" fmla="*/ 1519239 w 4295777"/>
                <a:gd name="connsiteY291" fmla="*/ 876301 h 4572001"/>
                <a:gd name="connsiteX292" fmla="*/ 1404939 w 4295777"/>
                <a:gd name="connsiteY292" fmla="*/ 876301 h 4572001"/>
                <a:gd name="connsiteX293" fmla="*/ 1404939 w 4295777"/>
                <a:gd name="connsiteY293" fmla="*/ 595315 h 4572001"/>
                <a:gd name="connsiteX294" fmla="*/ 1404939 w 4295777"/>
                <a:gd name="connsiteY294" fmla="*/ 547689 h 4572001"/>
                <a:gd name="connsiteX295" fmla="*/ 1104902 w 4295777"/>
                <a:gd name="connsiteY295" fmla="*/ 423864 h 4572001"/>
                <a:gd name="connsiteX296" fmla="*/ 1223964 w 4295777"/>
                <a:gd name="connsiteY296" fmla="*/ 423864 h 4572001"/>
                <a:gd name="connsiteX297" fmla="*/ 1223964 w 4295777"/>
                <a:gd name="connsiteY297" fmla="*/ 990600 h 4572001"/>
                <a:gd name="connsiteX298" fmla="*/ 1466852 w 4295777"/>
                <a:gd name="connsiteY298" fmla="*/ 1233488 h 4572001"/>
                <a:gd name="connsiteX299" fmla="*/ 1466852 w 4295777"/>
                <a:gd name="connsiteY299" fmla="*/ 1757363 h 4572001"/>
                <a:gd name="connsiteX300" fmla="*/ 1128714 w 4295777"/>
                <a:gd name="connsiteY300" fmla="*/ 2095501 h 4572001"/>
                <a:gd name="connsiteX301" fmla="*/ 271464 w 4295777"/>
                <a:gd name="connsiteY301" fmla="*/ 2095501 h 4572001"/>
                <a:gd name="connsiteX302" fmla="*/ 271464 w 4295777"/>
                <a:gd name="connsiteY302" fmla="*/ 1985963 h 4572001"/>
                <a:gd name="connsiteX303" fmla="*/ 276227 w 4295777"/>
                <a:gd name="connsiteY303" fmla="*/ 1966913 h 4572001"/>
                <a:gd name="connsiteX304" fmla="*/ 1066802 w 4295777"/>
                <a:gd name="connsiteY304" fmla="*/ 1966913 h 4572001"/>
                <a:gd name="connsiteX305" fmla="*/ 1333502 w 4295777"/>
                <a:gd name="connsiteY305" fmla="*/ 1700213 h 4572001"/>
                <a:gd name="connsiteX306" fmla="*/ 1333502 w 4295777"/>
                <a:gd name="connsiteY306" fmla="*/ 1285876 h 4572001"/>
                <a:gd name="connsiteX307" fmla="*/ 1104902 w 4295777"/>
                <a:gd name="connsiteY307" fmla="*/ 1057276 h 4572001"/>
                <a:gd name="connsiteX308" fmla="*/ 878682 w 4295777"/>
                <a:gd name="connsiteY308" fmla="*/ 409575 h 4572001"/>
                <a:gd name="connsiteX309" fmla="*/ 976314 w 4295777"/>
                <a:gd name="connsiteY309" fmla="*/ 507207 h 4572001"/>
                <a:gd name="connsiteX310" fmla="*/ 878682 w 4295777"/>
                <a:gd name="connsiteY310" fmla="*/ 604839 h 4572001"/>
                <a:gd name="connsiteX311" fmla="*/ 781050 w 4295777"/>
                <a:gd name="connsiteY311" fmla="*/ 507207 h 4572001"/>
                <a:gd name="connsiteX312" fmla="*/ 878682 w 4295777"/>
                <a:gd name="connsiteY312" fmla="*/ 409575 h 4572001"/>
                <a:gd name="connsiteX313" fmla="*/ 1616869 w 4295777"/>
                <a:gd name="connsiteY313" fmla="*/ 323850 h 4572001"/>
                <a:gd name="connsiteX314" fmla="*/ 1714501 w 4295777"/>
                <a:gd name="connsiteY314" fmla="*/ 421482 h 4572001"/>
                <a:gd name="connsiteX315" fmla="*/ 1616869 w 4295777"/>
                <a:gd name="connsiteY315" fmla="*/ 519114 h 4572001"/>
                <a:gd name="connsiteX316" fmla="*/ 1519237 w 4295777"/>
                <a:gd name="connsiteY316" fmla="*/ 421482 h 4572001"/>
                <a:gd name="connsiteX317" fmla="*/ 1616869 w 4295777"/>
                <a:gd name="connsiteY317" fmla="*/ 323850 h 4572001"/>
                <a:gd name="connsiteX318" fmla="*/ 2957514 w 4295777"/>
                <a:gd name="connsiteY318" fmla="*/ 304802 h 4572001"/>
                <a:gd name="connsiteX319" fmla="*/ 3390901 w 4295777"/>
                <a:gd name="connsiteY319" fmla="*/ 738189 h 4572001"/>
                <a:gd name="connsiteX320" fmla="*/ 3667127 w 4295777"/>
                <a:gd name="connsiteY320" fmla="*/ 738189 h 4572001"/>
                <a:gd name="connsiteX321" fmla="*/ 3800477 w 4295777"/>
                <a:gd name="connsiteY321" fmla="*/ 871538 h 4572001"/>
                <a:gd name="connsiteX322" fmla="*/ 3800477 w 4295777"/>
                <a:gd name="connsiteY322" fmla="*/ 1504951 h 4572001"/>
                <a:gd name="connsiteX323" fmla="*/ 3548065 w 4295777"/>
                <a:gd name="connsiteY323" fmla="*/ 1757363 h 4572001"/>
                <a:gd name="connsiteX324" fmla="*/ 3548065 w 4295777"/>
                <a:gd name="connsiteY324" fmla="*/ 1847851 h 4572001"/>
                <a:gd name="connsiteX325" fmla="*/ 3438527 w 4295777"/>
                <a:gd name="connsiteY325" fmla="*/ 1847851 h 4572001"/>
                <a:gd name="connsiteX326" fmla="*/ 3438527 w 4295777"/>
                <a:gd name="connsiteY326" fmla="*/ 1690688 h 4572001"/>
                <a:gd name="connsiteX327" fmla="*/ 3695702 w 4295777"/>
                <a:gd name="connsiteY327" fmla="*/ 1433513 h 4572001"/>
                <a:gd name="connsiteX328" fmla="*/ 3695702 w 4295777"/>
                <a:gd name="connsiteY328" fmla="*/ 947738 h 4572001"/>
                <a:gd name="connsiteX329" fmla="*/ 3695702 w 4295777"/>
                <a:gd name="connsiteY329" fmla="*/ 914401 h 4572001"/>
                <a:gd name="connsiteX330" fmla="*/ 3638552 w 4295777"/>
                <a:gd name="connsiteY330" fmla="*/ 857251 h 4572001"/>
                <a:gd name="connsiteX331" fmla="*/ 3352802 w 4295777"/>
                <a:gd name="connsiteY331" fmla="*/ 857251 h 4572001"/>
                <a:gd name="connsiteX332" fmla="*/ 2947989 w 4295777"/>
                <a:gd name="connsiteY332" fmla="*/ 452440 h 4572001"/>
                <a:gd name="connsiteX333" fmla="*/ 2886077 w 4295777"/>
                <a:gd name="connsiteY333" fmla="*/ 376238 h 4572001"/>
                <a:gd name="connsiteX334" fmla="*/ 3319464 w 4295777"/>
                <a:gd name="connsiteY334" fmla="*/ 280989 h 4572001"/>
                <a:gd name="connsiteX335" fmla="*/ 3414714 w 4295777"/>
                <a:gd name="connsiteY335" fmla="*/ 376238 h 4572001"/>
                <a:gd name="connsiteX336" fmla="*/ 3590927 w 4295777"/>
                <a:gd name="connsiteY336" fmla="*/ 376238 h 4572001"/>
                <a:gd name="connsiteX337" fmla="*/ 3676652 w 4295777"/>
                <a:gd name="connsiteY337" fmla="*/ 461964 h 4572001"/>
                <a:gd name="connsiteX338" fmla="*/ 3595689 w 4295777"/>
                <a:gd name="connsiteY338" fmla="*/ 542926 h 4572001"/>
                <a:gd name="connsiteX339" fmla="*/ 3567114 w 4295777"/>
                <a:gd name="connsiteY339" fmla="*/ 514352 h 4572001"/>
                <a:gd name="connsiteX340" fmla="*/ 3386139 w 4295777"/>
                <a:gd name="connsiteY340" fmla="*/ 514352 h 4572001"/>
                <a:gd name="connsiteX341" fmla="*/ 3243264 w 4295777"/>
                <a:gd name="connsiteY341" fmla="*/ 371477 h 4572001"/>
                <a:gd name="connsiteX342" fmla="*/ 3276602 w 4295777"/>
                <a:gd name="connsiteY342" fmla="*/ 338138 h 4572001"/>
                <a:gd name="connsiteX343" fmla="*/ 2266952 w 4295777"/>
                <a:gd name="connsiteY343" fmla="*/ 252415 h 4572001"/>
                <a:gd name="connsiteX344" fmla="*/ 2381252 w 4295777"/>
                <a:gd name="connsiteY344" fmla="*/ 252415 h 4572001"/>
                <a:gd name="connsiteX345" fmla="*/ 2381252 w 4295777"/>
                <a:gd name="connsiteY345" fmla="*/ 552452 h 4572001"/>
                <a:gd name="connsiteX346" fmla="*/ 2847977 w 4295777"/>
                <a:gd name="connsiteY346" fmla="*/ 1019176 h 4572001"/>
                <a:gd name="connsiteX347" fmla="*/ 2847977 w 4295777"/>
                <a:gd name="connsiteY347" fmla="*/ 1828801 h 4572001"/>
                <a:gd name="connsiteX348" fmla="*/ 2733677 w 4295777"/>
                <a:gd name="connsiteY348" fmla="*/ 1828801 h 4572001"/>
                <a:gd name="connsiteX349" fmla="*/ 2733677 w 4295777"/>
                <a:gd name="connsiteY349" fmla="*/ 1095376 h 4572001"/>
                <a:gd name="connsiteX350" fmla="*/ 2266952 w 4295777"/>
                <a:gd name="connsiteY350" fmla="*/ 628651 h 4572001"/>
                <a:gd name="connsiteX351" fmla="*/ 2009777 w 4295777"/>
                <a:gd name="connsiteY351" fmla="*/ 247652 h 4572001"/>
                <a:gd name="connsiteX352" fmla="*/ 2128839 w 4295777"/>
                <a:gd name="connsiteY352" fmla="*/ 247652 h 4572001"/>
                <a:gd name="connsiteX353" fmla="*/ 2128839 w 4295777"/>
                <a:gd name="connsiteY353" fmla="*/ 1238251 h 4572001"/>
                <a:gd name="connsiteX354" fmla="*/ 2486026 w 4295777"/>
                <a:gd name="connsiteY354" fmla="*/ 1595438 h 4572001"/>
                <a:gd name="connsiteX355" fmla="*/ 2400302 w 4295777"/>
                <a:gd name="connsiteY355" fmla="*/ 1681162 h 4572001"/>
                <a:gd name="connsiteX356" fmla="*/ 2009777 w 4295777"/>
                <a:gd name="connsiteY356" fmla="*/ 1290637 h 4572001"/>
                <a:gd name="connsiteX357" fmla="*/ 2509839 w 4295777"/>
                <a:gd name="connsiteY357" fmla="*/ 219076 h 4572001"/>
                <a:gd name="connsiteX358" fmla="*/ 2638427 w 4295777"/>
                <a:gd name="connsiteY358" fmla="*/ 219076 h 4572001"/>
                <a:gd name="connsiteX359" fmla="*/ 2638427 w 4295777"/>
                <a:gd name="connsiteY359" fmla="*/ 342901 h 4572001"/>
                <a:gd name="connsiteX360" fmla="*/ 3152777 w 4295777"/>
                <a:gd name="connsiteY360" fmla="*/ 857251 h 4572001"/>
                <a:gd name="connsiteX361" fmla="*/ 3152777 w 4295777"/>
                <a:gd name="connsiteY361" fmla="*/ 1847851 h 4572001"/>
                <a:gd name="connsiteX362" fmla="*/ 3033714 w 4295777"/>
                <a:gd name="connsiteY362" fmla="*/ 1847851 h 4572001"/>
                <a:gd name="connsiteX363" fmla="*/ 3033714 w 4295777"/>
                <a:gd name="connsiteY363" fmla="*/ 942976 h 4572001"/>
                <a:gd name="connsiteX364" fmla="*/ 2519364 w 4295777"/>
                <a:gd name="connsiteY364" fmla="*/ 428627 h 4572001"/>
                <a:gd name="connsiteX365" fmla="*/ 1800227 w 4295777"/>
                <a:gd name="connsiteY365" fmla="*/ 219076 h 4572001"/>
                <a:gd name="connsiteX366" fmla="*/ 1914527 w 4295777"/>
                <a:gd name="connsiteY366" fmla="*/ 333377 h 4572001"/>
                <a:gd name="connsiteX367" fmla="*/ 1914527 w 4295777"/>
                <a:gd name="connsiteY367" fmla="*/ 1042988 h 4572001"/>
                <a:gd name="connsiteX368" fmla="*/ 1666877 w 4295777"/>
                <a:gd name="connsiteY368" fmla="*/ 1290638 h 4572001"/>
                <a:gd name="connsiteX369" fmla="*/ 1666877 w 4295777"/>
                <a:gd name="connsiteY369" fmla="*/ 2514601 h 4572001"/>
                <a:gd name="connsiteX370" fmla="*/ 1562102 w 4295777"/>
                <a:gd name="connsiteY370" fmla="*/ 2619376 h 4572001"/>
                <a:gd name="connsiteX371" fmla="*/ 261939 w 4295777"/>
                <a:gd name="connsiteY371" fmla="*/ 2619376 h 4572001"/>
                <a:gd name="connsiteX372" fmla="*/ 266702 w 4295777"/>
                <a:gd name="connsiteY372" fmla="*/ 2486026 h 4572001"/>
                <a:gd name="connsiteX373" fmla="*/ 1495427 w 4295777"/>
                <a:gd name="connsiteY373" fmla="*/ 2486026 h 4572001"/>
                <a:gd name="connsiteX374" fmla="*/ 1543052 w 4295777"/>
                <a:gd name="connsiteY374" fmla="*/ 2438401 h 4572001"/>
                <a:gd name="connsiteX375" fmla="*/ 1543052 w 4295777"/>
                <a:gd name="connsiteY375" fmla="*/ 1228726 h 4572001"/>
                <a:gd name="connsiteX376" fmla="*/ 1781177 w 4295777"/>
                <a:gd name="connsiteY376" fmla="*/ 990601 h 4572001"/>
                <a:gd name="connsiteX377" fmla="*/ 1781177 w 4295777"/>
                <a:gd name="connsiteY377" fmla="*/ 390527 h 4572001"/>
                <a:gd name="connsiteX378" fmla="*/ 1704977 w 4295777"/>
                <a:gd name="connsiteY378" fmla="*/ 314328 h 4572001"/>
                <a:gd name="connsiteX379" fmla="*/ 1150144 w 4295777"/>
                <a:gd name="connsiteY379" fmla="*/ 195262 h 4572001"/>
                <a:gd name="connsiteX380" fmla="*/ 1247776 w 4295777"/>
                <a:gd name="connsiteY380" fmla="*/ 292894 h 4572001"/>
                <a:gd name="connsiteX381" fmla="*/ 1150144 w 4295777"/>
                <a:gd name="connsiteY381" fmla="*/ 390526 h 4572001"/>
                <a:gd name="connsiteX382" fmla="*/ 1052512 w 4295777"/>
                <a:gd name="connsiteY382" fmla="*/ 292894 h 4572001"/>
                <a:gd name="connsiteX383" fmla="*/ 1150144 w 4295777"/>
                <a:gd name="connsiteY383" fmla="*/ 195262 h 4572001"/>
                <a:gd name="connsiteX384" fmla="*/ 2826544 w 4295777"/>
                <a:gd name="connsiteY384" fmla="*/ 138112 h 4572001"/>
                <a:gd name="connsiteX385" fmla="*/ 2924176 w 4295777"/>
                <a:gd name="connsiteY385" fmla="*/ 235744 h 4572001"/>
                <a:gd name="connsiteX386" fmla="*/ 2826544 w 4295777"/>
                <a:gd name="connsiteY386" fmla="*/ 333376 h 4572001"/>
                <a:gd name="connsiteX387" fmla="*/ 2728912 w 4295777"/>
                <a:gd name="connsiteY387" fmla="*/ 235744 h 4572001"/>
                <a:gd name="connsiteX388" fmla="*/ 2826544 w 4295777"/>
                <a:gd name="connsiteY388" fmla="*/ 138112 h 4572001"/>
                <a:gd name="connsiteX389" fmla="*/ 3183732 w 4295777"/>
                <a:gd name="connsiteY389" fmla="*/ 133349 h 4572001"/>
                <a:gd name="connsiteX390" fmla="*/ 3281364 w 4295777"/>
                <a:gd name="connsiteY390" fmla="*/ 230981 h 4572001"/>
                <a:gd name="connsiteX391" fmla="*/ 3183732 w 4295777"/>
                <a:gd name="connsiteY391" fmla="*/ 328613 h 4572001"/>
                <a:gd name="connsiteX392" fmla="*/ 3086100 w 4295777"/>
                <a:gd name="connsiteY392" fmla="*/ 230981 h 4572001"/>
                <a:gd name="connsiteX393" fmla="*/ 3183732 w 4295777"/>
                <a:gd name="connsiteY393" fmla="*/ 133349 h 4572001"/>
                <a:gd name="connsiteX394" fmla="*/ 1659732 w 4295777"/>
                <a:gd name="connsiteY394" fmla="*/ 61912 h 4572001"/>
                <a:gd name="connsiteX395" fmla="*/ 1757364 w 4295777"/>
                <a:gd name="connsiteY395" fmla="*/ 159544 h 4572001"/>
                <a:gd name="connsiteX396" fmla="*/ 1659732 w 4295777"/>
                <a:gd name="connsiteY396" fmla="*/ 257176 h 4572001"/>
                <a:gd name="connsiteX397" fmla="*/ 1562100 w 4295777"/>
                <a:gd name="connsiteY397" fmla="*/ 159544 h 4572001"/>
                <a:gd name="connsiteX398" fmla="*/ 1659732 w 4295777"/>
                <a:gd name="connsiteY398" fmla="*/ 61912 h 4572001"/>
                <a:gd name="connsiteX399" fmla="*/ 2312194 w 4295777"/>
                <a:gd name="connsiteY399" fmla="*/ 38100 h 4572001"/>
                <a:gd name="connsiteX400" fmla="*/ 2409826 w 4295777"/>
                <a:gd name="connsiteY400" fmla="*/ 135732 h 4572001"/>
                <a:gd name="connsiteX401" fmla="*/ 2312194 w 4295777"/>
                <a:gd name="connsiteY401" fmla="*/ 233364 h 4572001"/>
                <a:gd name="connsiteX402" fmla="*/ 2214562 w 4295777"/>
                <a:gd name="connsiteY402" fmla="*/ 135732 h 4572001"/>
                <a:gd name="connsiteX403" fmla="*/ 2312194 w 4295777"/>
                <a:gd name="connsiteY403" fmla="*/ 38100 h 4572001"/>
                <a:gd name="connsiteX404" fmla="*/ 2059782 w 4295777"/>
                <a:gd name="connsiteY404" fmla="*/ 14287 h 4572001"/>
                <a:gd name="connsiteX405" fmla="*/ 2157414 w 4295777"/>
                <a:gd name="connsiteY405" fmla="*/ 111919 h 4572001"/>
                <a:gd name="connsiteX406" fmla="*/ 2059782 w 4295777"/>
                <a:gd name="connsiteY406" fmla="*/ 209551 h 4572001"/>
                <a:gd name="connsiteX407" fmla="*/ 1962150 w 4295777"/>
                <a:gd name="connsiteY407" fmla="*/ 111919 h 4572001"/>
                <a:gd name="connsiteX408" fmla="*/ 2059782 w 4295777"/>
                <a:gd name="connsiteY408" fmla="*/ 14287 h 4572001"/>
                <a:gd name="connsiteX409" fmla="*/ 2574132 w 4295777"/>
                <a:gd name="connsiteY409" fmla="*/ 0 h 4572001"/>
                <a:gd name="connsiteX410" fmla="*/ 2671764 w 4295777"/>
                <a:gd name="connsiteY410" fmla="*/ 97632 h 4572001"/>
                <a:gd name="connsiteX411" fmla="*/ 2574132 w 4295777"/>
                <a:gd name="connsiteY411" fmla="*/ 195264 h 4572001"/>
                <a:gd name="connsiteX412" fmla="*/ 2476500 w 4295777"/>
                <a:gd name="connsiteY412" fmla="*/ 97632 h 4572001"/>
                <a:gd name="connsiteX413" fmla="*/ 2574132 w 4295777"/>
                <a:gd name="connsiteY413" fmla="*/ 0 h 457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4295777" h="4572001">
                  <a:moveTo>
                    <a:pt x="1902620" y="4376737"/>
                  </a:moveTo>
                  <a:cubicBezTo>
                    <a:pt x="1956541" y="4376737"/>
                    <a:pt x="2000252" y="4420448"/>
                    <a:pt x="2000252" y="4474369"/>
                  </a:cubicBezTo>
                  <a:cubicBezTo>
                    <a:pt x="2000252" y="4528290"/>
                    <a:pt x="1956541" y="4572001"/>
                    <a:pt x="1902620" y="4572001"/>
                  </a:cubicBezTo>
                  <a:cubicBezTo>
                    <a:pt x="1848699" y="4572001"/>
                    <a:pt x="1804988" y="4528290"/>
                    <a:pt x="1804988" y="4474369"/>
                  </a:cubicBezTo>
                  <a:cubicBezTo>
                    <a:pt x="1804988" y="4420448"/>
                    <a:pt x="1848699" y="4376737"/>
                    <a:pt x="1902620" y="4376737"/>
                  </a:cubicBezTo>
                  <a:close/>
                  <a:moveTo>
                    <a:pt x="1631157" y="4362449"/>
                  </a:moveTo>
                  <a:cubicBezTo>
                    <a:pt x="1685078" y="4362449"/>
                    <a:pt x="1728789" y="4406160"/>
                    <a:pt x="1728789" y="4460081"/>
                  </a:cubicBezTo>
                  <a:cubicBezTo>
                    <a:pt x="1728789" y="4514002"/>
                    <a:pt x="1685078" y="4557713"/>
                    <a:pt x="1631157" y="4557713"/>
                  </a:cubicBezTo>
                  <a:cubicBezTo>
                    <a:pt x="1577236" y="4557713"/>
                    <a:pt x="1533525" y="4514002"/>
                    <a:pt x="1533525" y="4460081"/>
                  </a:cubicBezTo>
                  <a:cubicBezTo>
                    <a:pt x="1533525" y="4406160"/>
                    <a:pt x="1577236" y="4362449"/>
                    <a:pt x="1631157" y="4362449"/>
                  </a:cubicBezTo>
                  <a:close/>
                  <a:moveTo>
                    <a:pt x="1454945" y="3533774"/>
                  </a:moveTo>
                  <a:cubicBezTo>
                    <a:pt x="1508866" y="3533774"/>
                    <a:pt x="1552577" y="3577485"/>
                    <a:pt x="1552577" y="3631406"/>
                  </a:cubicBezTo>
                  <a:cubicBezTo>
                    <a:pt x="1552577" y="3685327"/>
                    <a:pt x="1508866" y="3729038"/>
                    <a:pt x="1454945" y="3729038"/>
                  </a:cubicBezTo>
                  <a:cubicBezTo>
                    <a:pt x="1401024" y="3729038"/>
                    <a:pt x="1357313" y="3685327"/>
                    <a:pt x="1357313" y="3631406"/>
                  </a:cubicBezTo>
                  <a:cubicBezTo>
                    <a:pt x="1357313" y="3577485"/>
                    <a:pt x="1401024" y="3533774"/>
                    <a:pt x="1454945" y="3533774"/>
                  </a:cubicBezTo>
                  <a:close/>
                  <a:moveTo>
                    <a:pt x="873920" y="3133724"/>
                  </a:moveTo>
                  <a:cubicBezTo>
                    <a:pt x="927841" y="3133724"/>
                    <a:pt x="971552" y="3177435"/>
                    <a:pt x="971552" y="3231356"/>
                  </a:cubicBezTo>
                  <a:cubicBezTo>
                    <a:pt x="971552" y="3285277"/>
                    <a:pt x="927841" y="3328988"/>
                    <a:pt x="873920" y="3328988"/>
                  </a:cubicBezTo>
                  <a:cubicBezTo>
                    <a:pt x="819999" y="3328988"/>
                    <a:pt x="776288" y="3285277"/>
                    <a:pt x="776288" y="3231356"/>
                  </a:cubicBezTo>
                  <a:cubicBezTo>
                    <a:pt x="776288" y="3177435"/>
                    <a:pt x="819999" y="3133724"/>
                    <a:pt x="873920" y="3133724"/>
                  </a:cubicBezTo>
                  <a:close/>
                  <a:moveTo>
                    <a:pt x="420689" y="2909888"/>
                  </a:moveTo>
                  <a:lnTo>
                    <a:pt x="614364" y="2909888"/>
                  </a:lnTo>
                  <a:lnTo>
                    <a:pt x="744539" y="3040063"/>
                  </a:lnTo>
                  <a:lnTo>
                    <a:pt x="820739" y="3106738"/>
                  </a:lnTo>
                  <a:lnTo>
                    <a:pt x="754064" y="3173413"/>
                  </a:lnTo>
                  <a:lnTo>
                    <a:pt x="617539" y="3036888"/>
                  </a:lnTo>
                  <a:lnTo>
                    <a:pt x="420689" y="3036888"/>
                  </a:lnTo>
                  <a:close/>
                  <a:moveTo>
                    <a:pt x="1023939" y="2905126"/>
                  </a:moveTo>
                  <a:lnTo>
                    <a:pt x="1257302" y="2905126"/>
                  </a:lnTo>
                  <a:lnTo>
                    <a:pt x="1347789" y="2995613"/>
                  </a:lnTo>
                  <a:lnTo>
                    <a:pt x="1347789" y="3429001"/>
                  </a:lnTo>
                  <a:lnTo>
                    <a:pt x="1409702" y="3490914"/>
                  </a:lnTo>
                  <a:lnTo>
                    <a:pt x="1338264" y="3586163"/>
                  </a:lnTo>
                  <a:lnTo>
                    <a:pt x="1238252" y="3486151"/>
                  </a:lnTo>
                  <a:lnTo>
                    <a:pt x="1238252" y="3086101"/>
                  </a:lnTo>
                  <a:lnTo>
                    <a:pt x="1181102" y="3028951"/>
                  </a:lnTo>
                  <a:lnTo>
                    <a:pt x="1023939" y="3028951"/>
                  </a:lnTo>
                  <a:close/>
                  <a:moveTo>
                    <a:pt x="2312195" y="2881312"/>
                  </a:moveTo>
                  <a:cubicBezTo>
                    <a:pt x="2366116" y="2881312"/>
                    <a:pt x="2409827" y="2925023"/>
                    <a:pt x="2409827" y="2978944"/>
                  </a:cubicBezTo>
                  <a:cubicBezTo>
                    <a:pt x="2409827" y="3032865"/>
                    <a:pt x="2366116" y="3076576"/>
                    <a:pt x="2312195" y="3076576"/>
                  </a:cubicBezTo>
                  <a:cubicBezTo>
                    <a:pt x="2258274" y="3076576"/>
                    <a:pt x="2214563" y="3032865"/>
                    <a:pt x="2214563" y="2978944"/>
                  </a:cubicBezTo>
                  <a:cubicBezTo>
                    <a:pt x="2214563" y="2925023"/>
                    <a:pt x="2258274" y="2881312"/>
                    <a:pt x="2312195" y="2881312"/>
                  </a:cubicBezTo>
                  <a:close/>
                  <a:moveTo>
                    <a:pt x="892970" y="2871787"/>
                  </a:moveTo>
                  <a:cubicBezTo>
                    <a:pt x="946891" y="2871787"/>
                    <a:pt x="990602" y="2915498"/>
                    <a:pt x="990602" y="2969419"/>
                  </a:cubicBezTo>
                  <a:cubicBezTo>
                    <a:pt x="990602" y="3023340"/>
                    <a:pt x="946891" y="3067051"/>
                    <a:pt x="892970" y="3067051"/>
                  </a:cubicBezTo>
                  <a:cubicBezTo>
                    <a:pt x="839049" y="3067051"/>
                    <a:pt x="795338" y="3023340"/>
                    <a:pt x="795338" y="2969419"/>
                  </a:cubicBezTo>
                  <a:cubicBezTo>
                    <a:pt x="795338" y="2915498"/>
                    <a:pt x="839049" y="2871787"/>
                    <a:pt x="892970" y="2871787"/>
                  </a:cubicBezTo>
                  <a:close/>
                  <a:moveTo>
                    <a:pt x="292895" y="2862262"/>
                  </a:moveTo>
                  <a:cubicBezTo>
                    <a:pt x="346816" y="2862262"/>
                    <a:pt x="390527" y="2905973"/>
                    <a:pt x="390527" y="2959894"/>
                  </a:cubicBezTo>
                  <a:cubicBezTo>
                    <a:pt x="390527" y="3013815"/>
                    <a:pt x="346816" y="3057526"/>
                    <a:pt x="292895" y="3057526"/>
                  </a:cubicBezTo>
                  <a:cubicBezTo>
                    <a:pt x="238974" y="3057526"/>
                    <a:pt x="195263" y="3013815"/>
                    <a:pt x="195263" y="2959894"/>
                  </a:cubicBezTo>
                  <a:cubicBezTo>
                    <a:pt x="195263" y="2905973"/>
                    <a:pt x="238974" y="2862262"/>
                    <a:pt x="292895" y="2862262"/>
                  </a:cubicBezTo>
                  <a:close/>
                  <a:moveTo>
                    <a:pt x="2890839" y="2762251"/>
                  </a:moveTo>
                  <a:lnTo>
                    <a:pt x="2957514" y="2828926"/>
                  </a:lnTo>
                  <a:lnTo>
                    <a:pt x="2767014" y="3019426"/>
                  </a:lnTo>
                  <a:lnTo>
                    <a:pt x="2443164" y="3019426"/>
                  </a:lnTo>
                  <a:lnTo>
                    <a:pt x="2443164" y="2928938"/>
                  </a:lnTo>
                  <a:lnTo>
                    <a:pt x="2728914" y="2924176"/>
                  </a:lnTo>
                  <a:close/>
                  <a:moveTo>
                    <a:pt x="519114" y="2695576"/>
                  </a:moveTo>
                  <a:lnTo>
                    <a:pt x="1514477" y="2695576"/>
                  </a:lnTo>
                  <a:lnTo>
                    <a:pt x="1695452" y="2876551"/>
                  </a:lnTo>
                  <a:lnTo>
                    <a:pt x="1695452" y="4338638"/>
                  </a:lnTo>
                  <a:lnTo>
                    <a:pt x="1581152" y="4338638"/>
                  </a:lnTo>
                  <a:cubicBezTo>
                    <a:pt x="1582739" y="3875088"/>
                    <a:pt x="1584327" y="3411538"/>
                    <a:pt x="1585914" y="2947988"/>
                  </a:cubicBezTo>
                  <a:lnTo>
                    <a:pt x="1447802" y="2809876"/>
                  </a:lnTo>
                  <a:lnTo>
                    <a:pt x="519114" y="2809876"/>
                  </a:lnTo>
                  <a:close/>
                  <a:moveTo>
                    <a:pt x="388145" y="2647949"/>
                  </a:moveTo>
                  <a:cubicBezTo>
                    <a:pt x="442066" y="2647949"/>
                    <a:pt x="485777" y="2691660"/>
                    <a:pt x="485777" y="2745581"/>
                  </a:cubicBezTo>
                  <a:cubicBezTo>
                    <a:pt x="485777" y="2799502"/>
                    <a:pt x="442066" y="2843213"/>
                    <a:pt x="388145" y="2843213"/>
                  </a:cubicBezTo>
                  <a:cubicBezTo>
                    <a:pt x="334224" y="2843213"/>
                    <a:pt x="290513" y="2799502"/>
                    <a:pt x="290513" y="2745581"/>
                  </a:cubicBezTo>
                  <a:cubicBezTo>
                    <a:pt x="290513" y="2691660"/>
                    <a:pt x="334224" y="2647949"/>
                    <a:pt x="388145" y="2647949"/>
                  </a:cubicBezTo>
                  <a:close/>
                  <a:moveTo>
                    <a:pt x="3012282" y="2605087"/>
                  </a:moveTo>
                  <a:cubicBezTo>
                    <a:pt x="3066203" y="2605087"/>
                    <a:pt x="3109914" y="2648798"/>
                    <a:pt x="3109914" y="2702719"/>
                  </a:cubicBezTo>
                  <a:cubicBezTo>
                    <a:pt x="3109914" y="2756640"/>
                    <a:pt x="3066203" y="2800351"/>
                    <a:pt x="3012282" y="2800351"/>
                  </a:cubicBezTo>
                  <a:cubicBezTo>
                    <a:pt x="2958361" y="2800351"/>
                    <a:pt x="2914650" y="2756640"/>
                    <a:pt x="2914650" y="2702719"/>
                  </a:cubicBezTo>
                  <a:cubicBezTo>
                    <a:pt x="2914650" y="2648798"/>
                    <a:pt x="2958361" y="2605087"/>
                    <a:pt x="3012282" y="2605087"/>
                  </a:cubicBezTo>
                  <a:close/>
                  <a:moveTo>
                    <a:pt x="2192339" y="2541588"/>
                  </a:moveTo>
                  <a:lnTo>
                    <a:pt x="2562227" y="2541588"/>
                  </a:lnTo>
                  <a:lnTo>
                    <a:pt x="2562227" y="2681288"/>
                  </a:lnTo>
                  <a:lnTo>
                    <a:pt x="2230439" y="2681288"/>
                  </a:lnTo>
                  <a:lnTo>
                    <a:pt x="1944689" y="2967038"/>
                  </a:lnTo>
                  <a:lnTo>
                    <a:pt x="1944689" y="4351338"/>
                  </a:lnTo>
                  <a:lnTo>
                    <a:pt x="1849439" y="4351338"/>
                  </a:lnTo>
                  <a:lnTo>
                    <a:pt x="1849439" y="2884488"/>
                  </a:lnTo>
                  <a:close/>
                  <a:moveTo>
                    <a:pt x="2712245" y="2509837"/>
                  </a:moveTo>
                  <a:cubicBezTo>
                    <a:pt x="2766166" y="2509837"/>
                    <a:pt x="2809877" y="2553548"/>
                    <a:pt x="2809877" y="2607469"/>
                  </a:cubicBezTo>
                  <a:cubicBezTo>
                    <a:pt x="2809877" y="2661390"/>
                    <a:pt x="2766166" y="2705101"/>
                    <a:pt x="2712245" y="2705101"/>
                  </a:cubicBezTo>
                  <a:cubicBezTo>
                    <a:pt x="2658324" y="2705101"/>
                    <a:pt x="2614613" y="2661390"/>
                    <a:pt x="2614613" y="2607469"/>
                  </a:cubicBezTo>
                  <a:cubicBezTo>
                    <a:pt x="2614613" y="2553548"/>
                    <a:pt x="2658324" y="2509837"/>
                    <a:pt x="2712245" y="2509837"/>
                  </a:cubicBezTo>
                  <a:close/>
                  <a:moveTo>
                    <a:pt x="130970" y="2452687"/>
                  </a:moveTo>
                  <a:cubicBezTo>
                    <a:pt x="184891" y="2452687"/>
                    <a:pt x="228602" y="2496398"/>
                    <a:pt x="228602" y="2550319"/>
                  </a:cubicBezTo>
                  <a:cubicBezTo>
                    <a:pt x="228602" y="2604240"/>
                    <a:pt x="184891" y="2647951"/>
                    <a:pt x="130970" y="2647951"/>
                  </a:cubicBezTo>
                  <a:cubicBezTo>
                    <a:pt x="77049" y="2647951"/>
                    <a:pt x="33338" y="2604240"/>
                    <a:pt x="33338" y="2550319"/>
                  </a:cubicBezTo>
                  <a:cubicBezTo>
                    <a:pt x="33338" y="2496398"/>
                    <a:pt x="77049" y="2452687"/>
                    <a:pt x="130970" y="2452687"/>
                  </a:cubicBezTo>
                  <a:close/>
                  <a:moveTo>
                    <a:pt x="3240882" y="2328862"/>
                  </a:moveTo>
                  <a:cubicBezTo>
                    <a:pt x="3294803" y="2328862"/>
                    <a:pt x="3338514" y="2372573"/>
                    <a:pt x="3338514" y="2426494"/>
                  </a:cubicBezTo>
                  <a:cubicBezTo>
                    <a:pt x="3338514" y="2480415"/>
                    <a:pt x="3294803" y="2524126"/>
                    <a:pt x="3240882" y="2524126"/>
                  </a:cubicBezTo>
                  <a:cubicBezTo>
                    <a:pt x="3186961" y="2524126"/>
                    <a:pt x="3143250" y="2480415"/>
                    <a:pt x="3143250" y="2426494"/>
                  </a:cubicBezTo>
                  <a:cubicBezTo>
                    <a:pt x="3143250" y="2372573"/>
                    <a:pt x="3186961" y="2328862"/>
                    <a:pt x="3240882" y="2328862"/>
                  </a:cubicBezTo>
                  <a:close/>
                  <a:moveTo>
                    <a:pt x="97632" y="2200274"/>
                  </a:moveTo>
                  <a:cubicBezTo>
                    <a:pt x="151553" y="2200274"/>
                    <a:pt x="195264" y="2243985"/>
                    <a:pt x="195264" y="2297906"/>
                  </a:cubicBezTo>
                  <a:cubicBezTo>
                    <a:pt x="195264" y="2351827"/>
                    <a:pt x="151553" y="2395538"/>
                    <a:pt x="97632" y="2395538"/>
                  </a:cubicBezTo>
                  <a:cubicBezTo>
                    <a:pt x="43711" y="2395538"/>
                    <a:pt x="0" y="2351827"/>
                    <a:pt x="0" y="2297906"/>
                  </a:cubicBezTo>
                  <a:cubicBezTo>
                    <a:pt x="0" y="2243985"/>
                    <a:pt x="43711" y="2200274"/>
                    <a:pt x="97632" y="2200274"/>
                  </a:cubicBezTo>
                  <a:close/>
                  <a:moveTo>
                    <a:pt x="1285877" y="2114551"/>
                  </a:moveTo>
                  <a:lnTo>
                    <a:pt x="1362077" y="2190751"/>
                  </a:lnTo>
                  <a:lnTo>
                    <a:pt x="1181102" y="2371726"/>
                  </a:lnTo>
                  <a:lnTo>
                    <a:pt x="214314" y="2371726"/>
                  </a:lnTo>
                  <a:lnTo>
                    <a:pt x="214314" y="2252663"/>
                  </a:lnTo>
                  <a:lnTo>
                    <a:pt x="1147765" y="2252663"/>
                  </a:lnTo>
                  <a:close/>
                  <a:moveTo>
                    <a:pt x="3359945" y="2114549"/>
                  </a:moveTo>
                  <a:cubicBezTo>
                    <a:pt x="3413866" y="2114549"/>
                    <a:pt x="3457577" y="2158260"/>
                    <a:pt x="3457577" y="2212181"/>
                  </a:cubicBezTo>
                  <a:cubicBezTo>
                    <a:pt x="3457577" y="2266102"/>
                    <a:pt x="3413866" y="2309813"/>
                    <a:pt x="3359945" y="2309813"/>
                  </a:cubicBezTo>
                  <a:cubicBezTo>
                    <a:pt x="3306024" y="2309813"/>
                    <a:pt x="3262313" y="2266102"/>
                    <a:pt x="3262313" y="2212181"/>
                  </a:cubicBezTo>
                  <a:cubicBezTo>
                    <a:pt x="3262313" y="2158260"/>
                    <a:pt x="3306024" y="2114549"/>
                    <a:pt x="3359945" y="2114549"/>
                  </a:cubicBezTo>
                  <a:close/>
                  <a:moveTo>
                    <a:pt x="3769520" y="2028824"/>
                  </a:moveTo>
                  <a:cubicBezTo>
                    <a:pt x="3823441" y="2028824"/>
                    <a:pt x="3867152" y="2072535"/>
                    <a:pt x="3867152" y="2126456"/>
                  </a:cubicBezTo>
                  <a:cubicBezTo>
                    <a:pt x="3867152" y="2180377"/>
                    <a:pt x="3823441" y="2224088"/>
                    <a:pt x="3769520" y="2224088"/>
                  </a:cubicBezTo>
                  <a:cubicBezTo>
                    <a:pt x="3715599" y="2224088"/>
                    <a:pt x="3671888" y="2180377"/>
                    <a:pt x="3671888" y="2126456"/>
                  </a:cubicBezTo>
                  <a:cubicBezTo>
                    <a:pt x="3671888" y="2072535"/>
                    <a:pt x="3715599" y="2028824"/>
                    <a:pt x="3769520" y="2028824"/>
                  </a:cubicBezTo>
                  <a:close/>
                  <a:moveTo>
                    <a:pt x="1426369" y="1966912"/>
                  </a:moveTo>
                  <a:cubicBezTo>
                    <a:pt x="1480290" y="1966912"/>
                    <a:pt x="1524001" y="2010623"/>
                    <a:pt x="1524001" y="2064544"/>
                  </a:cubicBezTo>
                  <a:cubicBezTo>
                    <a:pt x="1524001" y="2118465"/>
                    <a:pt x="1480290" y="2162176"/>
                    <a:pt x="1426369" y="2162176"/>
                  </a:cubicBezTo>
                  <a:cubicBezTo>
                    <a:pt x="1372448" y="2162176"/>
                    <a:pt x="1328737" y="2118465"/>
                    <a:pt x="1328737" y="2064544"/>
                  </a:cubicBezTo>
                  <a:cubicBezTo>
                    <a:pt x="1328737" y="2010623"/>
                    <a:pt x="1372448" y="1966912"/>
                    <a:pt x="1426369" y="1966912"/>
                  </a:cubicBezTo>
                  <a:close/>
                  <a:moveTo>
                    <a:pt x="140495" y="1943099"/>
                  </a:moveTo>
                  <a:cubicBezTo>
                    <a:pt x="194416" y="1943099"/>
                    <a:pt x="238127" y="1986810"/>
                    <a:pt x="238127" y="2040731"/>
                  </a:cubicBezTo>
                  <a:cubicBezTo>
                    <a:pt x="238127" y="2094652"/>
                    <a:pt x="194416" y="2138363"/>
                    <a:pt x="140495" y="2138363"/>
                  </a:cubicBezTo>
                  <a:cubicBezTo>
                    <a:pt x="86574" y="2138363"/>
                    <a:pt x="42863" y="2094652"/>
                    <a:pt x="42863" y="2040731"/>
                  </a:cubicBezTo>
                  <a:cubicBezTo>
                    <a:pt x="42863" y="1986810"/>
                    <a:pt x="86574" y="1943099"/>
                    <a:pt x="140495" y="1943099"/>
                  </a:cubicBezTo>
                  <a:close/>
                  <a:moveTo>
                    <a:pt x="2257427" y="1938338"/>
                  </a:moveTo>
                  <a:lnTo>
                    <a:pt x="2452689" y="2133600"/>
                  </a:lnTo>
                  <a:lnTo>
                    <a:pt x="3224214" y="2133600"/>
                  </a:lnTo>
                  <a:lnTo>
                    <a:pt x="3224214" y="2271713"/>
                  </a:lnTo>
                  <a:lnTo>
                    <a:pt x="2405064" y="2271713"/>
                  </a:lnTo>
                  <a:lnTo>
                    <a:pt x="2162177" y="2033588"/>
                  </a:lnTo>
                  <a:close/>
                  <a:moveTo>
                    <a:pt x="3498057" y="1876425"/>
                  </a:moveTo>
                  <a:cubicBezTo>
                    <a:pt x="3551978" y="1876425"/>
                    <a:pt x="3595689" y="1920136"/>
                    <a:pt x="3595689" y="1974057"/>
                  </a:cubicBezTo>
                  <a:cubicBezTo>
                    <a:pt x="3595689" y="2027978"/>
                    <a:pt x="3551978" y="2071689"/>
                    <a:pt x="3498057" y="2071689"/>
                  </a:cubicBezTo>
                  <a:cubicBezTo>
                    <a:pt x="3444136" y="2071689"/>
                    <a:pt x="3400425" y="2027978"/>
                    <a:pt x="3400425" y="1974057"/>
                  </a:cubicBezTo>
                  <a:cubicBezTo>
                    <a:pt x="3400425" y="1920136"/>
                    <a:pt x="3444136" y="1876425"/>
                    <a:pt x="3498057" y="1876425"/>
                  </a:cubicBezTo>
                  <a:close/>
                  <a:moveTo>
                    <a:pt x="3093244" y="1876425"/>
                  </a:moveTo>
                  <a:cubicBezTo>
                    <a:pt x="3147165" y="1876425"/>
                    <a:pt x="3190876" y="1920136"/>
                    <a:pt x="3190876" y="1974057"/>
                  </a:cubicBezTo>
                  <a:cubicBezTo>
                    <a:pt x="3190876" y="2027978"/>
                    <a:pt x="3147165" y="2071689"/>
                    <a:pt x="3093244" y="2071689"/>
                  </a:cubicBezTo>
                  <a:cubicBezTo>
                    <a:pt x="3039323" y="2071689"/>
                    <a:pt x="2995612" y="2027978"/>
                    <a:pt x="2995612" y="1974057"/>
                  </a:cubicBezTo>
                  <a:cubicBezTo>
                    <a:pt x="2995612" y="1920136"/>
                    <a:pt x="3039323" y="1876425"/>
                    <a:pt x="3093244" y="1876425"/>
                  </a:cubicBezTo>
                  <a:close/>
                  <a:moveTo>
                    <a:pt x="2769394" y="1876425"/>
                  </a:moveTo>
                  <a:cubicBezTo>
                    <a:pt x="2823315" y="1876425"/>
                    <a:pt x="2867026" y="1920136"/>
                    <a:pt x="2867026" y="1974057"/>
                  </a:cubicBezTo>
                  <a:cubicBezTo>
                    <a:pt x="2867026" y="2027978"/>
                    <a:pt x="2823315" y="2071689"/>
                    <a:pt x="2769394" y="2071689"/>
                  </a:cubicBezTo>
                  <a:cubicBezTo>
                    <a:pt x="2715473" y="2071689"/>
                    <a:pt x="2671762" y="2027978"/>
                    <a:pt x="2671762" y="1974057"/>
                  </a:cubicBezTo>
                  <a:cubicBezTo>
                    <a:pt x="2671762" y="1920136"/>
                    <a:pt x="2715473" y="1876425"/>
                    <a:pt x="2769394" y="1876425"/>
                  </a:cubicBezTo>
                  <a:close/>
                  <a:moveTo>
                    <a:pt x="2126457" y="1795462"/>
                  </a:moveTo>
                  <a:cubicBezTo>
                    <a:pt x="2180378" y="1795462"/>
                    <a:pt x="2224089" y="1839173"/>
                    <a:pt x="2224089" y="1893094"/>
                  </a:cubicBezTo>
                  <a:cubicBezTo>
                    <a:pt x="2224089" y="1947015"/>
                    <a:pt x="2180378" y="1990726"/>
                    <a:pt x="2126457" y="1990726"/>
                  </a:cubicBezTo>
                  <a:cubicBezTo>
                    <a:pt x="2072536" y="1990726"/>
                    <a:pt x="2028825" y="1947015"/>
                    <a:pt x="2028825" y="1893094"/>
                  </a:cubicBezTo>
                  <a:cubicBezTo>
                    <a:pt x="2028825" y="1839173"/>
                    <a:pt x="2072536" y="1795462"/>
                    <a:pt x="2126457" y="1795462"/>
                  </a:cubicBezTo>
                  <a:close/>
                  <a:moveTo>
                    <a:pt x="983457" y="1738312"/>
                  </a:moveTo>
                  <a:cubicBezTo>
                    <a:pt x="1037378" y="1738312"/>
                    <a:pt x="1081089" y="1782023"/>
                    <a:pt x="1081089" y="1835944"/>
                  </a:cubicBezTo>
                  <a:cubicBezTo>
                    <a:pt x="1081089" y="1889865"/>
                    <a:pt x="1037378" y="1933576"/>
                    <a:pt x="983457" y="1933576"/>
                  </a:cubicBezTo>
                  <a:cubicBezTo>
                    <a:pt x="929536" y="1933576"/>
                    <a:pt x="885825" y="1889865"/>
                    <a:pt x="885825" y="1835944"/>
                  </a:cubicBezTo>
                  <a:cubicBezTo>
                    <a:pt x="885825" y="1782023"/>
                    <a:pt x="929536" y="1738312"/>
                    <a:pt x="983457" y="1738312"/>
                  </a:cubicBezTo>
                  <a:close/>
                  <a:moveTo>
                    <a:pt x="4198145" y="1662112"/>
                  </a:moveTo>
                  <a:cubicBezTo>
                    <a:pt x="4252066" y="1662112"/>
                    <a:pt x="4295777" y="1705823"/>
                    <a:pt x="4295777" y="1759744"/>
                  </a:cubicBezTo>
                  <a:cubicBezTo>
                    <a:pt x="4295777" y="1813665"/>
                    <a:pt x="4252066" y="1857376"/>
                    <a:pt x="4198145" y="1857376"/>
                  </a:cubicBezTo>
                  <a:cubicBezTo>
                    <a:pt x="4144224" y="1857376"/>
                    <a:pt x="4100513" y="1813665"/>
                    <a:pt x="4100513" y="1759744"/>
                  </a:cubicBezTo>
                  <a:cubicBezTo>
                    <a:pt x="4100513" y="1705823"/>
                    <a:pt x="4144224" y="1662112"/>
                    <a:pt x="4198145" y="1662112"/>
                  </a:cubicBezTo>
                  <a:close/>
                  <a:moveTo>
                    <a:pt x="2536032" y="1628775"/>
                  </a:moveTo>
                  <a:cubicBezTo>
                    <a:pt x="2589953" y="1628775"/>
                    <a:pt x="2633664" y="1672486"/>
                    <a:pt x="2633664" y="1726407"/>
                  </a:cubicBezTo>
                  <a:cubicBezTo>
                    <a:pt x="2633664" y="1780328"/>
                    <a:pt x="2589953" y="1824039"/>
                    <a:pt x="2536032" y="1824039"/>
                  </a:cubicBezTo>
                  <a:cubicBezTo>
                    <a:pt x="2482111" y="1824039"/>
                    <a:pt x="2438400" y="1780328"/>
                    <a:pt x="2438400" y="1726407"/>
                  </a:cubicBezTo>
                  <a:cubicBezTo>
                    <a:pt x="2438400" y="1672486"/>
                    <a:pt x="2482111" y="1628775"/>
                    <a:pt x="2536032" y="1628775"/>
                  </a:cubicBezTo>
                  <a:close/>
                  <a:moveTo>
                    <a:pt x="369094" y="1524000"/>
                  </a:moveTo>
                  <a:cubicBezTo>
                    <a:pt x="423015" y="1524000"/>
                    <a:pt x="466726" y="1567711"/>
                    <a:pt x="466726" y="1621632"/>
                  </a:cubicBezTo>
                  <a:cubicBezTo>
                    <a:pt x="466726" y="1675553"/>
                    <a:pt x="423015" y="1719264"/>
                    <a:pt x="369094" y="1719264"/>
                  </a:cubicBezTo>
                  <a:cubicBezTo>
                    <a:pt x="315173" y="1719264"/>
                    <a:pt x="271462" y="1675553"/>
                    <a:pt x="271462" y="1621632"/>
                  </a:cubicBezTo>
                  <a:cubicBezTo>
                    <a:pt x="271462" y="1567711"/>
                    <a:pt x="315173" y="1524000"/>
                    <a:pt x="369094" y="1524000"/>
                  </a:cubicBezTo>
                  <a:close/>
                  <a:moveTo>
                    <a:pt x="1838327" y="1504951"/>
                  </a:moveTo>
                  <a:lnTo>
                    <a:pt x="1952627" y="1504951"/>
                  </a:lnTo>
                  <a:lnTo>
                    <a:pt x="1952627" y="2081213"/>
                  </a:lnTo>
                  <a:lnTo>
                    <a:pt x="2219327" y="2347913"/>
                  </a:lnTo>
                  <a:lnTo>
                    <a:pt x="3109914" y="2347913"/>
                  </a:lnTo>
                  <a:lnTo>
                    <a:pt x="3109914" y="2481263"/>
                  </a:lnTo>
                  <a:lnTo>
                    <a:pt x="2152652" y="2481263"/>
                  </a:lnTo>
                  <a:lnTo>
                    <a:pt x="1838327" y="2166938"/>
                  </a:lnTo>
                  <a:close/>
                  <a:moveTo>
                    <a:pt x="1154907" y="1447800"/>
                  </a:moveTo>
                  <a:cubicBezTo>
                    <a:pt x="1208828" y="1447800"/>
                    <a:pt x="1252539" y="1491511"/>
                    <a:pt x="1252539" y="1545432"/>
                  </a:cubicBezTo>
                  <a:cubicBezTo>
                    <a:pt x="1252539" y="1599353"/>
                    <a:pt x="1208828" y="1643064"/>
                    <a:pt x="1154907" y="1643064"/>
                  </a:cubicBezTo>
                  <a:cubicBezTo>
                    <a:pt x="1100986" y="1643064"/>
                    <a:pt x="1057275" y="1599353"/>
                    <a:pt x="1057275" y="1545432"/>
                  </a:cubicBezTo>
                  <a:cubicBezTo>
                    <a:pt x="1057275" y="1491511"/>
                    <a:pt x="1100986" y="1447800"/>
                    <a:pt x="1154907" y="1447800"/>
                  </a:cubicBezTo>
                  <a:close/>
                  <a:moveTo>
                    <a:pt x="3393282" y="1347788"/>
                  </a:moveTo>
                  <a:cubicBezTo>
                    <a:pt x="3447203" y="1347788"/>
                    <a:pt x="3490914" y="1391499"/>
                    <a:pt x="3490914" y="1445420"/>
                  </a:cubicBezTo>
                  <a:cubicBezTo>
                    <a:pt x="3490914" y="1499341"/>
                    <a:pt x="3447203" y="1543052"/>
                    <a:pt x="3393282" y="1543052"/>
                  </a:cubicBezTo>
                  <a:cubicBezTo>
                    <a:pt x="3339361" y="1543052"/>
                    <a:pt x="3295650" y="1499341"/>
                    <a:pt x="3295650" y="1445420"/>
                  </a:cubicBezTo>
                  <a:cubicBezTo>
                    <a:pt x="3295650" y="1391499"/>
                    <a:pt x="3339361" y="1347788"/>
                    <a:pt x="3393282" y="1347788"/>
                  </a:cubicBezTo>
                  <a:close/>
                  <a:moveTo>
                    <a:pt x="204789" y="1276351"/>
                  </a:moveTo>
                  <a:lnTo>
                    <a:pt x="280989" y="1352551"/>
                  </a:lnTo>
                  <a:lnTo>
                    <a:pt x="290514" y="1362076"/>
                  </a:lnTo>
                  <a:lnTo>
                    <a:pt x="166689" y="1485901"/>
                  </a:lnTo>
                  <a:lnTo>
                    <a:pt x="166689" y="1733551"/>
                  </a:lnTo>
                  <a:lnTo>
                    <a:pt x="200026" y="1766888"/>
                  </a:lnTo>
                  <a:lnTo>
                    <a:pt x="857252" y="1766888"/>
                  </a:lnTo>
                  <a:lnTo>
                    <a:pt x="857252" y="1885951"/>
                  </a:lnTo>
                  <a:lnTo>
                    <a:pt x="128589" y="1885951"/>
                  </a:lnTo>
                  <a:lnTo>
                    <a:pt x="47626" y="1804988"/>
                  </a:lnTo>
                  <a:lnTo>
                    <a:pt x="47626" y="1447801"/>
                  </a:lnTo>
                  <a:lnTo>
                    <a:pt x="47626" y="1419226"/>
                  </a:lnTo>
                  <a:close/>
                  <a:moveTo>
                    <a:pt x="1893094" y="1276350"/>
                  </a:moveTo>
                  <a:cubicBezTo>
                    <a:pt x="1947015" y="1276350"/>
                    <a:pt x="1990726" y="1320061"/>
                    <a:pt x="1990726" y="1373982"/>
                  </a:cubicBezTo>
                  <a:cubicBezTo>
                    <a:pt x="1990726" y="1427903"/>
                    <a:pt x="1947015" y="1471614"/>
                    <a:pt x="1893094" y="1471614"/>
                  </a:cubicBezTo>
                  <a:cubicBezTo>
                    <a:pt x="1839173" y="1471614"/>
                    <a:pt x="1795462" y="1427903"/>
                    <a:pt x="1795462" y="1373982"/>
                  </a:cubicBezTo>
                  <a:cubicBezTo>
                    <a:pt x="1795462" y="1320061"/>
                    <a:pt x="1839173" y="1276350"/>
                    <a:pt x="1893094" y="1276350"/>
                  </a:cubicBezTo>
                  <a:close/>
                  <a:moveTo>
                    <a:pt x="4138614" y="1228726"/>
                  </a:moveTo>
                  <a:lnTo>
                    <a:pt x="4248152" y="1228726"/>
                  </a:lnTo>
                  <a:lnTo>
                    <a:pt x="4248152" y="1638301"/>
                  </a:lnTo>
                  <a:lnTo>
                    <a:pt x="4138614" y="1638301"/>
                  </a:lnTo>
                  <a:close/>
                  <a:moveTo>
                    <a:pt x="2574132" y="1200150"/>
                  </a:moveTo>
                  <a:cubicBezTo>
                    <a:pt x="2628053" y="1200150"/>
                    <a:pt x="2671764" y="1243861"/>
                    <a:pt x="2671764" y="1297782"/>
                  </a:cubicBezTo>
                  <a:cubicBezTo>
                    <a:pt x="2671764" y="1351703"/>
                    <a:pt x="2628053" y="1395414"/>
                    <a:pt x="2574132" y="1395414"/>
                  </a:cubicBezTo>
                  <a:cubicBezTo>
                    <a:pt x="2520211" y="1395414"/>
                    <a:pt x="2476500" y="1351703"/>
                    <a:pt x="2476500" y="1297782"/>
                  </a:cubicBezTo>
                  <a:cubicBezTo>
                    <a:pt x="2476500" y="1243861"/>
                    <a:pt x="2520211" y="1200150"/>
                    <a:pt x="2574132" y="1200150"/>
                  </a:cubicBezTo>
                  <a:close/>
                  <a:moveTo>
                    <a:pt x="3320955" y="1176950"/>
                  </a:moveTo>
                  <a:lnTo>
                    <a:pt x="3459027" y="1176950"/>
                  </a:lnTo>
                  <a:lnTo>
                    <a:pt x="3459027" y="1331067"/>
                  </a:lnTo>
                  <a:lnTo>
                    <a:pt x="3320955" y="1331067"/>
                  </a:lnTo>
                  <a:close/>
                  <a:moveTo>
                    <a:pt x="335757" y="1114425"/>
                  </a:moveTo>
                  <a:cubicBezTo>
                    <a:pt x="389678" y="1114425"/>
                    <a:pt x="433389" y="1158136"/>
                    <a:pt x="433389" y="1212057"/>
                  </a:cubicBezTo>
                  <a:cubicBezTo>
                    <a:pt x="433389" y="1265978"/>
                    <a:pt x="389678" y="1309689"/>
                    <a:pt x="335757" y="1309689"/>
                  </a:cubicBezTo>
                  <a:cubicBezTo>
                    <a:pt x="281836" y="1309689"/>
                    <a:pt x="238125" y="1265978"/>
                    <a:pt x="238125" y="1212057"/>
                  </a:cubicBezTo>
                  <a:cubicBezTo>
                    <a:pt x="238125" y="1158136"/>
                    <a:pt x="281836" y="1114425"/>
                    <a:pt x="335757" y="1114425"/>
                  </a:cubicBezTo>
                  <a:close/>
                  <a:moveTo>
                    <a:pt x="2417532" y="1050692"/>
                  </a:moveTo>
                  <a:lnTo>
                    <a:pt x="2526510" y="1159669"/>
                  </a:lnTo>
                  <a:lnTo>
                    <a:pt x="2428878" y="1257301"/>
                  </a:lnTo>
                  <a:lnTo>
                    <a:pt x="2319901" y="1148324"/>
                  </a:lnTo>
                  <a:close/>
                  <a:moveTo>
                    <a:pt x="4198145" y="1004887"/>
                  </a:moveTo>
                  <a:cubicBezTo>
                    <a:pt x="4252066" y="1004887"/>
                    <a:pt x="4295777" y="1048598"/>
                    <a:pt x="4295777" y="1102519"/>
                  </a:cubicBezTo>
                  <a:cubicBezTo>
                    <a:pt x="4295777" y="1156440"/>
                    <a:pt x="4252066" y="1200151"/>
                    <a:pt x="4198145" y="1200151"/>
                  </a:cubicBezTo>
                  <a:cubicBezTo>
                    <a:pt x="4144224" y="1200151"/>
                    <a:pt x="4100513" y="1156440"/>
                    <a:pt x="4100513" y="1102519"/>
                  </a:cubicBezTo>
                  <a:cubicBezTo>
                    <a:pt x="4100513" y="1048598"/>
                    <a:pt x="4144224" y="1004887"/>
                    <a:pt x="4198145" y="1004887"/>
                  </a:cubicBezTo>
                  <a:close/>
                  <a:moveTo>
                    <a:pt x="3393282" y="942975"/>
                  </a:moveTo>
                  <a:cubicBezTo>
                    <a:pt x="3447203" y="942975"/>
                    <a:pt x="3490914" y="986686"/>
                    <a:pt x="3490914" y="1040607"/>
                  </a:cubicBezTo>
                  <a:cubicBezTo>
                    <a:pt x="3490914" y="1094528"/>
                    <a:pt x="3447203" y="1138239"/>
                    <a:pt x="3393282" y="1138239"/>
                  </a:cubicBezTo>
                  <a:cubicBezTo>
                    <a:pt x="3339361" y="1138239"/>
                    <a:pt x="3295650" y="1094528"/>
                    <a:pt x="3295650" y="1040607"/>
                  </a:cubicBezTo>
                  <a:cubicBezTo>
                    <a:pt x="3295650" y="986686"/>
                    <a:pt x="3339361" y="942975"/>
                    <a:pt x="3393282" y="942975"/>
                  </a:cubicBezTo>
                  <a:close/>
                  <a:moveTo>
                    <a:pt x="1459707" y="914400"/>
                  </a:moveTo>
                  <a:cubicBezTo>
                    <a:pt x="1513628" y="914400"/>
                    <a:pt x="1557339" y="958111"/>
                    <a:pt x="1557339" y="1012032"/>
                  </a:cubicBezTo>
                  <a:cubicBezTo>
                    <a:pt x="1557339" y="1065953"/>
                    <a:pt x="1513628" y="1109664"/>
                    <a:pt x="1459707" y="1109664"/>
                  </a:cubicBezTo>
                  <a:cubicBezTo>
                    <a:pt x="1405786" y="1109664"/>
                    <a:pt x="1362075" y="1065953"/>
                    <a:pt x="1362075" y="1012032"/>
                  </a:cubicBezTo>
                  <a:cubicBezTo>
                    <a:pt x="1362075" y="958111"/>
                    <a:pt x="1405786" y="914400"/>
                    <a:pt x="1459707" y="914400"/>
                  </a:cubicBezTo>
                  <a:close/>
                  <a:moveTo>
                    <a:pt x="2293144" y="909637"/>
                  </a:moveTo>
                  <a:cubicBezTo>
                    <a:pt x="2347065" y="909637"/>
                    <a:pt x="2390776" y="953348"/>
                    <a:pt x="2390776" y="1007269"/>
                  </a:cubicBezTo>
                  <a:cubicBezTo>
                    <a:pt x="2390776" y="1061190"/>
                    <a:pt x="2347065" y="1104901"/>
                    <a:pt x="2293144" y="1104901"/>
                  </a:cubicBezTo>
                  <a:cubicBezTo>
                    <a:pt x="2239223" y="1104901"/>
                    <a:pt x="2195512" y="1061190"/>
                    <a:pt x="2195512" y="1007269"/>
                  </a:cubicBezTo>
                  <a:cubicBezTo>
                    <a:pt x="2195512" y="953348"/>
                    <a:pt x="2239223" y="909637"/>
                    <a:pt x="2293144" y="909637"/>
                  </a:cubicBezTo>
                  <a:close/>
                  <a:moveTo>
                    <a:pt x="561975" y="900113"/>
                  </a:moveTo>
                  <a:lnTo>
                    <a:pt x="681038" y="900113"/>
                  </a:lnTo>
                  <a:lnTo>
                    <a:pt x="681038" y="1409701"/>
                  </a:lnTo>
                  <a:lnTo>
                    <a:pt x="679081" y="1417267"/>
                  </a:lnTo>
                  <a:lnTo>
                    <a:pt x="512876" y="1583471"/>
                  </a:lnTo>
                  <a:lnTo>
                    <a:pt x="428686" y="1499281"/>
                  </a:lnTo>
                  <a:lnTo>
                    <a:pt x="561975" y="1365992"/>
                  </a:lnTo>
                  <a:close/>
                  <a:moveTo>
                    <a:pt x="3900489" y="890588"/>
                  </a:moveTo>
                  <a:lnTo>
                    <a:pt x="4029077" y="890588"/>
                  </a:lnTo>
                  <a:lnTo>
                    <a:pt x="4029077" y="1933576"/>
                  </a:lnTo>
                  <a:lnTo>
                    <a:pt x="3900490" y="2062163"/>
                  </a:lnTo>
                  <a:lnTo>
                    <a:pt x="3810003" y="1971676"/>
                  </a:lnTo>
                  <a:lnTo>
                    <a:pt x="3900489" y="1881190"/>
                  </a:lnTo>
                  <a:close/>
                  <a:moveTo>
                    <a:pt x="626269" y="666750"/>
                  </a:moveTo>
                  <a:cubicBezTo>
                    <a:pt x="680190" y="666750"/>
                    <a:pt x="723901" y="710461"/>
                    <a:pt x="723901" y="764382"/>
                  </a:cubicBezTo>
                  <a:cubicBezTo>
                    <a:pt x="723901" y="818303"/>
                    <a:pt x="680190" y="862014"/>
                    <a:pt x="626269" y="862014"/>
                  </a:cubicBezTo>
                  <a:cubicBezTo>
                    <a:pt x="572348" y="862014"/>
                    <a:pt x="528637" y="818303"/>
                    <a:pt x="528637" y="764382"/>
                  </a:cubicBezTo>
                  <a:cubicBezTo>
                    <a:pt x="528637" y="710461"/>
                    <a:pt x="572348" y="666750"/>
                    <a:pt x="626269" y="666750"/>
                  </a:cubicBezTo>
                  <a:close/>
                  <a:moveTo>
                    <a:pt x="3964782" y="661987"/>
                  </a:moveTo>
                  <a:cubicBezTo>
                    <a:pt x="4018703" y="661987"/>
                    <a:pt x="4062414" y="705698"/>
                    <a:pt x="4062414" y="759619"/>
                  </a:cubicBezTo>
                  <a:cubicBezTo>
                    <a:pt x="4062414" y="813540"/>
                    <a:pt x="4018703" y="857251"/>
                    <a:pt x="3964782" y="857251"/>
                  </a:cubicBezTo>
                  <a:cubicBezTo>
                    <a:pt x="3910861" y="857251"/>
                    <a:pt x="3867150" y="813540"/>
                    <a:pt x="3867150" y="759619"/>
                  </a:cubicBezTo>
                  <a:cubicBezTo>
                    <a:pt x="3867150" y="705698"/>
                    <a:pt x="3910861" y="661987"/>
                    <a:pt x="3964782" y="661987"/>
                  </a:cubicBezTo>
                  <a:close/>
                  <a:moveTo>
                    <a:pt x="823914" y="642938"/>
                  </a:moveTo>
                  <a:lnTo>
                    <a:pt x="947739" y="642938"/>
                  </a:lnTo>
                  <a:lnTo>
                    <a:pt x="947739" y="1262063"/>
                  </a:lnTo>
                  <a:lnTo>
                    <a:pt x="1085852" y="1400176"/>
                  </a:lnTo>
                  <a:lnTo>
                    <a:pt x="1014414" y="1471614"/>
                  </a:lnTo>
                  <a:lnTo>
                    <a:pt x="828676" y="1285876"/>
                  </a:lnTo>
                  <a:cubicBezTo>
                    <a:pt x="827089" y="1071563"/>
                    <a:pt x="825501" y="857251"/>
                    <a:pt x="823914" y="642938"/>
                  </a:cubicBezTo>
                  <a:close/>
                  <a:moveTo>
                    <a:pt x="3745707" y="495299"/>
                  </a:moveTo>
                  <a:cubicBezTo>
                    <a:pt x="3799628" y="495299"/>
                    <a:pt x="3843339" y="539010"/>
                    <a:pt x="3843339" y="592931"/>
                  </a:cubicBezTo>
                  <a:cubicBezTo>
                    <a:pt x="3843339" y="646852"/>
                    <a:pt x="3799628" y="690563"/>
                    <a:pt x="3745707" y="690563"/>
                  </a:cubicBezTo>
                  <a:cubicBezTo>
                    <a:pt x="3691786" y="690563"/>
                    <a:pt x="3648075" y="646852"/>
                    <a:pt x="3648075" y="592931"/>
                  </a:cubicBezTo>
                  <a:cubicBezTo>
                    <a:pt x="3648075" y="539010"/>
                    <a:pt x="3691786" y="495299"/>
                    <a:pt x="3745707" y="495299"/>
                  </a:cubicBezTo>
                  <a:close/>
                  <a:moveTo>
                    <a:pt x="1471614" y="485776"/>
                  </a:moveTo>
                  <a:lnTo>
                    <a:pt x="1557339" y="571504"/>
                  </a:lnTo>
                  <a:lnTo>
                    <a:pt x="1519239" y="609602"/>
                  </a:lnTo>
                  <a:lnTo>
                    <a:pt x="1519239" y="876301"/>
                  </a:lnTo>
                  <a:lnTo>
                    <a:pt x="1404939" y="876301"/>
                  </a:lnTo>
                  <a:lnTo>
                    <a:pt x="1404939" y="595315"/>
                  </a:lnTo>
                  <a:lnTo>
                    <a:pt x="1404939" y="547689"/>
                  </a:lnTo>
                  <a:close/>
                  <a:moveTo>
                    <a:pt x="1104902" y="423864"/>
                  </a:moveTo>
                  <a:lnTo>
                    <a:pt x="1223964" y="423864"/>
                  </a:lnTo>
                  <a:lnTo>
                    <a:pt x="1223964" y="990600"/>
                  </a:lnTo>
                  <a:lnTo>
                    <a:pt x="1466852" y="1233488"/>
                  </a:lnTo>
                  <a:lnTo>
                    <a:pt x="1466852" y="1757363"/>
                  </a:lnTo>
                  <a:lnTo>
                    <a:pt x="1128714" y="2095501"/>
                  </a:lnTo>
                  <a:lnTo>
                    <a:pt x="271464" y="2095501"/>
                  </a:lnTo>
                  <a:lnTo>
                    <a:pt x="271464" y="1985963"/>
                  </a:lnTo>
                  <a:lnTo>
                    <a:pt x="276227" y="1966913"/>
                  </a:lnTo>
                  <a:lnTo>
                    <a:pt x="1066802" y="1966913"/>
                  </a:lnTo>
                  <a:lnTo>
                    <a:pt x="1333502" y="1700213"/>
                  </a:lnTo>
                  <a:lnTo>
                    <a:pt x="1333502" y="1285876"/>
                  </a:lnTo>
                  <a:lnTo>
                    <a:pt x="1104902" y="1057276"/>
                  </a:lnTo>
                  <a:close/>
                  <a:moveTo>
                    <a:pt x="878682" y="409575"/>
                  </a:moveTo>
                  <a:cubicBezTo>
                    <a:pt x="932603" y="409575"/>
                    <a:pt x="976314" y="453286"/>
                    <a:pt x="976314" y="507207"/>
                  </a:cubicBezTo>
                  <a:cubicBezTo>
                    <a:pt x="976314" y="561128"/>
                    <a:pt x="932603" y="604839"/>
                    <a:pt x="878682" y="604839"/>
                  </a:cubicBezTo>
                  <a:cubicBezTo>
                    <a:pt x="824761" y="604839"/>
                    <a:pt x="781050" y="561128"/>
                    <a:pt x="781050" y="507207"/>
                  </a:cubicBezTo>
                  <a:cubicBezTo>
                    <a:pt x="781050" y="453286"/>
                    <a:pt x="824761" y="409575"/>
                    <a:pt x="878682" y="409575"/>
                  </a:cubicBezTo>
                  <a:close/>
                  <a:moveTo>
                    <a:pt x="1616869" y="323850"/>
                  </a:moveTo>
                  <a:cubicBezTo>
                    <a:pt x="1670790" y="323850"/>
                    <a:pt x="1714501" y="367561"/>
                    <a:pt x="1714501" y="421482"/>
                  </a:cubicBezTo>
                  <a:cubicBezTo>
                    <a:pt x="1714501" y="475403"/>
                    <a:pt x="1670790" y="519114"/>
                    <a:pt x="1616869" y="519114"/>
                  </a:cubicBezTo>
                  <a:cubicBezTo>
                    <a:pt x="1562948" y="519114"/>
                    <a:pt x="1519237" y="475403"/>
                    <a:pt x="1519237" y="421482"/>
                  </a:cubicBezTo>
                  <a:cubicBezTo>
                    <a:pt x="1519237" y="367561"/>
                    <a:pt x="1562948" y="323850"/>
                    <a:pt x="1616869" y="323850"/>
                  </a:cubicBezTo>
                  <a:close/>
                  <a:moveTo>
                    <a:pt x="2957514" y="304802"/>
                  </a:moveTo>
                  <a:lnTo>
                    <a:pt x="3390901" y="738189"/>
                  </a:lnTo>
                  <a:lnTo>
                    <a:pt x="3667127" y="738189"/>
                  </a:lnTo>
                  <a:lnTo>
                    <a:pt x="3800477" y="871538"/>
                  </a:lnTo>
                  <a:lnTo>
                    <a:pt x="3800477" y="1504951"/>
                  </a:lnTo>
                  <a:lnTo>
                    <a:pt x="3548065" y="1757363"/>
                  </a:lnTo>
                  <a:lnTo>
                    <a:pt x="3548065" y="1847851"/>
                  </a:lnTo>
                  <a:lnTo>
                    <a:pt x="3438527" y="1847851"/>
                  </a:lnTo>
                  <a:lnTo>
                    <a:pt x="3438527" y="1690688"/>
                  </a:lnTo>
                  <a:lnTo>
                    <a:pt x="3695702" y="1433513"/>
                  </a:lnTo>
                  <a:lnTo>
                    <a:pt x="3695702" y="947738"/>
                  </a:lnTo>
                  <a:lnTo>
                    <a:pt x="3695702" y="914401"/>
                  </a:lnTo>
                  <a:lnTo>
                    <a:pt x="3638552" y="857251"/>
                  </a:lnTo>
                  <a:lnTo>
                    <a:pt x="3352802" y="857251"/>
                  </a:lnTo>
                  <a:lnTo>
                    <a:pt x="2947989" y="452440"/>
                  </a:lnTo>
                  <a:lnTo>
                    <a:pt x="2886077" y="376238"/>
                  </a:lnTo>
                  <a:close/>
                  <a:moveTo>
                    <a:pt x="3319464" y="280989"/>
                  </a:moveTo>
                  <a:lnTo>
                    <a:pt x="3414714" y="376238"/>
                  </a:lnTo>
                  <a:lnTo>
                    <a:pt x="3590927" y="376238"/>
                  </a:lnTo>
                  <a:lnTo>
                    <a:pt x="3676652" y="461964"/>
                  </a:lnTo>
                  <a:lnTo>
                    <a:pt x="3595689" y="542926"/>
                  </a:lnTo>
                  <a:lnTo>
                    <a:pt x="3567114" y="514352"/>
                  </a:lnTo>
                  <a:lnTo>
                    <a:pt x="3386139" y="514352"/>
                  </a:lnTo>
                  <a:lnTo>
                    <a:pt x="3243264" y="371477"/>
                  </a:lnTo>
                  <a:lnTo>
                    <a:pt x="3276602" y="338138"/>
                  </a:lnTo>
                  <a:close/>
                  <a:moveTo>
                    <a:pt x="2266952" y="252415"/>
                  </a:moveTo>
                  <a:lnTo>
                    <a:pt x="2381252" y="252415"/>
                  </a:lnTo>
                  <a:lnTo>
                    <a:pt x="2381252" y="552452"/>
                  </a:lnTo>
                  <a:lnTo>
                    <a:pt x="2847977" y="1019176"/>
                  </a:lnTo>
                  <a:lnTo>
                    <a:pt x="2847977" y="1828801"/>
                  </a:lnTo>
                  <a:lnTo>
                    <a:pt x="2733677" y="1828801"/>
                  </a:lnTo>
                  <a:lnTo>
                    <a:pt x="2733677" y="1095376"/>
                  </a:lnTo>
                  <a:lnTo>
                    <a:pt x="2266952" y="628651"/>
                  </a:lnTo>
                  <a:close/>
                  <a:moveTo>
                    <a:pt x="2009777" y="247652"/>
                  </a:moveTo>
                  <a:lnTo>
                    <a:pt x="2128839" y="247652"/>
                  </a:lnTo>
                  <a:lnTo>
                    <a:pt x="2128839" y="1238251"/>
                  </a:lnTo>
                  <a:lnTo>
                    <a:pt x="2486026" y="1595438"/>
                  </a:lnTo>
                  <a:lnTo>
                    <a:pt x="2400302" y="1681162"/>
                  </a:lnTo>
                  <a:lnTo>
                    <a:pt x="2009777" y="1290637"/>
                  </a:lnTo>
                  <a:close/>
                  <a:moveTo>
                    <a:pt x="2509839" y="219076"/>
                  </a:moveTo>
                  <a:lnTo>
                    <a:pt x="2638427" y="219076"/>
                  </a:lnTo>
                  <a:lnTo>
                    <a:pt x="2638427" y="342901"/>
                  </a:lnTo>
                  <a:lnTo>
                    <a:pt x="3152777" y="857251"/>
                  </a:lnTo>
                  <a:lnTo>
                    <a:pt x="3152777" y="1847851"/>
                  </a:lnTo>
                  <a:lnTo>
                    <a:pt x="3033714" y="1847851"/>
                  </a:lnTo>
                  <a:lnTo>
                    <a:pt x="3033714" y="942976"/>
                  </a:lnTo>
                  <a:lnTo>
                    <a:pt x="2519364" y="428627"/>
                  </a:lnTo>
                  <a:close/>
                  <a:moveTo>
                    <a:pt x="1800227" y="219076"/>
                  </a:moveTo>
                  <a:lnTo>
                    <a:pt x="1914527" y="333377"/>
                  </a:lnTo>
                  <a:lnTo>
                    <a:pt x="1914527" y="1042988"/>
                  </a:lnTo>
                  <a:lnTo>
                    <a:pt x="1666877" y="1290638"/>
                  </a:lnTo>
                  <a:lnTo>
                    <a:pt x="1666877" y="2514601"/>
                  </a:lnTo>
                  <a:lnTo>
                    <a:pt x="1562102" y="2619376"/>
                  </a:lnTo>
                  <a:lnTo>
                    <a:pt x="261939" y="2619376"/>
                  </a:lnTo>
                  <a:lnTo>
                    <a:pt x="266702" y="2486026"/>
                  </a:lnTo>
                  <a:lnTo>
                    <a:pt x="1495427" y="2486026"/>
                  </a:lnTo>
                  <a:lnTo>
                    <a:pt x="1543052" y="2438401"/>
                  </a:lnTo>
                  <a:lnTo>
                    <a:pt x="1543052" y="1228726"/>
                  </a:lnTo>
                  <a:lnTo>
                    <a:pt x="1781177" y="990601"/>
                  </a:lnTo>
                  <a:lnTo>
                    <a:pt x="1781177" y="390527"/>
                  </a:lnTo>
                  <a:lnTo>
                    <a:pt x="1704977" y="314328"/>
                  </a:lnTo>
                  <a:close/>
                  <a:moveTo>
                    <a:pt x="1150144" y="195262"/>
                  </a:moveTo>
                  <a:cubicBezTo>
                    <a:pt x="1204065" y="195262"/>
                    <a:pt x="1247776" y="238973"/>
                    <a:pt x="1247776" y="292894"/>
                  </a:cubicBezTo>
                  <a:cubicBezTo>
                    <a:pt x="1247776" y="346815"/>
                    <a:pt x="1204065" y="390526"/>
                    <a:pt x="1150144" y="390526"/>
                  </a:cubicBezTo>
                  <a:cubicBezTo>
                    <a:pt x="1096223" y="390526"/>
                    <a:pt x="1052512" y="346815"/>
                    <a:pt x="1052512" y="292894"/>
                  </a:cubicBezTo>
                  <a:cubicBezTo>
                    <a:pt x="1052512" y="238973"/>
                    <a:pt x="1096223" y="195262"/>
                    <a:pt x="1150144" y="195262"/>
                  </a:cubicBezTo>
                  <a:close/>
                  <a:moveTo>
                    <a:pt x="2826544" y="138112"/>
                  </a:moveTo>
                  <a:cubicBezTo>
                    <a:pt x="2880465" y="138112"/>
                    <a:pt x="2924176" y="181823"/>
                    <a:pt x="2924176" y="235744"/>
                  </a:cubicBezTo>
                  <a:cubicBezTo>
                    <a:pt x="2924176" y="289665"/>
                    <a:pt x="2880465" y="333376"/>
                    <a:pt x="2826544" y="333376"/>
                  </a:cubicBezTo>
                  <a:cubicBezTo>
                    <a:pt x="2772623" y="333376"/>
                    <a:pt x="2728912" y="289665"/>
                    <a:pt x="2728912" y="235744"/>
                  </a:cubicBezTo>
                  <a:cubicBezTo>
                    <a:pt x="2728912" y="181823"/>
                    <a:pt x="2772623" y="138112"/>
                    <a:pt x="2826544" y="138112"/>
                  </a:cubicBezTo>
                  <a:close/>
                  <a:moveTo>
                    <a:pt x="3183732" y="133349"/>
                  </a:moveTo>
                  <a:cubicBezTo>
                    <a:pt x="3237653" y="133349"/>
                    <a:pt x="3281364" y="177060"/>
                    <a:pt x="3281364" y="230981"/>
                  </a:cubicBezTo>
                  <a:cubicBezTo>
                    <a:pt x="3281364" y="284902"/>
                    <a:pt x="3237653" y="328613"/>
                    <a:pt x="3183732" y="328613"/>
                  </a:cubicBezTo>
                  <a:cubicBezTo>
                    <a:pt x="3129811" y="328613"/>
                    <a:pt x="3086100" y="284902"/>
                    <a:pt x="3086100" y="230981"/>
                  </a:cubicBezTo>
                  <a:cubicBezTo>
                    <a:pt x="3086100" y="177060"/>
                    <a:pt x="3129811" y="133349"/>
                    <a:pt x="3183732" y="133349"/>
                  </a:cubicBezTo>
                  <a:close/>
                  <a:moveTo>
                    <a:pt x="1659732" y="61912"/>
                  </a:moveTo>
                  <a:cubicBezTo>
                    <a:pt x="1713653" y="61912"/>
                    <a:pt x="1757364" y="105623"/>
                    <a:pt x="1757364" y="159544"/>
                  </a:cubicBezTo>
                  <a:cubicBezTo>
                    <a:pt x="1757364" y="213465"/>
                    <a:pt x="1713653" y="257176"/>
                    <a:pt x="1659732" y="257176"/>
                  </a:cubicBezTo>
                  <a:cubicBezTo>
                    <a:pt x="1605811" y="257176"/>
                    <a:pt x="1562100" y="213465"/>
                    <a:pt x="1562100" y="159544"/>
                  </a:cubicBezTo>
                  <a:cubicBezTo>
                    <a:pt x="1562100" y="105623"/>
                    <a:pt x="1605811" y="61912"/>
                    <a:pt x="1659732" y="61912"/>
                  </a:cubicBezTo>
                  <a:close/>
                  <a:moveTo>
                    <a:pt x="2312194" y="38100"/>
                  </a:moveTo>
                  <a:cubicBezTo>
                    <a:pt x="2366115" y="38100"/>
                    <a:pt x="2409826" y="81811"/>
                    <a:pt x="2409826" y="135732"/>
                  </a:cubicBezTo>
                  <a:cubicBezTo>
                    <a:pt x="2409826" y="189653"/>
                    <a:pt x="2366115" y="233364"/>
                    <a:pt x="2312194" y="233364"/>
                  </a:cubicBezTo>
                  <a:cubicBezTo>
                    <a:pt x="2258273" y="233364"/>
                    <a:pt x="2214562" y="189653"/>
                    <a:pt x="2214562" y="135732"/>
                  </a:cubicBezTo>
                  <a:cubicBezTo>
                    <a:pt x="2214562" y="81811"/>
                    <a:pt x="2258273" y="38100"/>
                    <a:pt x="2312194" y="38100"/>
                  </a:cubicBezTo>
                  <a:close/>
                  <a:moveTo>
                    <a:pt x="2059782" y="14287"/>
                  </a:moveTo>
                  <a:cubicBezTo>
                    <a:pt x="2113703" y="14287"/>
                    <a:pt x="2157414" y="57998"/>
                    <a:pt x="2157414" y="111919"/>
                  </a:cubicBezTo>
                  <a:cubicBezTo>
                    <a:pt x="2157414" y="165840"/>
                    <a:pt x="2113703" y="209551"/>
                    <a:pt x="2059782" y="209551"/>
                  </a:cubicBezTo>
                  <a:cubicBezTo>
                    <a:pt x="2005861" y="209551"/>
                    <a:pt x="1962150" y="165840"/>
                    <a:pt x="1962150" y="111919"/>
                  </a:cubicBezTo>
                  <a:cubicBezTo>
                    <a:pt x="1962150" y="57998"/>
                    <a:pt x="2005861" y="14287"/>
                    <a:pt x="2059782" y="14287"/>
                  </a:cubicBezTo>
                  <a:close/>
                  <a:moveTo>
                    <a:pt x="2574132" y="0"/>
                  </a:moveTo>
                  <a:cubicBezTo>
                    <a:pt x="2628053" y="0"/>
                    <a:pt x="2671764" y="43711"/>
                    <a:pt x="2671764" y="97632"/>
                  </a:cubicBezTo>
                  <a:cubicBezTo>
                    <a:pt x="2671764" y="151553"/>
                    <a:pt x="2628053" y="195264"/>
                    <a:pt x="2574132" y="195264"/>
                  </a:cubicBezTo>
                  <a:cubicBezTo>
                    <a:pt x="2520211" y="195264"/>
                    <a:pt x="2476500" y="151553"/>
                    <a:pt x="2476500" y="97632"/>
                  </a:cubicBezTo>
                  <a:cubicBezTo>
                    <a:pt x="2476500" y="43711"/>
                    <a:pt x="2520211" y="0"/>
                    <a:pt x="2574132" y="0"/>
                  </a:cubicBezTo>
                  <a:close/>
                </a:path>
              </a:pathLst>
            </a:custGeom>
            <a:solidFill>
              <a:srgbClr val="0091DA"/>
            </a:solidFill>
            <a:ln w="6350">
              <a:solidFill>
                <a:schemeClr val="bg1"/>
              </a:solidFill>
              <a:prstDash val="solid"/>
              <a:round/>
              <a:headEnd type="none" w="sm" len="sm"/>
              <a:tailEnd type="none" w="med" len="med"/>
            </a:ln>
            <a:effectLst/>
          </p:spPr>
          <p:txBody>
            <a:bodyPr lIns="40500" tIns="40500" rIns="40500" bIns="40500" rtlCol="0" anchor="ctr"/>
            <a:lstStyle/>
            <a:p>
              <a:pPr algn="ctr">
                <a:spcAft>
                  <a:spcPts val="225"/>
                </a:spcAft>
              </a:pPr>
              <a:endParaRPr lang="en-US" sz="1300" b="1" dirty="0">
                <a:solidFill>
                  <a:srgbClr val="747678"/>
                </a:solidFill>
                <a:cs typeface="Arial" pitchFamily="34" charset="0"/>
              </a:endParaRPr>
            </a:p>
          </p:txBody>
        </p:sp>
        <p:sp>
          <p:nvSpPr>
            <p:cNvPr id="50" name="Text Placeholder 4"/>
            <p:cNvSpPr txBox="1">
              <a:spLocks/>
            </p:cNvSpPr>
            <p:nvPr/>
          </p:nvSpPr>
          <p:spPr>
            <a:xfrm>
              <a:off x="6204884" y="2024223"/>
              <a:ext cx="2332251" cy="800219"/>
            </a:xfrm>
            <a:prstGeom prst="rect">
              <a:avLst/>
            </a:prstGeom>
            <a:solidFill>
              <a:schemeClr val="bg1"/>
            </a:solidFill>
          </p:spPr>
          <p:txBody>
            <a:bodyPr vert="horz" wrap="square" lIns="0" tIns="0" rIns="0" bIns="0" rtlCol="0" anchor="t" anchorCtr="0">
              <a:spAutoFit/>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ctr"/>
              <a:r>
                <a:rPr lang="en-US" sz="1300" b="1" dirty="0">
                  <a:solidFill>
                    <a:srgbClr val="0091DA"/>
                  </a:solidFill>
                </a:rPr>
                <a:t>AI-based modeling suite and execution engine</a:t>
              </a:r>
            </a:p>
          </p:txBody>
        </p:sp>
      </p:grpSp>
      <p:grpSp>
        <p:nvGrpSpPr>
          <p:cNvPr id="18" name="Group 17"/>
          <p:cNvGrpSpPr/>
          <p:nvPr/>
        </p:nvGrpSpPr>
        <p:grpSpPr>
          <a:xfrm>
            <a:off x="737646" y="2466317"/>
            <a:ext cx="1579842" cy="2902319"/>
            <a:chOff x="738073" y="2114575"/>
            <a:chExt cx="1519487" cy="3187562"/>
          </a:xfrm>
        </p:grpSpPr>
        <p:sp>
          <p:nvSpPr>
            <p:cNvPr id="6" name="Rectangle 5"/>
            <p:cNvSpPr>
              <a:spLocks/>
            </p:cNvSpPr>
            <p:nvPr/>
          </p:nvSpPr>
          <p:spPr>
            <a:xfrm>
              <a:off x="748800" y="4343226"/>
              <a:ext cx="1508760" cy="491490"/>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r>
                <a:rPr lang="en-US" sz="1300" b="1" dirty="0">
                  <a:solidFill>
                    <a:schemeClr val="bg1"/>
                  </a:solidFill>
                </a:rPr>
                <a:t>Population </a:t>
              </a:r>
            </a:p>
          </p:txBody>
        </p:sp>
        <p:sp>
          <p:nvSpPr>
            <p:cNvPr id="7" name="Rectangle 6"/>
            <p:cNvSpPr>
              <a:spLocks/>
            </p:cNvSpPr>
            <p:nvPr/>
          </p:nvSpPr>
          <p:spPr>
            <a:xfrm>
              <a:off x="748800" y="3842300"/>
              <a:ext cx="1508760" cy="491490"/>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r>
                <a:rPr lang="en-US" sz="1300" b="1" dirty="0">
                  <a:solidFill>
                    <a:schemeClr val="bg1"/>
                  </a:solidFill>
                </a:rPr>
                <a:t>Lockdown Index</a:t>
              </a:r>
            </a:p>
          </p:txBody>
        </p:sp>
        <p:sp>
          <p:nvSpPr>
            <p:cNvPr id="8" name="Rectangle 7"/>
            <p:cNvSpPr>
              <a:spLocks/>
            </p:cNvSpPr>
            <p:nvPr/>
          </p:nvSpPr>
          <p:spPr>
            <a:xfrm>
              <a:off x="748800" y="3341374"/>
              <a:ext cx="1508760" cy="491490"/>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r>
                <a:rPr lang="en-US" sz="1300" b="1" dirty="0">
                  <a:solidFill>
                    <a:schemeClr val="bg1"/>
                  </a:solidFill>
                </a:rPr>
                <a:t>Geographic Location</a:t>
              </a:r>
            </a:p>
          </p:txBody>
        </p:sp>
        <p:sp>
          <p:nvSpPr>
            <p:cNvPr id="9" name="Rectangle 8"/>
            <p:cNvSpPr>
              <a:spLocks/>
            </p:cNvSpPr>
            <p:nvPr/>
          </p:nvSpPr>
          <p:spPr>
            <a:xfrm>
              <a:off x="738073" y="2887241"/>
              <a:ext cx="1508760" cy="491490"/>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r>
                <a:rPr lang="en-US" sz="1300" b="1" dirty="0">
                  <a:solidFill>
                    <a:schemeClr val="bg1"/>
                  </a:solidFill>
                </a:rPr>
                <a:t>COVID-19 Death Data</a:t>
              </a:r>
            </a:p>
          </p:txBody>
        </p:sp>
        <p:sp>
          <p:nvSpPr>
            <p:cNvPr id="10" name="Rectangle 9"/>
            <p:cNvSpPr>
              <a:spLocks/>
            </p:cNvSpPr>
            <p:nvPr/>
          </p:nvSpPr>
          <p:spPr>
            <a:xfrm>
              <a:off x="748800" y="2114575"/>
              <a:ext cx="1508760" cy="749994"/>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spAutoFit/>
            </a:bodyPr>
            <a:lstStyle/>
            <a:p>
              <a:pPr algn="l"/>
              <a:r>
                <a:rPr lang="en-US" sz="1300" b="1" dirty="0">
                  <a:solidFill>
                    <a:schemeClr val="bg1"/>
                  </a:solidFill>
                </a:rPr>
                <a:t>COVID-19 New Cases By Country &amp; By State</a:t>
              </a:r>
            </a:p>
          </p:txBody>
        </p:sp>
        <p:sp>
          <p:nvSpPr>
            <p:cNvPr id="51" name="Rectangle 50"/>
            <p:cNvSpPr>
              <a:spLocks/>
            </p:cNvSpPr>
            <p:nvPr/>
          </p:nvSpPr>
          <p:spPr>
            <a:xfrm>
              <a:off x="748800" y="4844152"/>
              <a:ext cx="1508760" cy="457985"/>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1300" b="1" dirty="0">
                <a:solidFill>
                  <a:schemeClr val="bg1"/>
                </a:solidFill>
              </a:endParaRPr>
            </a:p>
            <a:p>
              <a:r>
                <a:rPr lang="en-US" sz="1300" b="1" dirty="0">
                  <a:solidFill>
                    <a:schemeClr val="bg1"/>
                  </a:solidFill>
                </a:rPr>
                <a:t>Mobility Data</a:t>
              </a:r>
            </a:p>
            <a:p>
              <a:endParaRPr lang="en-US" sz="1300" b="1" dirty="0">
                <a:solidFill>
                  <a:schemeClr val="bg1"/>
                </a:solidFill>
              </a:endParaRPr>
            </a:p>
          </p:txBody>
        </p:sp>
      </p:grpSp>
      <p:sp>
        <p:nvSpPr>
          <p:cNvPr id="17" name="Isosceles Triangle 16"/>
          <p:cNvSpPr/>
          <p:nvPr/>
        </p:nvSpPr>
        <p:spPr>
          <a:xfrm rot="5400000">
            <a:off x="1164514" y="3687468"/>
            <a:ext cx="2617034" cy="235839"/>
          </a:xfrm>
          <a:prstGeom prst="triangl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300" dirty="0">
              <a:solidFill>
                <a:schemeClr val="bg1"/>
              </a:solidFill>
            </a:endParaRPr>
          </a:p>
        </p:txBody>
      </p:sp>
      <p:sp>
        <p:nvSpPr>
          <p:cNvPr id="65" name="Isosceles Triangle 64"/>
          <p:cNvSpPr/>
          <p:nvPr/>
        </p:nvSpPr>
        <p:spPr>
          <a:xfrm rot="5400000">
            <a:off x="3429750" y="3663879"/>
            <a:ext cx="1965963" cy="235839"/>
          </a:xfrm>
          <a:prstGeom prst="triangle">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300" dirty="0">
              <a:solidFill>
                <a:schemeClr val="bg1"/>
              </a:solidFill>
            </a:endParaRPr>
          </a:p>
        </p:txBody>
      </p:sp>
      <p:sp>
        <p:nvSpPr>
          <p:cNvPr id="66" name="Isosceles Triangle 65"/>
          <p:cNvSpPr/>
          <p:nvPr/>
        </p:nvSpPr>
        <p:spPr>
          <a:xfrm rot="5400000">
            <a:off x="5813265" y="3663879"/>
            <a:ext cx="1965963" cy="235839"/>
          </a:xfrm>
          <a:prstGeom prst="triangl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300" dirty="0">
              <a:solidFill>
                <a:schemeClr val="bg1"/>
              </a:solidFill>
            </a:endParaRPr>
          </a:p>
        </p:txBody>
      </p:sp>
      <p:cxnSp>
        <p:nvCxnSpPr>
          <p:cNvPr id="70" name="Elbow Connector 69"/>
          <p:cNvCxnSpPr>
            <a:cxnSpLocks/>
            <a:endCxn id="63" idx="2"/>
          </p:cNvCxnSpPr>
          <p:nvPr/>
        </p:nvCxnSpPr>
        <p:spPr>
          <a:xfrm rot="5400000">
            <a:off x="5573170" y="2964521"/>
            <a:ext cx="12700" cy="4260578"/>
          </a:xfrm>
          <a:prstGeom prst="bentConnector3">
            <a:avLst>
              <a:gd name="adj1" fmla="val 2475000"/>
            </a:avLst>
          </a:prstGeom>
          <a:ln w="28575">
            <a:solidFill>
              <a:srgbClr val="00A3A1"/>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5053780" y="5486879"/>
            <a:ext cx="1101417" cy="200055"/>
          </a:xfrm>
          <a:prstGeom prst="rect">
            <a:avLst/>
          </a:prstGeom>
          <a:solidFill>
            <a:schemeClr val="bg1"/>
          </a:solidFill>
        </p:spPr>
        <p:txBody>
          <a:bodyPr vert="horz" wrap="square" lIns="0" tIns="0" rIns="0" bIns="0" rtlCol="0" anchor="t" anchorCtr="0">
            <a:spAutoFit/>
          </a:bodyPr>
          <a:lstStyle/>
          <a:p>
            <a:pPr algn="ctr">
              <a:spcAft>
                <a:spcPts val="450"/>
              </a:spcAft>
            </a:pPr>
            <a:r>
              <a:rPr lang="en-US" sz="1300" b="1" dirty="0">
                <a:solidFill>
                  <a:srgbClr val="00A3A1"/>
                </a:solidFill>
              </a:rPr>
              <a:t>Learning loop</a:t>
            </a:r>
          </a:p>
        </p:txBody>
      </p:sp>
      <p:grpSp>
        <p:nvGrpSpPr>
          <p:cNvPr id="78" name="Group 77"/>
          <p:cNvGrpSpPr/>
          <p:nvPr/>
        </p:nvGrpSpPr>
        <p:grpSpPr>
          <a:xfrm>
            <a:off x="8068783" y="4612680"/>
            <a:ext cx="240532" cy="341470"/>
            <a:chOff x="5027452" y="5459103"/>
            <a:chExt cx="349733" cy="496495"/>
          </a:xfrm>
          <a:solidFill>
            <a:schemeClr val="bg1"/>
          </a:solidFill>
        </p:grpSpPr>
        <p:sp>
          <p:nvSpPr>
            <p:cNvPr id="79" name="Freeform 78"/>
            <p:cNvSpPr>
              <a:spLocks/>
            </p:cNvSpPr>
            <p:nvPr/>
          </p:nvSpPr>
          <p:spPr bwMode="auto">
            <a:xfrm>
              <a:off x="5063362" y="5495013"/>
              <a:ext cx="260348" cy="247467"/>
            </a:xfrm>
            <a:custGeom>
              <a:avLst/>
              <a:gdLst>
                <a:gd name="T0" fmla="*/ 213 w 282"/>
                <a:gd name="T1" fmla="*/ 218 h 268"/>
                <a:gd name="T2" fmla="*/ 246 w 282"/>
                <a:gd name="T3" fmla="*/ 234 h 268"/>
                <a:gd name="T4" fmla="*/ 282 w 282"/>
                <a:gd name="T5" fmla="*/ 141 h 268"/>
                <a:gd name="T6" fmla="*/ 141 w 282"/>
                <a:gd name="T7" fmla="*/ 0 h 268"/>
                <a:gd name="T8" fmla="*/ 0 w 282"/>
                <a:gd name="T9" fmla="*/ 141 h 268"/>
                <a:gd name="T10" fmla="*/ 81 w 282"/>
                <a:gd name="T11" fmla="*/ 268 h 268"/>
                <a:gd name="T12" fmla="*/ 81 w 282"/>
                <a:gd name="T13" fmla="*/ 228 h 268"/>
                <a:gd name="T14" fmla="*/ 35 w 282"/>
                <a:gd name="T15" fmla="*/ 141 h 268"/>
                <a:gd name="T16" fmla="*/ 141 w 282"/>
                <a:gd name="T17" fmla="*/ 35 h 268"/>
                <a:gd name="T18" fmla="*/ 247 w 282"/>
                <a:gd name="T19" fmla="*/ 141 h 268"/>
                <a:gd name="T20" fmla="*/ 213 w 282"/>
                <a:gd name="T21" fmla="*/ 21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268">
                  <a:moveTo>
                    <a:pt x="213" y="218"/>
                  </a:moveTo>
                  <a:cubicBezTo>
                    <a:pt x="246" y="234"/>
                    <a:pt x="246" y="234"/>
                    <a:pt x="246" y="234"/>
                  </a:cubicBezTo>
                  <a:cubicBezTo>
                    <a:pt x="268" y="209"/>
                    <a:pt x="282" y="177"/>
                    <a:pt x="282" y="141"/>
                  </a:cubicBezTo>
                  <a:cubicBezTo>
                    <a:pt x="282" y="63"/>
                    <a:pt x="219" y="0"/>
                    <a:pt x="141" y="0"/>
                  </a:cubicBezTo>
                  <a:cubicBezTo>
                    <a:pt x="63" y="0"/>
                    <a:pt x="0" y="63"/>
                    <a:pt x="0" y="141"/>
                  </a:cubicBezTo>
                  <a:cubicBezTo>
                    <a:pt x="0" y="197"/>
                    <a:pt x="33" y="246"/>
                    <a:pt x="81" y="268"/>
                  </a:cubicBezTo>
                  <a:cubicBezTo>
                    <a:pt x="81" y="228"/>
                    <a:pt x="81" y="228"/>
                    <a:pt x="81" y="228"/>
                  </a:cubicBezTo>
                  <a:cubicBezTo>
                    <a:pt x="53" y="209"/>
                    <a:pt x="35" y="177"/>
                    <a:pt x="35" y="141"/>
                  </a:cubicBezTo>
                  <a:cubicBezTo>
                    <a:pt x="35" y="82"/>
                    <a:pt x="82" y="35"/>
                    <a:pt x="141" y="35"/>
                  </a:cubicBezTo>
                  <a:cubicBezTo>
                    <a:pt x="199" y="35"/>
                    <a:pt x="247" y="82"/>
                    <a:pt x="247" y="141"/>
                  </a:cubicBezTo>
                  <a:cubicBezTo>
                    <a:pt x="247" y="171"/>
                    <a:pt x="234" y="199"/>
                    <a:pt x="213" y="21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00" dirty="0"/>
            </a:p>
          </p:txBody>
        </p:sp>
        <p:sp>
          <p:nvSpPr>
            <p:cNvPr id="80" name="Freeform 79"/>
            <p:cNvSpPr>
              <a:spLocks/>
            </p:cNvSpPr>
            <p:nvPr/>
          </p:nvSpPr>
          <p:spPr bwMode="auto">
            <a:xfrm>
              <a:off x="5027452" y="5459103"/>
              <a:ext cx="332168" cy="282206"/>
            </a:xfrm>
            <a:custGeom>
              <a:avLst/>
              <a:gdLst>
                <a:gd name="T0" fmla="*/ 73 w 360"/>
                <a:gd name="T1" fmla="*/ 304 h 306"/>
                <a:gd name="T2" fmla="*/ 75 w 360"/>
                <a:gd name="T3" fmla="*/ 304 h 306"/>
                <a:gd name="T4" fmla="*/ 17 w 360"/>
                <a:gd name="T5" fmla="*/ 180 h 306"/>
                <a:gd name="T6" fmla="*/ 180 w 360"/>
                <a:gd name="T7" fmla="*/ 17 h 306"/>
                <a:gd name="T8" fmla="*/ 343 w 360"/>
                <a:gd name="T9" fmla="*/ 180 h 306"/>
                <a:gd name="T10" fmla="*/ 305 w 360"/>
                <a:gd name="T11" fmla="*/ 283 h 306"/>
                <a:gd name="T12" fmla="*/ 321 w 360"/>
                <a:gd name="T13" fmla="*/ 291 h 306"/>
                <a:gd name="T14" fmla="*/ 360 w 360"/>
                <a:gd name="T15" fmla="*/ 180 h 306"/>
                <a:gd name="T16" fmla="*/ 180 w 360"/>
                <a:gd name="T17" fmla="*/ 0 h 306"/>
                <a:gd name="T18" fmla="*/ 0 w 360"/>
                <a:gd name="T19" fmla="*/ 180 h 306"/>
                <a:gd name="T20" fmla="*/ 51 w 360"/>
                <a:gd name="T21" fmla="*/ 306 h 306"/>
                <a:gd name="T22" fmla="*/ 73 w 360"/>
                <a:gd name="T23" fmla="*/ 3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0" h="306">
                  <a:moveTo>
                    <a:pt x="73" y="304"/>
                  </a:moveTo>
                  <a:cubicBezTo>
                    <a:pt x="73" y="304"/>
                    <a:pt x="74" y="304"/>
                    <a:pt x="75" y="304"/>
                  </a:cubicBezTo>
                  <a:cubicBezTo>
                    <a:pt x="40" y="274"/>
                    <a:pt x="17" y="230"/>
                    <a:pt x="17" y="180"/>
                  </a:cubicBezTo>
                  <a:cubicBezTo>
                    <a:pt x="17" y="90"/>
                    <a:pt x="90" y="17"/>
                    <a:pt x="180" y="17"/>
                  </a:cubicBezTo>
                  <a:cubicBezTo>
                    <a:pt x="270" y="17"/>
                    <a:pt x="343" y="90"/>
                    <a:pt x="343" y="180"/>
                  </a:cubicBezTo>
                  <a:cubicBezTo>
                    <a:pt x="343" y="219"/>
                    <a:pt x="329" y="255"/>
                    <a:pt x="305" y="283"/>
                  </a:cubicBezTo>
                  <a:cubicBezTo>
                    <a:pt x="321" y="291"/>
                    <a:pt x="321" y="291"/>
                    <a:pt x="321" y="291"/>
                  </a:cubicBezTo>
                  <a:cubicBezTo>
                    <a:pt x="346" y="260"/>
                    <a:pt x="360" y="222"/>
                    <a:pt x="360" y="180"/>
                  </a:cubicBezTo>
                  <a:cubicBezTo>
                    <a:pt x="360" y="80"/>
                    <a:pt x="279" y="0"/>
                    <a:pt x="180" y="0"/>
                  </a:cubicBezTo>
                  <a:cubicBezTo>
                    <a:pt x="80" y="0"/>
                    <a:pt x="0" y="80"/>
                    <a:pt x="0" y="180"/>
                  </a:cubicBezTo>
                  <a:cubicBezTo>
                    <a:pt x="0" y="229"/>
                    <a:pt x="19" y="273"/>
                    <a:pt x="51" y="306"/>
                  </a:cubicBezTo>
                  <a:cubicBezTo>
                    <a:pt x="58" y="305"/>
                    <a:pt x="65" y="304"/>
                    <a:pt x="73" y="3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00" dirty="0"/>
            </a:p>
          </p:txBody>
        </p:sp>
        <p:sp>
          <p:nvSpPr>
            <p:cNvPr id="81" name="Freeform 80"/>
            <p:cNvSpPr>
              <a:spLocks/>
            </p:cNvSpPr>
            <p:nvPr/>
          </p:nvSpPr>
          <p:spPr bwMode="auto">
            <a:xfrm>
              <a:off x="5045017" y="5587520"/>
              <a:ext cx="332168" cy="368078"/>
            </a:xfrm>
            <a:custGeom>
              <a:avLst/>
              <a:gdLst>
                <a:gd name="T0" fmla="*/ 284 w 360"/>
                <a:gd name="T1" fmla="*/ 172 h 399"/>
                <a:gd name="T2" fmla="*/ 267 w 360"/>
                <a:gd name="T3" fmla="*/ 164 h 399"/>
                <a:gd name="T4" fmla="*/ 245 w 360"/>
                <a:gd name="T5" fmla="*/ 153 h 399"/>
                <a:gd name="T6" fmla="*/ 209 w 360"/>
                <a:gd name="T7" fmla="*/ 135 h 399"/>
                <a:gd name="T8" fmla="*/ 197 w 360"/>
                <a:gd name="T9" fmla="*/ 130 h 399"/>
                <a:gd name="T10" fmla="*/ 197 w 360"/>
                <a:gd name="T11" fmla="*/ 35 h 399"/>
                <a:gd name="T12" fmla="*/ 162 w 360"/>
                <a:gd name="T13" fmla="*/ 0 h 399"/>
                <a:gd name="T14" fmla="*/ 127 w 360"/>
                <a:gd name="T15" fmla="*/ 35 h 399"/>
                <a:gd name="T16" fmla="*/ 127 w 360"/>
                <a:gd name="T17" fmla="*/ 107 h 399"/>
                <a:gd name="T18" fmla="*/ 127 w 360"/>
                <a:gd name="T19" fmla="*/ 107 h 399"/>
                <a:gd name="T20" fmla="*/ 127 w 360"/>
                <a:gd name="T21" fmla="*/ 141 h 399"/>
                <a:gd name="T22" fmla="*/ 127 w 360"/>
                <a:gd name="T23" fmla="*/ 178 h 399"/>
                <a:gd name="T24" fmla="*/ 127 w 360"/>
                <a:gd name="T25" fmla="*/ 200 h 399"/>
                <a:gd name="T26" fmla="*/ 127 w 360"/>
                <a:gd name="T27" fmla="*/ 218 h 399"/>
                <a:gd name="T28" fmla="*/ 127 w 360"/>
                <a:gd name="T29" fmla="*/ 232 h 399"/>
                <a:gd name="T30" fmla="*/ 107 w 360"/>
                <a:gd name="T31" fmla="*/ 213 h 399"/>
                <a:gd name="T32" fmla="*/ 92 w 360"/>
                <a:gd name="T33" fmla="*/ 198 h 399"/>
                <a:gd name="T34" fmla="*/ 63 w 360"/>
                <a:gd name="T35" fmla="*/ 192 h 399"/>
                <a:gd name="T36" fmla="*/ 54 w 360"/>
                <a:gd name="T37" fmla="*/ 191 h 399"/>
                <a:gd name="T38" fmla="*/ 0 w 360"/>
                <a:gd name="T39" fmla="*/ 204 h 399"/>
                <a:gd name="T40" fmla="*/ 162 w 360"/>
                <a:gd name="T41" fmla="*/ 366 h 399"/>
                <a:gd name="T42" fmla="*/ 244 w 360"/>
                <a:gd name="T43" fmla="*/ 399 h 399"/>
                <a:gd name="T44" fmla="*/ 360 w 360"/>
                <a:gd name="T45" fmla="*/ 282 h 399"/>
                <a:gd name="T46" fmla="*/ 360 w 360"/>
                <a:gd name="T47" fmla="*/ 210 h 399"/>
                <a:gd name="T48" fmla="*/ 284 w 360"/>
                <a:gd name="T49" fmla="*/ 172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99">
                  <a:moveTo>
                    <a:pt x="284" y="172"/>
                  </a:moveTo>
                  <a:cubicBezTo>
                    <a:pt x="267" y="164"/>
                    <a:pt x="267" y="164"/>
                    <a:pt x="267" y="164"/>
                  </a:cubicBezTo>
                  <a:cubicBezTo>
                    <a:pt x="245" y="153"/>
                    <a:pt x="245" y="153"/>
                    <a:pt x="245" y="153"/>
                  </a:cubicBezTo>
                  <a:cubicBezTo>
                    <a:pt x="209" y="135"/>
                    <a:pt x="209" y="135"/>
                    <a:pt x="209" y="135"/>
                  </a:cubicBezTo>
                  <a:cubicBezTo>
                    <a:pt x="197" y="130"/>
                    <a:pt x="197" y="130"/>
                    <a:pt x="197" y="130"/>
                  </a:cubicBezTo>
                  <a:cubicBezTo>
                    <a:pt x="197" y="35"/>
                    <a:pt x="197" y="35"/>
                    <a:pt x="197" y="35"/>
                  </a:cubicBezTo>
                  <a:cubicBezTo>
                    <a:pt x="197" y="16"/>
                    <a:pt x="181" y="0"/>
                    <a:pt x="162" y="0"/>
                  </a:cubicBezTo>
                  <a:cubicBezTo>
                    <a:pt x="143" y="0"/>
                    <a:pt x="127" y="16"/>
                    <a:pt x="127" y="35"/>
                  </a:cubicBezTo>
                  <a:cubicBezTo>
                    <a:pt x="127" y="107"/>
                    <a:pt x="127" y="107"/>
                    <a:pt x="127" y="107"/>
                  </a:cubicBezTo>
                  <a:cubicBezTo>
                    <a:pt x="127" y="107"/>
                    <a:pt x="127" y="107"/>
                    <a:pt x="127" y="107"/>
                  </a:cubicBezTo>
                  <a:cubicBezTo>
                    <a:pt x="127" y="141"/>
                    <a:pt x="127" y="141"/>
                    <a:pt x="127" y="141"/>
                  </a:cubicBezTo>
                  <a:cubicBezTo>
                    <a:pt x="127" y="178"/>
                    <a:pt x="127" y="178"/>
                    <a:pt x="127" y="178"/>
                  </a:cubicBezTo>
                  <a:cubicBezTo>
                    <a:pt x="127" y="200"/>
                    <a:pt x="127" y="200"/>
                    <a:pt x="127" y="200"/>
                  </a:cubicBezTo>
                  <a:cubicBezTo>
                    <a:pt x="127" y="218"/>
                    <a:pt x="127" y="218"/>
                    <a:pt x="127" y="218"/>
                  </a:cubicBezTo>
                  <a:cubicBezTo>
                    <a:pt x="127" y="232"/>
                    <a:pt x="127" y="232"/>
                    <a:pt x="127" y="232"/>
                  </a:cubicBezTo>
                  <a:cubicBezTo>
                    <a:pt x="107" y="213"/>
                    <a:pt x="107" y="213"/>
                    <a:pt x="107" y="213"/>
                  </a:cubicBezTo>
                  <a:cubicBezTo>
                    <a:pt x="92" y="198"/>
                    <a:pt x="92" y="198"/>
                    <a:pt x="92" y="198"/>
                  </a:cubicBezTo>
                  <a:cubicBezTo>
                    <a:pt x="83" y="195"/>
                    <a:pt x="73" y="193"/>
                    <a:pt x="63" y="192"/>
                  </a:cubicBezTo>
                  <a:cubicBezTo>
                    <a:pt x="60" y="192"/>
                    <a:pt x="57" y="191"/>
                    <a:pt x="54" y="191"/>
                  </a:cubicBezTo>
                  <a:cubicBezTo>
                    <a:pt x="34" y="191"/>
                    <a:pt x="16" y="196"/>
                    <a:pt x="0" y="204"/>
                  </a:cubicBezTo>
                  <a:cubicBezTo>
                    <a:pt x="0" y="204"/>
                    <a:pt x="162" y="365"/>
                    <a:pt x="162" y="366"/>
                  </a:cubicBezTo>
                  <a:cubicBezTo>
                    <a:pt x="183" y="386"/>
                    <a:pt x="212" y="399"/>
                    <a:pt x="244" y="399"/>
                  </a:cubicBezTo>
                  <a:cubicBezTo>
                    <a:pt x="308" y="399"/>
                    <a:pt x="360" y="347"/>
                    <a:pt x="360" y="282"/>
                  </a:cubicBezTo>
                  <a:cubicBezTo>
                    <a:pt x="360" y="210"/>
                    <a:pt x="360" y="210"/>
                    <a:pt x="360" y="210"/>
                  </a:cubicBezTo>
                  <a:lnTo>
                    <a:pt x="284" y="1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00" dirty="0"/>
            </a:p>
          </p:txBody>
        </p:sp>
      </p:grpSp>
      <p:sp>
        <p:nvSpPr>
          <p:cNvPr id="4" name="Rectangle 3">
            <a:extLst>
              <a:ext uri="{FF2B5EF4-FFF2-40B4-BE49-F238E27FC236}">
                <a16:creationId xmlns:a16="http://schemas.microsoft.com/office/drawing/2014/main" id="{A3B43498-707D-9F43-9676-F3AF6412C087}"/>
              </a:ext>
            </a:extLst>
          </p:cNvPr>
          <p:cNvSpPr/>
          <p:nvPr/>
        </p:nvSpPr>
        <p:spPr>
          <a:xfrm>
            <a:off x="747238" y="1948199"/>
            <a:ext cx="1570250" cy="444381"/>
          </a:xfrm>
          <a:prstGeom prst="rect">
            <a:avLst/>
          </a:prstGeom>
          <a:solidFill>
            <a:srgbClr val="48A0A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500" b="1" dirty="0">
                <a:solidFill>
                  <a:schemeClr val="bg1"/>
                </a:solidFill>
              </a:rPr>
              <a:t>Data Input </a:t>
            </a:r>
          </a:p>
        </p:txBody>
      </p:sp>
      <p:sp>
        <p:nvSpPr>
          <p:cNvPr id="39" name="Rectangle 38">
            <a:extLst>
              <a:ext uri="{FF2B5EF4-FFF2-40B4-BE49-F238E27FC236}">
                <a16:creationId xmlns:a16="http://schemas.microsoft.com/office/drawing/2014/main" id="{41839021-B6C4-B349-8535-A286A7A49F6D}"/>
              </a:ext>
            </a:extLst>
          </p:cNvPr>
          <p:cNvSpPr/>
          <p:nvPr/>
        </p:nvSpPr>
        <p:spPr>
          <a:xfrm>
            <a:off x="2685226" y="1952735"/>
            <a:ext cx="1425572" cy="444381"/>
          </a:xfrm>
          <a:prstGeom prst="rect">
            <a:avLst/>
          </a:prstGeom>
          <a:solidFill>
            <a:srgbClr val="48A0A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500" b="1" dirty="0">
                <a:solidFill>
                  <a:schemeClr val="bg1"/>
                </a:solidFill>
              </a:rPr>
              <a:t>Signal Selection</a:t>
            </a:r>
          </a:p>
        </p:txBody>
      </p:sp>
      <p:sp>
        <p:nvSpPr>
          <p:cNvPr id="40" name="Rectangle 39">
            <a:extLst>
              <a:ext uri="{FF2B5EF4-FFF2-40B4-BE49-F238E27FC236}">
                <a16:creationId xmlns:a16="http://schemas.microsoft.com/office/drawing/2014/main" id="{BC53F37D-AE22-9A4C-A4E5-3C976732BA6B}"/>
              </a:ext>
            </a:extLst>
          </p:cNvPr>
          <p:cNvSpPr/>
          <p:nvPr/>
        </p:nvSpPr>
        <p:spPr>
          <a:xfrm>
            <a:off x="4625880" y="1931237"/>
            <a:ext cx="1954895" cy="444381"/>
          </a:xfrm>
          <a:prstGeom prst="rect">
            <a:avLst/>
          </a:prstGeom>
          <a:solidFill>
            <a:srgbClr val="48A0A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500" b="1" dirty="0">
                <a:solidFill>
                  <a:schemeClr val="bg1"/>
                </a:solidFill>
              </a:rPr>
              <a:t>Model Selection &amp; Prediction</a:t>
            </a:r>
          </a:p>
        </p:txBody>
      </p:sp>
      <p:sp>
        <p:nvSpPr>
          <p:cNvPr id="45" name="Rectangle 44">
            <a:extLst>
              <a:ext uri="{FF2B5EF4-FFF2-40B4-BE49-F238E27FC236}">
                <a16:creationId xmlns:a16="http://schemas.microsoft.com/office/drawing/2014/main" id="{1E6991CE-B7F6-DF42-A449-5751D1C67804}"/>
              </a:ext>
            </a:extLst>
          </p:cNvPr>
          <p:cNvSpPr/>
          <p:nvPr/>
        </p:nvSpPr>
        <p:spPr>
          <a:xfrm>
            <a:off x="7011716" y="1906497"/>
            <a:ext cx="1383485" cy="444381"/>
          </a:xfrm>
          <a:prstGeom prst="rect">
            <a:avLst/>
          </a:prstGeom>
          <a:solidFill>
            <a:srgbClr val="48A0A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500" b="1" dirty="0">
                <a:solidFill>
                  <a:schemeClr val="bg1"/>
                </a:solidFill>
              </a:rPr>
              <a:t>Model Output</a:t>
            </a:r>
          </a:p>
        </p:txBody>
      </p:sp>
    </p:spTree>
    <p:extLst>
      <p:ext uri="{BB962C8B-B14F-4D97-AF65-F5344CB8AC3E}">
        <p14:creationId xmlns:p14="http://schemas.microsoft.com/office/powerpoint/2010/main" val="322654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Appendix:</a:t>
            </a:r>
            <a:br>
              <a:rPr lang="en-US" dirty="0"/>
            </a:br>
            <a:r>
              <a:rPr lang="en-US" dirty="0"/>
              <a:t>Model Fitting Algorithms</a:t>
            </a:r>
            <a:br>
              <a:rPr lang="en-US" dirty="0"/>
            </a:br>
            <a:endParaRPr lang="en-US" dirty="0"/>
          </a:p>
        </p:txBody>
      </p:sp>
      <p:sp>
        <p:nvSpPr>
          <p:cNvPr id="5" name="Text Placeholder 4"/>
          <p:cNvSpPr>
            <a:spLocks noGrp="1"/>
          </p:cNvSpPr>
          <p:nvPr>
            <p:ph type="body" sz="quarter" idx="11"/>
          </p:nvPr>
        </p:nvSpPr>
        <p:spPr/>
        <p:txBody>
          <a:bodyPr/>
          <a:lstStyle/>
          <a:p>
            <a:r>
              <a:rPr lang="en-US" dirty="0"/>
              <a:t>Analytics background info</a:t>
            </a:r>
          </a:p>
        </p:txBody>
      </p:sp>
    </p:spTree>
    <p:extLst>
      <p:ext uri="{BB962C8B-B14F-4D97-AF65-F5344CB8AC3E}">
        <p14:creationId xmlns:p14="http://schemas.microsoft.com/office/powerpoint/2010/main" val="14721076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5.1"/>
  <p:tag name="TYPE" val="Screen"/>
  <p:tag name="KEYWORD" val="SCREEN"/>
  <p:tag name="TEMPLATEVERSION" val="12/02/2016 04:09:56"/>
</p:tagLst>
</file>

<file path=ppt/tags/tag2.xml><?xml version="1.0" encoding="utf-8"?>
<p:tagLst xmlns:a="http://schemas.openxmlformats.org/drawingml/2006/main" xmlns:r="http://schemas.openxmlformats.org/officeDocument/2006/relationships" xmlns:p="http://schemas.openxmlformats.org/presentationml/2006/main">
  <p:tag name="COPYRIGHT1" val="TRUE"/>
</p:tagLst>
</file>

<file path=ppt/theme/theme1.xml><?xml version="1.0" encoding="utf-8"?>
<a:theme xmlns:a="http://schemas.openxmlformats.org/drawingml/2006/main" name="KPMG_Standard_4x3_0922_2015">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Presentation2" id="{2B56D2D7-07BA-44C9-BDB2-14011BC94256}" vid="{F8D85332-9CCB-4EDB-B305-50249E0905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KPMG Screen Standard Template</Template>
  <TotalTime>1853</TotalTime>
  <Words>1569</Words>
  <Application>Microsoft Macintosh PowerPoint</Application>
  <PresentationFormat>On-screen Show (4:3)</PresentationFormat>
  <Paragraphs>150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KPMG_Standard_4x3_0922_2015</vt:lpstr>
      <vt:lpstr>Intelligent Forecasting On Covid-19 </vt:lpstr>
      <vt:lpstr>summary</vt:lpstr>
      <vt:lpstr>Model Structure</vt:lpstr>
      <vt:lpstr>Short-term Modeling approaches </vt:lpstr>
      <vt:lpstr>Long-term Modeling approaches </vt:lpstr>
      <vt:lpstr>Modeling Comparison </vt:lpstr>
      <vt:lpstr>Selecting the right signals</vt:lpstr>
      <vt:lpstr>Model Pipeline – High Level</vt:lpstr>
      <vt:lpstr>Appendix: Model Fitting Algorithms </vt:lpstr>
      <vt:lpstr>Time Series Model Fitting Algorithms</vt:lpstr>
      <vt:lpstr>Traditional statistical &amp; Compartmental Model</vt:lpstr>
      <vt:lpstr>Appendix: Model Result  Samples </vt:lpstr>
      <vt:lpstr>Model Validation &amp; Prediction Results</vt:lpstr>
      <vt:lpstr>PowerPoint Presentation</vt:lpstr>
    </vt:vector>
  </TitlesOfParts>
  <Company>RR Donnelley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Screen template</dc:title>
  <dc:creator>Louie Claveria</dc:creator>
  <cp:lastModifiedBy>Microsoft Office User</cp:lastModifiedBy>
  <cp:revision>121</cp:revision>
  <cp:lastPrinted>2017-11-27T19:43:33Z</cp:lastPrinted>
  <dcterms:created xsi:type="dcterms:W3CDTF">2017-11-27T16:27:24Z</dcterms:created>
  <dcterms:modified xsi:type="dcterms:W3CDTF">2020-05-31T20:39:08Z</dcterms:modified>
  <cp:category>KPMG Confidential</cp:category>
</cp:coreProperties>
</file>