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0" r:id="rId2"/>
    <p:sldId id="256" r:id="rId3"/>
    <p:sldId id="257" r:id="rId4"/>
    <p:sldId id="258" r:id="rId5"/>
    <p:sldId id="259" r:id="rId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1" autoAdjust="0"/>
    <p:restoredTop sz="94660"/>
  </p:normalViewPr>
  <p:slideViewPr>
    <p:cSldViewPr snapToGrid="0">
      <p:cViewPr>
        <p:scale>
          <a:sx n="87" d="100"/>
          <a:sy n="87" d="100"/>
        </p:scale>
        <p:origin x="1386" y="-110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fr-FR"/>
              <a:t>Modifiez le style du titre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712F1DC3-DE4B-450C-A828-4652B77C5924}" type="datetimeFigureOut">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475581-7EA5-4722-AB74-3B1C398D1CEF}" type="slidenum">
              <a:rPr lang="en-US" smtClean="0"/>
              <a:t>‹N°›</a:t>
            </a:fld>
            <a:endParaRPr lang="en-US"/>
          </a:p>
        </p:txBody>
      </p:sp>
    </p:spTree>
    <p:extLst>
      <p:ext uri="{BB962C8B-B14F-4D97-AF65-F5344CB8AC3E}">
        <p14:creationId xmlns:p14="http://schemas.microsoft.com/office/powerpoint/2010/main" val="3814682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12F1DC3-DE4B-450C-A828-4652B77C5924}" type="datetimeFigureOut">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475581-7EA5-4722-AB74-3B1C398D1CEF}" type="slidenum">
              <a:rPr lang="en-US" smtClean="0"/>
              <a:t>‹N°›</a:t>
            </a:fld>
            <a:endParaRPr lang="en-US"/>
          </a:p>
        </p:txBody>
      </p:sp>
    </p:spTree>
    <p:extLst>
      <p:ext uri="{BB962C8B-B14F-4D97-AF65-F5344CB8AC3E}">
        <p14:creationId xmlns:p14="http://schemas.microsoft.com/office/powerpoint/2010/main" val="523908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12F1DC3-DE4B-450C-A828-4652B77C5924}" type="datetimeFigureOut">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475581-7EA5-4722-AB74-3B1C398D1CEF}" type="slidenum">
              <a:rPr lang="en-US" smtClean="0"/>
              <a:t>‹N°›</a:t>
            </a:fld>
            <a:endParaRPr lang="en-US"/>
          </a:p>
        </p:txBody>
      </p:sp>
    </p:spTree>
    <p:extLst>
      <p:ext uri="{BB962C8B-B14F-4D97-AF65-F5344CB8AC3E}">
        <p14:creationId xmlns:p14="http://schemas.microsoft.com/office/powerpoint/2010/main" val="39940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12F1DC3-DE4B-450C-A828-4652B77C5924}" type="datetimeFigureOut">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475581-7EA5-4722-AB74-3B1C398D1CEF}" type="slidenum">
              <a:rPr lang="en-US" smtClean="0"/>
              <a:t>‹N°›</a:t>
            </a:fld>
            <a:endParaRPr lang="en-US"/>
          </a:p>
        </p:txBody>
      </p:sp>
    </p:spTree>
    <p:extLst>
      <p:ext uri="{BB962C8B-B14F-4D97-AF65-F5344CB8AC3E}">
        <p14:creationId xmlns:p14="http://schemas.microsoft.com/office/powerpoint/2010/main" val="3135888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fr-FR"/>
              <a:t>Modifiez le style du titre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12F1DC3-DE4B-450C-A828-4652B77C5924}" type="datetimeFigureOut">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475581-7EA5-4722-AB74-3B1C398D1CEF}" type="slidenum">
              <a:rPr lang="en-US" smtClean="0"/>
              <a:t>‹N°›</a:t>
            </a:fld>
            <a:endParaRPr lang="en-US"/>
          </a:p>
        </p:txBody>
      </p:sp>
    </p:spTree>
    <p:extLst>
      <p:ext uri="{BB962C8B-B14F-4D97-AF65-F5344CB8AC3E}">
        <p14:creationId xmlns:p14="http://schemas.microsoft.com/office/powerpoint/2010/main" val="4050396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712F1DC3-DE4B-450C-A828-4652B77C5924}" type="datetimeFigureOut">
              <a:rPr lang="en-US" smtClean="0"/>
              <a:t>10/28/2020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475581-7EA5-4722-AB74-3B1C398D1CEF}" type="slidenum">
              <a:rPr lang="en-US" smtClean="0"/>
              <a:t>‹N°›</a:t>
            </a:fld>
            <a:endParaRPr lang="en-US"/>
          </a:p>
        </p:txBody>
      </p:sp>
    </p:spTree>
    <p:extLst>
      <p:ext uri="{BB962C8B-B14F-4D97-AF65-F5344CB8AC3E}">
        <p14:creationId xmlns:p14="http://schemas.microsoft.com/office/powerpoint/2010/main" val="1532502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fr-FR"/>
              <a:t>Modifiez le style du titre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Content Placeholder 3"/>
          <p:cNvSpPr>
            <a:spLocks noGrp="1"/>
          </p:cNvSpPr>
          <p:nvPr>
            <p:ph sz="half" idx="2"/>
          </p:nvPr>
        </p:nvSpPr>
        <p:spPr>
          <a:xfrm>
            <a:off x="472381" y="3618442"/>
            <a:ext cx="2901255" cy="532218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6" name="Content Placeholder 5"/>
          <p:cNvSpPr>
            <a:spLocks noGrp="1"/>
          </p:cNvSpPr>
          <p:nvPr>
            <p:ph sz="quarter" idx="4"/>
          </p:nvPr>
        </p:nvSpPr>
        <p:spPr>
          <a:xfrm>
            <a:off x="3471863" y="3618442"/>
            <a:ext cx="2915543" cy="532218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712F1DC3-DE4B-450C-A828-4652B77C5924}" type="datetimeFigureOut">
              <a:rPr lang="en-US" smtClean="0"/>
              <a:t>10/28/2020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475581-7EA5-4722-AB74-3B1C398D1CEF}" type="slidenum">
              <a:rPr lang="en-US" smtClean="0"/>
              <a:t>‹N°›</a:t>
            </a:fld>
            <a:endParaRPr lang="en-US"/>
          </a:p>
        </p:txBody>
      </p:sp>
    </p:spTree>
    <p:extLst>
      <p:ext uri="{BB962C8B-B14F-4D97-AF65-F5344CB8AC3E}">
        <p14:creationId xmlns:p14="http://schemas.microsoft.com/office/powerpoint/2010/main" val="1962378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712F1DC3-DE4B-450C-A828-4652B77C5924}" type="datetimeFigureOut">
              <a:rPr lang="en-US" smtClean="0"/>
              <a:t>10/28/2020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475581-7EA5-4722-AB74-3B1C398D1CEF}" type="slidenum">
              <a:rPr lang="en-US" smtClean="0"/>
              <a:t>‹N°›</a:t>
            </a:fld>
            <a:endParaRPr lang="en-US"/>
          </a:p>
        </p:txBody>
      </p:sp>
    </p:spTree>
    <p:extLst>
      <p:ext uri="{BB962C8B-B14F-4D97-AF65-F5344CB8AC3E}">
        <p14:creationId xmlns:p14="http://schemas.microsoft.com/office/powerpoint/2010/main" val="3532754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2F1DC3-DE4B-450C-A828-4652B77C5924}" type="datetimeFigureOut">
              <a:rPr lang="en-US" smtClean="0"/>
              <a:t>10/28/2020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475581-7EA5-4722-AB74-3B1C398D1CEF}" type="slidenum">
              <a:rPr lang="en-US" smtClean="0"/>
              <a:t>‹N°›</a:t>
            </a:fld>
            <a:endParaRPr lang="en-US"/>
          </a:p>
        </p:txBody>
      </p:sp>
    </p:spTree>
    <p:extLst>
      <p:ext uri="{BB962C8B-B14F-4D97-AF65-F5344CB8AC3E}">
        <p14:creationId xmlns:p14="http://schemas.microsoft.com/office/powerpoint/2010/main" val="1477086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fr-FR"/>
              <a:t>Modifiez le style du titre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12F1DC3-DE4B-450C-A828-4652B77C5924}" type="datetimeFigureOut">
              <a:rPr lang="en-US" smtClean="0"/>
              <a:t>10/28/2020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475581-7EA5-4722-AB74-3B1C398D1CEF}" type="slidenum">
              <a:rPr lang="en-US" smtClean="0"/>
              <a:t>‹N°›</a:t>
            </a:fld>
            <a:endParaRPr lang="en-US"/>
          </a:p>
        </p:txBody>
      </p:sp>
    </p:spTree>
    <p:extLst>
      <p:ext uri="{BB962C8B-B14F-4D97-AF65-F5344CB8AC3E}">
        <p14:creationId xmlns:p14="http://schemas.microsoft.com/office/powerpoint/2010/main" val="2557301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12F1DC3-DE4B-450C-A828-4652B77C5924}" type="datetimeFigureOut">
              <a:rPr lang="en-US" smtClean="0"/>
              <a:t>10/28/2020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475581-7EA5-4722-AB74-3B1C398D1CEF}" type="slidenum">
              <a:rPr lang="en-US" smtClean="0"/>
              <a:t>‹N°›</a:t>
            </a:fld>
            <a:endParaRPr lang="en-US"/>
          </a:p>
        </p:txBody>
      </p:sp>
    </p:spTree>
    <p:extLst>
      <p:ext uri="{BB962C8B-B14F-4D97-AF65-F5344CB8AC3E}">
        <p14:creationId xmlns:p14="http://schemas.microsoft.com/office/powerpoint/2010/main" val="610207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712F1DC3-DE4B-450C-A828-4652B77C5924}" type="datetimeFigureOut">
              <a:rPr lang="en-US" smtClean="0"/>
              <a:t>10/28/2020</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EB475581-7EA5-4722-AB74-3B1C398D1CEF}" type="slidenum">
              <a:rPr lang="en-US" smtClean="0"/>
              <a:t>‹N°›</a:t>
            </a:fld>
            <a:endParaRPr lang="en-US"/>
          </a:p>
        </p:txBody>
      </p:sp>
    </p:spTree>
    <p:extLst>
      <p:ext uri="{BB962C8B-B14F-4D97-AF65-F5344CB8AC3E}">
        <p14:creationId xmlns:p14="http://schemas.microsoft.com/office/powerpoint/2010/main" val="39295205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6EB32915-32F8-469C-AB54-7359E0DF75AD}"/>
              </a:ext>
            </a:extLst>
          </p:cNvPr>
          <p:cNvSpPr txBox="1"/>
          <p:nvPr/>
        </p:nvSpPr>
        <p:spPr>
          <a:xfrm>
            <a:off x="740360" y="2399725"/>
            <a:ext cx="5568950" cy="1692771"/>
          </a:xfrm>
          <a:prstGeom prst="rect">
            <a:avLst/>
          </a:prstGeom>
          <a:noFill/>
        </p:spPr>
        <p:txBody>
          <a:bodyPr wrap="square">
            <a:spAutoFit/>
          </a:bodyPr>
          <a:lstStyle/>
          <a:p>
            <a:r>
              <a:rPr lang="en-US" sz="2800" dirty="0">
                <a:latin typeface="Jaapokki" panose="00000500000000000000" pitchFamily="50" charset="0"/>
              </a:rPr>
              <a:t>QMSS PRACTICUM: </a:t>
            </a:r>
          </a:p>
          <a:p>
            <a:r>
              <a:rPr lang="en-US" sz="2000" dirty="0">
                <a:latin typeface="Jaapokki" panose="00000500000000000000" pitchFamily="50" charset="0"/>
              </a:rPr>
              <a:t>KPMG COVID-19 Intelligent Forecasting </a:t>
            </a:r>
          </a:p>
          <a:p>
            <a:endParaRPr lang="en-US" sz="2000" dirty="0">
              <a:latin typeface="Jaapokki" panose="00000500000000000000" pitchFamily="50" charset="0"/>
            </a:endParaRPr>
          </a:p>
          <a:p>
            <a:r>
              <a:rPr lang="en-US" dirty="0">
                <a:latin typeface="Jaapokki" panose="00000500000000000000" pitchFamily="50" charset="0"/>
              </a:rPr>
              <a:t>Data Visualization Assignment </a:t>
            </a:r>
          </a:p>
          <a:p>
            <a:r>
              <a:rPr lang="en-US" dirty="0">
                <a:latin typeface="Jaapokki" panose="00000500000000000000" pitchFamily="50" charset="0"/>
              </a:rPr>
              <a:t>Louisa Ong (lo2352)</a:t>
            </a:r>
          </a:p>
        </p:txBody>
      </p:sp>
    </p:spTree>
    <p:extLst>
      <p:ext uri="{BB962C8B-B14F-4D97-AF65-F5344CB8AC3E}">
        <p14:creationId xmlns:p14="http://schemas.microsoft.com/office/powerpoint/2010/main" val="504724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0D1F95A6-73F0-499B-B63E-7E5BF653F024}"/>
              </a:ext>
            </a:extLst>
          </p:cNvPr>
          <p:cNvSpPr txBox="1"/>
          <p:nvPr/>
        </p:nvSpPr>
        <p:spPr>
          <a:xfrm>
            <a:off x="634507" y="678198"/>
            <a:ext cx="6616700" cy="523220"/>
          </a:xfrm>
          <a:prstGeom prst="rect">
            <a:avLst/>
          </a:prstGeom>
          <a:noFill/>
        </p:spPr>
        <p:txBody>
          <a:bodyPr wrap="square" rtlCol="0">
            <a:spAutoFit/>
          </a:bodyPr>
          <a:lstStyle/>
          <a:p>
            <a:r>
              <a:rPr lang="en-US" sz="2800" dirty="0">
                <a:latin typeface="Jaapokki" panose="00000500000000000000" pitchFamily="50" charset="0"/>
              </a:rPr>
              <a:t>Radius Bubble Map (Cases, Deaths)</a:t>
            </a:r>
            <a:endParaRPr lang="en-US" sz="2400" dirty="0">
              <a:latin typeface="Jaapokki" panose="00000500000000000000" pitchFamily="50" charset="0"/>
            </a:endParaRPr>
          </a:p>
        </p:txBody>
      </p:sp>
      <p:pic>
        <p:nvPicPr>
          <p:cNvPr id="10" name="Image 9">
            <a:extLst>
              <a:ext uri="{FF2B5EF4-FFF2-40B4-BE49-F238E27FC236}">
                <a16:creationId xmlns:a16="http://schemas.microsoft.com/office/drawing/2014/main" id="{2013C580-894F-4D33-96C8-12BE5E8BCE31}"/>
              </a:ext>
            </a:extLst>
          </p:cNvPr>
          <p:cNvPicPr>
            <a:picLocks noChangeAspect="1"/>
          </p:cNvPicPr>
          <p:nvPr/>
        </p:nvPicPr>
        <p:blipFill>
          <a:blip r:embed="rId2"/>
          <a:stretch>
            <a:fillRect/>
          </a:stretch>
        </p:blipFill>
        <p:spPr>
          <a:xfrm>
            <a:off x="1037453" y="1742955"/>
            <a:ext cx="4547589" cy="2722314"/>
          </a:xfrm>
          <a:prstGeom prst="rect">
            <a:avLst/>
          </a:prstGeom>
        </p:spPr>
      </p:pic>
      <p:pic>
        <p:nvPicPr>
          <p:cNvPr id="12" name="Image 11">
            <a:extLst>
              <a:ext uri="{FF2B5EF4-FFF2-40B4-BE49-F238E27FC236}">
                <a16:creationId xmlns:a16="http://schemas.microsoft.com/office/drawing/2014/main" id="{1A9CCFB1-AE8B-43F7-AFF4-2D1BD1EBCD50}"/>
              </a:ext>
            </a:extLst>
          </p:cNvPr>
          <p:cNvPicPr>
            <a:picLocks noChangeAspect="1"/>
          </p:cNvPicPr>
          <p:nvPr/>
        </p:nvPicPr>
        <p:blipFill>
          <a:blip r:embed="rId3"/>
          <a:stretch>
            <a:fillRect/>
          </a:stretch>
        </p:blipFill>
        <p:spPr>
          <a:xfrm>
            <a:off x="1003524" y="4645899"/>
            <a:ext cx="4581518" cy="2722313"/>
          </a:xfrm>
          <a:prstGeom prst="rect">
            <a:avLst/>
          </a:prstGeom>
        </p:spPr>
      </p:pic>
      <p:sp>
        <p:nvSpPr>
          <p:cNvPr id="13" name="ZoneTexte 12">
            <a:extLst>
              <a:ext uri="{FF2B5EF4-FFF2-40B4-BE49-F238E27FC236}">
                <a16:creationId xmlns:a16="http://schemas.microsoft.com/office/drawing/2014/main" id="{D791D55D-C828-46F4-87E2-B466397FFA3C}"/>
              </a:ext>
            </a:extLst>
          </p:cNvPr>
          <p:cNvSpPr txBox="1"/>
          <p:nvPr/>
        </p:nvSpPr>
        <p:spPr>
          <a:xfrm>
            <a:off x="749104" y="7781252"/>
            <a:ext cx="5359791" cy="1446550"/>
          </a:xfrm>
          <a:prstGeom prst="rect">
            <a:avLst/>
          </a:prstGeom>
          <a:noFill/>
        </p:spPr>
        <p:txBody>
          <a:bodyPr wrap="square" rtlCol="0">
            <a:spAutoFit/>
          </a:bodyPr>
          <a:lstStyle/>
          <a:p>
            <a:pPr algn="just"/>
            <a:r>
              <a:rPr lang="en-US" sz="1100" dirty="0">
                <a:latin typeface="Proxima Nova Rg" panose="02000506030000020004" pitchFamily="2" charset="0"/>
              </a:rPr>
              <a:t>These two radius bubble maps show the total distribution of cases (in pink) and deaths (grey) worldwide. Such a visualization allows for us to understand the situation quickly.</a:t>
            </a:r>
          </a:p>
          <a:p>
            <a:pPr algn="just"/>
            <a:r>
              <a:rPr lang="en-US" sz="1100" dirty="0">
                <a:latin typeface="Proxima Nova Rg" panose="02000506030000020004" pitchFamily="2" charset="0"/>
              </a:rPr>
              <a:t>We can identify certain geographical cluster hotspots such as in Europe, and we see that the number of deaths are more pronounced in U.K. than in France and Spain, although they have similar scale of number of cases. </a:t>
            </a:r>
          </a:p>
          <a:p>
            <a:pPr algn="just"/>
            <a:r>
              <a:rPr lang="en-US" sz="1100" dirty="0">
                <a:latin typeface="Proxima Nova Rg" panose="02000506030000020004" pitchFamily="2" charset="0"/>
              </a:rPr>
              <a:t>We can also identify that while the number of cases in India seems to be nearing the level of U.S.’ and is much larger than Brazil, the number of deaths are far lower.</a:t>
            </a:r>
          </a:p>
        </p:txBody>
      </p:sp>
    </p:spTree>
    <p:extLst>
      <p:ext uri="{BB962C8B-B14F-4D97-AF65-F5344CB8AC3E}">
        <p14:creationId xmlns:p14="http://schemas.microsoft.com/office/powerpoint/2010/main" val="3809956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CEB8A706-B780-402F-8580-8788AD179F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393" y="4219574"/>
            <a:ext cx="44450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83E59A8A-44A4-4F99-B2A8-D9FE8961BE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6395" y="1392555"/>
            <a:ext cx="4445001" cy="2743200"/>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8C1C4BD9-7510-48CF-99A3-7AFB06CB6480}"/>
              </a:ext>
            </a:extLst>
          </p:cNvPr>
          <p:cNvSpPr txBox="1"/>
          <p:nvPr/>
        </p:nvSpPr>
        <p:spPr>
          <a:xfrm>
            <a:off x="634507" y="678198"/>
            <a:ext cx="6616700" cy="523220"/>
          </a:xfrm>
          <a:prstGeom prst="rect">
            <a:avLst/>
          </a:prstGeom>
          <a:noFill/>
        </p:spPr>
        <p:txBody>
          <a:bodyPr wrap="square" rtlCol="0">
            <a:spAutoFit/>
          </a:bodyPr>
          <a:lstStyle/>
          <a:p>
            <a:r>
              <a:rPr lang="en-US" sz="2800" dirty="0">
                <a:latin typeface="Jaapokki" panose="00000500000000000000" pitchFamily="50" charset="0"/>
              </a:rPr>
              <a:t>Metropolitan Areas (New York)</a:t>
            </a:r>
            <a:endParaRPr lang="en-US" sz="2400" dirty="0">
              <a:latin typeface="Jaapokki" panose="00000500000000000000" pitchFamily="50" charset="0"/>
            </a:endParaRPr>
          </a:p>
        </p:txBody>
      </p:sp>
      <p:sp>
        <p:nvSpPr>
          <p:cNvPr id="7" name="ZoneTexte 6">
            <a:extLst>
              <a:ext uri="{FF2B5EF4-FFF2-40B4-BE49-F238E27FC236}">
                <a16:creationId xmlns:a16="http://schemas.microsoft.com/office/drawing/2014/main" id="{AD5F191E-D0BD-4186-8F57-CDE2B15E97E7}"/>
              </a:ext>
            </a:extLst>
          </p:cNvPr>
          <p:cNvSpPr txBox="1"/>
          <p:nvPr/>
        </p:nvSpPr>
        <p:spPr>
          <a:xfrm>
            <a:off x="554831" y="6962774"/>
            <a:ext cx="5789461" cy="2123658"/>
          </a:xfrm>
          <a:prstGeom prst="rect">
            <a:avLst/>
          </a:prstGeom>
          <a:noFill/>
        </p:spPr>
        <p:txBody>
          <a:bodyPr wrap="square">
            <a:spAutoFit/>
          </a:bodyPr>
          <a:lstStyle/>
          <a:p>
            <a:pPr algn="just"/>
            <a:r>
              <a:rPr lang="en-US" sz="1100" dirty="0">
                <a:latin typeface="Proxima Nova Rg" panose="02000506030000020004" pitchFamily="2" charset="0"/>
              </a:rPr>
              <a:t>A first comparison between the Metropolitan Statistical Area, New York City-Newark-Jersey City (NY-NJ-PA)  in blue and the figures of New York State in red is done, shown here in a time series graph of the rolling  7-day average of the number of cases or deaths per day.</a:t>
            </a:r>
            <a:br>
              <a:rPr lang="en-US" sz="1100" dirty="0">
                <a:latin typeface="Proxima Nova Rg" panose="02000506030000020004" pitchFamily="2" charset="0"/>
              </a:rPr>
            </a:br>
            <a:endParaRPr lang="en-US" sz="1100" dirty="0">
              <a:latin typeface="Proxima Nova Rg" panose="02000506030000020004" pitchFamily="2" charset="0"/>
            </a:endParaRPr>
          </a:p>
          <a:p>
            <a:pPr algn="just"/>
            <a:r>
              <a:rPr lang="en-US" sz="1100" dirty="0">
                <a:latin typeface="Proxima Nova Rg" panose="02000506030000020004" pitchFamily="2" charset="0"/>
              </a:rPr>
              <a:t>The intention behind this is to provide more granular insight onto our data for the state, as for some states, the areas with high population density, i.e. the metropolitan statistical areas, are responsible for the majority of cases in the state , but in some other states, most of the cases stem from the suburban areas. </a:t>
            </a:r>
          </a:p>
          <a:p>
            <a:pPr algn="just"/>
            <a:endParaRPr lang="en-US" sz="1100" dirty="0">
              <a:latin typeface="Proxima Nova Rg" panose="02000506030000020004" pitchFamily="2" charset="0"/>
            </a:endParaRPr>
          </a:p>
          <a:p>
            <a:pPr algn="just"/>
            <a:r>
              <a:rPr lang="en-US" sz="1100" dirty="0">
                <a:latin typeface="Proxima Nova Rg" panose="02000506030000020004" pitchFamily="2" charset="0"/>
              </a:rPr>
              <a:t>For this case, the New York City Metropolitan Statistical Area figures follow rather closely in comparison to the rest of New York State, though with some exceptions for deaths in early April, meaning that these came from the more rural areas of New York State. </a:t>
            </a:r>
          </a:p>
        </p:txBody>
      </p:sp>
    </p:spTree>
    <p:extLst>
      <p:ext uri="{BB962C8B-B14F-4D97-AF65-F5344CB8AC3E}">
        <p14:creationId xmlns:p14="http://schemas.microsoft.com/office/powerpoint/2010/main" val="212155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1D44F15D-93BA-424F-B727-2586270B0A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926" y="3692224"/>
            <a:ext cx="3111500" cy="1920240"/>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a:extLst>
              <a:ext uri="{FF2B5EF4-FFF2-40B4-BE49-F238E27FC236}">
                <a16:creationId xmlns:a16="http://schemas.microsoft.com/office/drawing/2014/main" id="{47AC8D6A-65D4-4485-AA3F-4B7BDD4D9F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926" y="1628878"/>
            <a:ext cx="3111500" cy="192024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29900BD0-C1C1-4DF6-B326-676B457DFD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2233" y="3692224"/>
            <a:ext cx="3111500" cy="1920240"/>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5">
            <a:extLst>
              <a:ext uri="{FF2B5EF4-FFF2-40B4-BE49-F238E27FC236}">
                <a16:creationId xmlns:a16="http://schemas.microsoft.com/office/drawing/2014/main" id="{8A2621DE-BA90-4F97-8C24-71AD4BC196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2234" y="1628878"/>
            <a:ext cx="3111500" cy="1920240"/>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E5A8E096-E40A-4316-AE92-FA8E5908C4AC}"/>
              </a:ext>
            </a:extLst>
          </p:cNvPr>
          <p:cNvSpPr txBox="1"/>
          <p:nvPr/>
        </p:nvSpPr>
        <p:spPr>
          <a:xfrm>
            <a:off x="684926" y="645521"/>
            <a:ext cx="3430514" cy="369332"/>
          </a:xfrm>
          <a:prstGeom prst="rect">
            <a:avLst/>
          </a:prstGeom>
          <a:noFill/>
        </p:spPr>
        <p:txBody>
          <a:bodyPr wrap="square">
            <a:spAutoFit/>
          </a:bodyPr>
          <a:lstStyle/>
          <a:p>
            <a:r>
              <a:rPr lang="en-US" sz="1800" dirty="0">
                <a:latin typeface="Jaapokki" panose="00000500000000000000" pitchFamily="50" charset="0"/>
              </a:rPr>
              <a:t>Florida and California</a:t>
            </a:r>
            <a:endParaRPr lang="en-US" dirty="0"/>
          </a:p>
        </p:txBody>
      </p:sp>
      <p:sp>
        <p:nvSpPr>
          <p:cNvPr id="9" name="ZoneTexte 8">
            <a:extLst>
              <a:ext uri="{FF2B5EF4-FFF2-40B4-BE49-F238E27FC236}">
                <a16:creationId xmlns:a16="http://schemas.microsoft.com/office/drawing/2014/main" id="{E6BCB29D-7923-44A6-84DE-644A0BB2D8DF}"/>
              </a:ext>
            </a:extLst>
          </p:cNvPr>
          <p:cNvSpPr txBox="1"/>
          <p:nvPr/>
        </p:nvSpPr>
        <p:spPr>
          <a:xfrm>
            <a:off x="576797" y="6209780"/>
            <a:ext cx="5287409" cy="2123658"/>
          </a:xfrm>
          <a:prstGeom prst="rect">
            <a:avLst/>
          </a:prstGeom>
          <a:noFill/>
        </p:spPr>
        <p:txBody>
          <a:bodyPr wrap="square">
            <a:spAutoFit/>
          </a:bodyPr>
          <a:lstStyle/>
          <a:p>
            <a:pPr algn="just"/>
            <a:r>
              <a:rPr lang="en-US" sz="1100" dirty="0">
                <a:latin typeface="Proxima Nova Rg" panose="02000506030000020004" pitchFamily="2" charset="0"/>
              </a:rPr>
              <a:t>The comparison between these two states allow us to see both waves of cases and deaths, where the latter is much more severe than the former. The first wave had not completely been controlled before the second wave struck, though according to the data, it has since subsided from its peak. </a:t>
            </a:r>
          </a:p>
          <a:p>
            <a:pPr algn="just"/>
            <a:endParaRPr lang="en-US" sz="1100" dirty="0">
              <a:latin typeface="Proxima Nova Rg" panose="02000506030000020004" pitchFamily="2" charset="0"/>
            </a:endParaRPr>
          </a:p>
          <a:p>
            <a:pPr algn="just"/>
            <a:r>
              <a:rPr lang="en-US" sz="1100" dirty="0">
                <a:latin typeface="Proxima Nova Rg" panose="02000506030000020004" pitchFamily="2" charset="0"/>
              </a:rPr>
              <a:t>In comparison with the main metropolitan areas of each State, that is Los Angeles-Long Beach-Anaheim in California and Miami-Fort Lauderdale-Pompano Beach in Florida, the cases in metropolitan areas rose along with the total state cases, but it was much less so in the second wave. Especially in comparison with how it has been in New York, where cases were very close to the state total, we can conclude that a significant proportion (more than half) of the cases and deaths in this second wave come from non-metropolitan areas. </a:t>
            </a:r>
          </a:p>
        </p:txBody>
      </p:sp>
    </p:spTree>
    <p:extLst>
      <p:ext uri="{BB962C8B-B14F-4D97-AF65-F5344CB8AC3E}">
        <p14:creationId xmlns:p14="http://schemas.microsoft.com/office/powerpoint/2010/main" val="1108371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3" name="Picture 5">
            <a:extLst>
              <a:ext uri="{FF2B5EF4-FFF2-40B4-BE49-F238E27FC236}">
                <a16:creationId xmlns:a16="http://schemas.microsoft.com/office/drawing/2014/main" id="{F6254CD8-F365-4F91-8D8F-C379623892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831" y="1726983"/>
            <a:ext cx="3111499" cy="1920240"/>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4EE2953A-1A8E-4086-A8AD-60B7A29225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25" y="1726983"/>
            <a:ext cx="3111500" cy="192024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54C92399-1D04-4CD4-A966-54C7621EA4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004" y="3834193"/>
            <a:ext cx="3111499" cy="1920240"/>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a:extLst>
              <a:ext uri="{FF2B5EF4-FFF2-40B4-BE49-F238E27FC236}">
                <a16:creationId xmlns:a16="http://schemas.microsoft.com/office/drawing/2014/main" id="{AAC0AAC2-746B-4895-828E-C807B4A283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0444" y="3810445"/>
            <a:ext cx="3111500" cy="1920240"/>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A72AFA7C-B5A0-4B73-AC8C-AAD628E4E40C}"/>
              </a:ext>
            </a:extLst>
          </p:cNvPr>
          <p:cNvSpPr txBox="1"/>
          <p:nvPr/>
        </p:nvSpPr>
        <p:spPr>
          <a:xfrm>
            <a:off x="684926" y="645521"/>
            <a:ext cx="3430514" cy="369332"/>
          </a:xfrm>
          <a:prstGeom prst="rect">
            <a:avLst/>
          </a:prstGeom>
          <a:noFill/>
        </p:spPr>
        <p:txBody>
          <a:bodyPr wrap="square">
            <a:spAutoFit/>
          </a:bodyPr>
          <a:lstStyle/>
          <a:p>
            <a:r>
              <a:rPr lang="en-US" sz="1800" dirty="0">
                <a:latin typeface="Jaapokki" panose="00000500000000000000" pitchFamily="50" charset="0"/>
              </a:rPr>
              <a:t>Dallas and Houston, Texas</a:t>
            </a:r>
            <a:endParaRPr lang="en-US" dirty="0"/>
          </a:p>
        </p:txBody>
      </p:sp>
      <p:sp>
        <p:nvSpPr>
          <p:cNvPr id="10" name="ZoneTexte 9">
            <a:extLst>
              <a:ext uri="{FF2B5EF4-FFF2-40B4-BE49-F238E27FC236}">
                <a16:creationId xmlns:a16="http://schemas.microsoft.com/office/drawing/2014/main" id="{F911B084-6ED8-4412-BAD7-205BF09BCA92}"/>
              </a:ext>
            </a:extLst>
          </p:cNvPr>
          <p:cNvSpPr txBox="1"/>
          <p:nvPr/>
        </p:nvSpPr>
        <p:spPr>
          <a:xfrm>
            <a:off x="877445" y="6721246"/>
            <a:ext cx="5161975" cy="1785104"/>
          </a:xfrm>
          <a:prstGeom prst="rect">
            <a:avLst/>
          </a:prstGeom>
          <a:noFill/>
        </p:spPr>
        <p:txBody>
          <a:bodyPr wrap="square">
            <a:spAutoFit/>
          </a:bodyPr>
          <a:lstStyle/>
          <a:p>
            <a:pPr algn="just"/>
            <a:r>
              <a:rPr lang="en-US" sz="1100" dirty="0">
                <a:latin typeface="Proxima Nova Rg" panose="02000506030000020004" pitchFamily="2" charset="0"/>
              </a:rPr>
              <a:t>The two metropolitan areas of Texas, Dallas-Fort Worth-Arlington and Houston-The Woodlands-Sugar Land are the metropolitan areas with the highest number of cases in the entire country. Even then, comparing with the total number of cases in the state, we see that they are not responsible for the majority of cases in Texas. </a:t>
            </a:r>
          </a:p>
          <a:p>
            <a:pPr algn="just"/>
            <a:endParaRPr lang="en-US" sz="1100" dirty="0">
              <a:latin typeface="Proxima Nova Rg" panose="02000506030000020004" pitchFamily="2" charset="0"/>
            </a:endParaRPr>
          </a:p>
          <a:p>
            <a:pPr algn="just"/>
            <a:r>
              <a:rPr lang="en-US" sz="1100" dirty="0">
                <a:latin typeface="Proxima Nova Rg" panose="02000506030000020004" pitchFamily="2" charset="0"/>
              </a:rPr>
              <a:t>Furthermore, the sharp increase in deaths were hardly influenced by Dallas, unlike in Houston. We see stronger trend similarities between </a:t>
            </a:r>
            <a:r>
              <a:rPr lang="en-US" sz="1100" dirty="0" err="1">
                <a:latin typeface="Proxima Nova Rg" panose="02000506030000020004" pitchFamily="2" charset="0"/>
              </a:rPr>
              <a:t>Houson</a:t>
            </a:r>
            <a:r>
              <a:rPr lang="en-US" sz="1100" dirty="0">
                <a:latin typeface="Proxima Nova Rg" panose="02000506030000020004" pitchFamily="2" charset="0"/>
              </a:rPr>
              <a:t> and the overall state of Texas’ cases and deaths, suggesting that what happens there has a more influential impact than what happens in Dallas. </a:t>
            </a:r>
          </a:p>
        </p:txBody>
      </p:sp>
      <p:sp>
        <p:nvSpPr>
          <p:cNvPr id="12" name="ZoneTexte 11">
            <a:extLst>
              <a:ext uri="{FF2B5EF4-FFF2-40B4-BE49-F238E27FC236}">
                <a16:creationId xmlns:a16="http://schemas.microsoft.com/office/drawing/2014/main" id="{DF1EF02D-547E-40E5-8824-39B37EE4C3DA}"/>
              </a:ext>
            </a:extLst>
          </p:cNvPr>
          <p:cNvSpPr txBox="1"/>
          <p:nvPr/>
        </p:nvSpPr>
        <p:spPr>
          <a:xfrm>
            <a:off x="4034556" y="1255984"/>
            <a:ext cx="1290837" cy="307777"/>
          </a:xfrm>
          <a:prstGeom prst="rect">
            <a:avLst/>
          </a:prstGeom>
          <a:noFill/>
        </p:spPr>
        <p:txBody>
          <a:bodyPr wrap="square">
            <a:spAutoFit/>
          </a:bodyPr>
          <a:lstStyle/>
          <a:p>
            <a:pPr algn="just"/>
            <a:r>
              <a:rPr lang="en-US" sz="1400" dirty="0">
                <a:latin typeface="Proxima Nova Rg" panose="02000506030000020004" pitchFamily="2" charset="0"/>
              </a:rPr>
              <a:t>HOUSTON</a:t>
            </a:r>
          </a:p>
        </p:txBody>
      </p:sp>
      <p:sp>
        <p:nvSpPr>
          <p:cNvPr id="6" name="ZoneTexte 5">
            <a:extLst>
              <a:ext uri="{FF2B5EF4-FFF2-40B4-BE49-F238E27FC236}">
                <a16:creationId xmlns:a16="http://schemas.microsoft.com/office/drawing/2014/main" id="{CDF13EAD-E99D-44D1-B29A-6E37372535FD}"/>
              </a:ext>
            </a:extLst>
          </p:cNvPr>
          <p:cNvSpPr txBox="1"/>
          <p:nvPr/>
        </p:nvSpPr>
        <p:spPr>
          <a:xfrm>
            <a:off x="1465658" y="1258666"/>
            <a:ext cx="1290837" cy="307777"/>
          </a:xfrm>
          <a:prstGeom prst="rect">
            <a:avLst/>
          </a:prstGeom>
          <a:noFill/>
        </p:spPr>
        <p:txBody>
          <a:bodyPr wrap="square">
            <a:spAutoFit/>
          </a:bodyPr>
          <a:lstStyle/>
          <a:p>
            <a:pPr algn="just"/>
            <a:r>
              <a:rPr lang="en-US" sz="1400" dirty="0">
                <a:latin typeface="Proxima Nova Rg" panose="02000506030000020004" pitchFamily="2" charset="0"/>
              </a:rPr>
              <a:t>DALLAS</a:t>
            </a:r>
          </a:p>
        </p:txBody>
      </p:sp>
    </p:spTree>
    <p:extLst>
      <p:ext uri="{BB962C8B-B14F-4D97-AF65-F5344CB8AC3E}">
        <p14:creationId xmlns:p14="http://schemas.microsoft.com/office/powerpoint/2010/main" val="3020790027"/>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96</TotalTime>
  <Words>583</Words>
  <Application>Microsoft Office PowerPoint</Application>
  <PresentationFormat>Format A4 (210 x 297 mm)</PresentationFormat>
  <Paragraphs>24</Paragraphs>
  <Slides>5</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5</vt:i4>
      </vt:variant>
    </vt:vector>
  </HeadingPairs>
  <TitlesOfParts>
    <vt:vector size="11" baseType="lpstr">
      <vt:lpstr>Arial</vt:lpstr>
      <vt:lpstr>Calibri</vt:lpstr>
      <vt:lpstr>Calibri Light</vt:lpstr>
      <vt:lpstr>Jaapokki</vt:lpstr>
      <vt:lpstr>Proxima Nova Rg</vt:lpstr>
      <vt:lpstr>Thème Office</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Louisa Ong</dc:creator>
  <cp:lastModifiedBy>Louisa Ong</cp:lastModifiedBy>
  <cp:revision>1</cp:revision>
  <dcterms:created xsi:type="dcterms:W3CDTF">2020-10-29T01:52:41Z</dcterms:created>
  <dcterms:modified xsi:type="dcterms:W3CDTF">2020-10-29T03:29:16Z</dcterms:modified>
</cp:coreProperties>
</file>