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1" r:id="rId1"/>
  </p:sldMasterIdLst>
  <p:notesMasterIdLst>
    <p:notesMasterId r:id="rId12"/>
  </p:notesMasterIdLst>
  <p:sldIdLst>
    <p:sldId id="256" r:id="rId2"/>
    <p:sldId id="258" r:id="rId3"/>
    <p:sldId id="259" r:id="rId4"/>
    <p:sldId id="297" r:id="rId5"/>
    <p:sldId id="298" r:id="rId6"/>
    <p:sldId id="299" r:id="rId7"/>
    <p:sldId id="300" r:id="rId8"/>
    <p:sldId id="301" r:id="rId9"/>
    <p:sldId id="261" r:id="rId10"/>
    <p:sldId id="302" r:id="rId11"/>
  </p:sldIdLst>
  <p:sldSz cx="9144000" cy="5143500" type="screen16x9"/>
  <p:notesSz cx="6858000" cy="9144000"/>
  <p:embeddedFontLst>
    <p:embeddedFont>
      <p:font typeface="Alegreya Sans Medium" panose="020B0604020202020204" charset="0"/>
      <p:regular r:id="rId13"/>
      <p:bold r:id="rId14"/>
      <p:italic r:id="rId15"/>
      <p:boldItalic r:id="rId16"/>
    </p:embeddedFont>
    <p:embeddedFont>
      <p:font typeface="EB Garamond" panose="00000500000000000000" pitchFamily="2" charset="0"/>
      <p:regular r:id="rId17"/>
      <p:bold r:id="rId18"/>
      <p:italic r:id="rId19"/>
      <p:boldItalic r:id="rId20"/>
    </p:embeddedFont>
    <p:embeddedFont>
      <p:font typeface="EB Garamond SemiBold" panose="00000700000000000000" pitchFamily="2" charset="0"/>
      <p:regular r:id="rId21"/>
      <p:bold r:id="rId22"/>
      <p:italic r:id="rId23"/>
      <p:boldItalic r:id="rId24"/>
    </p:embeddedFont>
    <p:embeddedFont>
      <p:font typeface="Nunito Light" pitchFamily="2" charset="0"/>
      <p:regular r:id="rId25"/>
      <p:italic r:id="rId26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74D2AAB2-ADF1-44DF-AC57-FA1B3F057220}">
  <a:tblStyle styleId="{74D2AAB2-ADF1-44DF-AC57-FA1B3F057220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87C19AF-4507-4671-8ECF-32B9B9086ACA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2153" autoAdjust="0"/>
    <p:restoredTop sz="94660"/>
  </p:normalViewPr>
  <p:slideViewPr>
    <p:cSldViewPr snapToGrid="0">
      <p:cViewPr varScale="1">
        <p:scale>
          <a:sx n="78" d="100"/>
          <a:sy n="78" d="100"/>
        </p:scale>
        <p:origin x="68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26" Type="http://schemas.openxmlformats.org/officeDocument/2006/relationships/font" Target="fonts/font14.fntdata"/><Relationship Id="rId3" Type="http://schemas.openxmlformats.org/officeDocument/2006/relationships/slide" Target="slides/slide2.xml"/><Relationship Id="rId21" Type="http://schemas.openxmlformats.org/officeDocument/2006/relationships/font" Target="fonts/font9.fntdata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5" Type="http://schemas.openxmlformats.org/officeDocument/2006/relationships/font" Target="fonts/font13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font" Target="fonts/font8.fntdata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12.fntdata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23" Type="http://schemas.openxmlformats.org/officeDocument/2006/relationships/font" Target="fonts/font11.fntdata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font" Target="fonts/font10.fntdata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Google Shape;189;g4dfce81f19_0_4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0" name="Google Shape;190;g4dfce81f19_0_4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>
          <a:extLst>
            <a:ext uri="{FF2B5EF4-FFF2-40B4-BE49-F238E27FC236}">
              <a16:creationId xmlns:a16="http://schemas.microsoft.com/office/drawing/2014/main" id="{601185AD-E5DB-3F44-9E68-1A46051260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32:notes">
            <a:extLst>
              <a:ext uri="{FF2B5EF4-FFF2-40B4-BE49-F238E27FC236}">
                <a16:creationId xmlns:a16="http://schemas.microsoft.com/office/drawing/2014/main" id="{0CF64EA7-A5D3-92CC-4703-6221D77F43A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32:notes">
            <a:extLst>
              <a:ext uri="{FF2B5EF4-FFF2-40B4-BE49-F238E27FC236}">
                <a16:creationId xmlns:a16="http://schemas.microsoft.com/office/drawing/2014/main" id="{0880C1CE-2F7E-BA4F-8446-B41F726619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887931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035C18E6-0806-9BA4-3B8E-1F5B4F4223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>
            <a:extLst>
              <a:ext uri="{FF2B5EF4-FFF2-40B4-BE49-F238E27FC236}">
                <a16:creationId xmlns:a16="http://schemas.microsoft.com/office/drawing/2014/main" id="{94F1BB4F-5F3B-66A9-42D3-26F98712E93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>
            <a:extLst>
              <a:ext uri="{FF2B5EF4-FFF2-40B4-BE49-F238E27FC236}">
                <a16:creationId xmlns:a16="http://schemas.microsoft.com/office/drawing/2014/main" id="{C084E892-969E-E5DE-21C5-BD4C39DFBF7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8600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3648AE38-CEF8-7AEC-19A4-D54F816769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>
            <a:extLst>
              <a:ext uri="{FF2B5EF4-FFF2-40B4-BE49-F238E27FC236}">
                <a16:creationId xmlns:a16="http://schemas.microsoft.com/office/drawing/2014/main" id="{921D5A61-A6B9-76A3-B27A-7C659328F4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>
            <a:extLst>
              <a:ext uri="{FF2B5EF4-FFF2-40B4-BE49-F238E27FC236}">
                <a16:creationId xmlns:a16="http://schemas.microsoft.com/office/drawing/2014/main" id="{D0C39B35-890C-00B6-8170-0C733560633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1718660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F74F343F-004E-23A0-3635-55F68F2D8E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>
            <a:extLst>
              <a:ext uri="{FF2B5EF4-FFF2-40B4-BE49-F238E27FC236}">
                <a16:creationId xmlns:a16="http://schemas.microsoft.com/office/drawing/2014/main" id="{40EF4AC5-2D9B-3B42-7D2B-BDBD681F4E93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>
            <a:extLst>
              <a:ext uri="{FF2B5EF4-FFF2-40B4-BE49-F238E27FC236}">
                <a16:creationId xmlns:a16="http://schemas.microsoft.com/office/drawing/2014/main" id="{6F6A37E5-B0ED-75AC-5D22-C65D9CEF707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1730444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E8B1B230-955F-1C6A-0EFE-CB85AC0D5A8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>
            <a:extLst>
              <a:ext uri="{FF2B5EF4-FFF2-40B4-BE49-F238E27FC236}">
                <a16:creationId xmlns:a16="http://schemas.microsoft.com/office/drawing/2014/main" id="{6277687B-600D-EB01-81B9-B5B9F79B5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>
            <a:extLst>
              <a:ext uri="{FF2B5EF4-FFF2-40B4-BE49-F238E27FC236}">
                <a16:creationId xmlns:a16="http://schemas.microsoft.com/office/drawing/2014/main" id="{EEDC4D4E-83D5-2443-486B-08F0A67A8DE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903519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">
          <a:extLst>
            <a:ext uri="{FF2B5EF4-FFF2-40B4-BE49-F238E27FC236}">
              <a16:creationId xmlns:a16="http://schemas.microsoft.com/office/drawing/2014/main" id="{6E66BBC8-4926-1AC5-CDC9-3070707D56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" name="Google Shape;224;g54dda1946d_6_322:notes">
            <a:extLst>
              <a:ext uri="{FF2B5EF4-FFF2-40B4-BE49-F238E27FC236}">
                <a16:creationId xmlns:a16="http://schemas.microsoft.com/office/drawing/2014/main" id="{516215B7-3E21-375E-63E5-5C288B1F91B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5" name="Google Shape;225;g54dda1946d_6_322:notes">
            <a:extLst>
              <a:ext uri="{FF2B5EF4-FFF2-40B4-BE49-F238E27FC236}">
                <a16:creationId xmlns:a16="http://schemas.microsoft.com/office/drawing/2014/main" id="{4FA499CA-4D34-1F2E-EBF6-CB5CCD16CD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3671172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54dda1946d_6_33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54dda1946d_6_33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1703500" y="1207063"/>
            <a:ext cx="5736900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2307675" y="3460625"/>
            <a:ext cx="4528800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grpSp>
        <p:nvGrpSpPr>
          <p:cNvPr id="11" name="Google Shape;11;p2"/>
          <p:cNvGrpSpPr/>
          <p:nvPr/>
        </p:nvGrpSpPr>
        <p:grpSpPr>
          <a:xfrm>
            <a:off x="267675" y="1850"/>
            <a:ext cx="891000" cy="5170200"/>
            <a:chOff x="267675" y="1850"/>
            <a:chExt cx="891000" cy="5170200"/>
          </a:xfrm>
        </p:grpSpPr>
        <p:cxnSp>
          <p:nvCxnSpPr>
            <p:cNvPr id="12" name="Google Shape;12;p2"/>
            <p:cNvCxnSpPr/>
            <p:nvPr/>
          </p:nvCxnSpPr>
          <p:spPr>
            <a:xfrm>
              <a:off x="719150" y="1850"/>
              <a:ext cx="0" cy="5170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3" name="Google Shape;13;p2"/>
            <p:cNvSpPr/>
            <p:nvPr/>
          </p:nvSpPr>
          <p:spPr>
            <a:xfrm>
              <a:off x="267675" y="2834226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4" name="Google Shape;14;p2"/>
            <p:cNvSpPr/>
            <p:nvPr/>
          </p:nvSpPr>
          <p:spPr>
            <a:xfrm>
              <a:off x="267675" y="3806057"/>
              <a:ext cx="891000" cy="8910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grpSp>
        <p:nvGrpSpPr>
          <p:cNvPr id="15" name="Google Shape;15;p2"/>
          <p:cNvGrpSpPr/>
          <p:nvPr/>
        </p:nvGrpSpPr>
        <p:grpSpPr>
          <a:xfrm>
            <a:off x="0" y="0"/>
            <a:ext cx="9144000" cy="5143500"/>
            <a:chOff x="0" y="0"/>
            <a:chExt cx="9144000" cy="5143500"/>
          </a:xfrm>
        </p:grpSpPr>
        <p:pic>
          <p:nvPicPr>
            <p:cNvPr id="16" name="Google Shape;16;p2"/>
            <p:cNvPicPr preferRelativeResize="0"/>
            <p:nvPr/>
          </p:nvPicPr>
          <p:blipFill rotWithShape="1">
            <a:blip r:embed="rId2">
              <a:alphaModFix amt="25000"/>
            </a:blip>
            <a:srcRect l="41575" r="4522" b="15867"/>
            <a:stretch/>
          </p:blipFill>
          <p:spPr>
            <a:xfrm flipH="1">
              <a:off x="7125775" y="539500"/>
              <a:ext cx="2018225" cy="4604000"/>
            </a:xfrm>
            <a:prstGeom prst="rect">
              <a:avLst/>
            </a:prstGeom>
            <a:noFill/>
            <a:ln>
              <a:noFill/>
            </a:ln>
            <a:effectLst>
              <a:outerShdw blurRad="571500" dist="371475" dir="12600000" algn="bl" rotWithShape="0">
                <a:srgbClr val="000000">
                  <a:alpha val="55000"/>
                </a:srgbClr>
              </a:outerShdw>
            </a:effectLst>
          </p:spPr>
        </p:pic>
        <p:pic>
          <p:nvPicPr>
            <p:cNvPr id="17" name="Google Shape;17;p2"/>
            <p:cNvPicPr preferRelativeResize="0"/>
            <p:nvPr/>
          </p:nvPicPr>
          <p:blipFill rotWithShape="1">
            <a:blip r:embed="rId3">
              <a:alphaModFix amt="24000"/>
            </a:blip>
            <a:srcRect l="5100" t="-2988" r="-5100" b="38588"/>
            <a:stretch/>
          </p:blipFill>
          <p:spPr>
            <a:xfrm>
              <a:off x="5996900" y="3462775"/>
              <a:ext cx="2705100" cy="1680725"/>
            </a:xfrm>
            <a:prstGeom prst="rect">
              <a:avLst/>
            </a:prstGeom>
            <a:noFill/>
            <a:ln>
              <a:noFill/>
            </a:ln>
            <a:effectLst>
              <a:outerShdw blurRad="671513" dist="19050" dir="15660000" algn="bl" rotWithShape="0">
                <a:srgbClr val="000000">
                  <a:alpha val="47000"/>
                </a:srgbClr>
              </a:outerShdw>
            </a:effectLst>
          </p:spPr>
        </p:pic>
        <p:pic>
          <p:nvPicPr>
            <p:cNvPr id="18" name="Google Shape;18;p2"/>
            <p:cNvPicPr preferRelativeResize="0"/>
            <p:nvPr/>
          </p:nvPicPr>
          <p:blipFill rotWithShape="1">
            <a:blip r:embed="rId4">
              <a:alphaModFix amt="17000"/>
            </a:blip>
            <a:srcRect l="-108" t="60396" r="10074" b="-1334"/>
            <a:stretch/>
          </p:blipFill>
          <p:spPr>
            <a:xfrm flipH="1">
              <a:off x="0" y="0"/>
              <a:ext cx="6697199" cy="1310175"/>
            </a:xfrm>
            <a:prstGeom prst="rect">
              <a:avLst/>
            </a:prstGeom>
            <a:noFill/>
            <a:ln>
              <a:noFill/>
            </a:ln>
          </p:spPr>
        </p:pic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>
            <a:spLocks noGrp="1"/>
          </p:cNvSpPr>
          <p:nvPr>
            <p:ph type="title"/>
          </p:nvPr>
        </p:nvSpPr>
        <p:spPr>
          <a:xfrm>
            <a:off x="872400" y="5974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ubTitle" idx="1"/>
          </p:nvPr>
        </p:nvSpPr>
        <p:spPr>
          <a:xfrm>
            <a:off x="5124961" y="2791325"/>
            <a:ext cx="2857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6" name="Google Shape;36;p5"/>
          <p:cNvSpPr txBox="1">
            <a:spLocks noGrp="1"/>
          </p:cNvSpPr>
          <p:nvPr>
            <p:ph type="subTitle" idx="2"/>
          </p:nvPr>
        </p:nvSpPr>
        <p:spPr>
          <a:xfrm>
            <a:off x="1466638" y="2791325"/>
            <a:ext cx="2857200" cy="1236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b="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37" name="Google Shape;37;p5"/>
          <p:cNvSpPr txBox="1">
            <a:spLocks noGrp="1"/>
          </p:cNvSpPr>
          <p:nvPr>
            <p:ph type="subTitle" idx="3"/>
          </p:nvPr>
        </p:nvSpPr>
        <p:spPr>
          <a:xfrm>
            <a:off x="1466637" y="2403450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38" name="Google Shape;38;p5"/>
          <p:cNvSpPr txBox="1">
            <a:spLocks noGrp="1"/>
          </p:cNvSpPr>
          <p:nvPr>
            <p:ph type="subTitle" idx="4"/>
          </p:nvPr>
        </p:nvSpPr>
        <p:spPr>
          <a:xfrm>
            <a:off x="5124959" y="2403450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 b="1">
                <a:solidFill>
                  <a:schemeClr val="dk1"/>
                </a:solidFill>
                <a:latin typeface="EB Garamond"/>
                <a:ea typeface="EB Garamond"/>
                <a:cs typeface="EB Garamond"/>
                <a:sym typeface="EB Garamon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39" name="Google Shape;39;p5"/>
          <p:cNvGrpSpPr/>
          <p:nvPr/>
        </p:nvGrpSpPr>
        <p:grpSpPr>
          <a:xfrm>
            <a:off x="825" y="3708650"/>
            <a:ext cx="9143100" cy="1055300"/>
            <a:chOff x="825" y="3708650"/>
            <a:chExt cx="9143100" cy="1055300"/>
          </a:xfrm>
        </p:grpSpPr>
        <p:cxnSp>
          <p:nvCxnSpPr>
            <p:cNvPr id="40" name="Google Shape;40;p5"/>
            <p:cNvCxnSpPr/>
            <p:nvPr/>
          </p:nvCxnSpPr>
          <p:spPr>
            <a:xfrm>
              <a:off x="825" y="4763950"/>
              <a:ext cx="91431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41" name="Google Shape;41;p5"/>
            <p:cNvSpPr/>
            <p:nvPr/>
          </p:nvSpPr>
          <p:spPr>
            <a:xfrm>
              <a:off x="107225" y="4045437"/>
              <a:ext cx="606000" cy="7185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42" name="Google Shape;42;p5"/>
            <p:cNvSpPr/>
            <p:nvPr/>
          </p:nvSpPr>
          <p:spPr>
            <a:xfrm>
              <a:off x="107225" y="3708650"/>
              <a:ext cx="606000" cy="7185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  <p:pic>
        <p:nvPicPr>
          <p:cNvPr id="43" name="Google Shape;43;p5"/>
          <p:cNvPicPr preferRelativeResize="0"/>
          <p:nvPr/>
        </p:nvPicPr>
        <p:blipFill rotWithShape="1">
          <a:blip r:embed="rId2">
            <a:alphaModFix amt="25000"/>
          </a:blip>
          <a:srcRect l="13442" t="17335" r="33506" b="22619"/>
          <a:stretch/>
        </p:blipFill>
        <p:spPr>
          <a:xfrm rot="-14">
            <a:off x="7595775" y="2054903"/>
            <a:ext cx="1548225" cy="3088594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>
            <a:spLocks noGrp="1"/>
          </p:cNvSpPr>
          <p:nvPr>
            <p:ph type="title"/>
          </p:nvPr>
        </p:nvSpPr>
        <p:spPr>
          <a:xfrm>
            <a:off x="1108463" y="1408050"/>
            <a:ext cx="333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7"/>
          <p:cNvSpPr txBox="1">
            <a:spLocks noGrp="1"/>
          </p:cNvSpPr>
          <p:nvPr>
            <p:ph type="subTitle" idx="1"/>
          </p:nvPr>
        </p:nvSpPr>
        <p:spPr>
          <a:xfrm>
            <a:off x="1108463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2" name="Google Shape;52;p7"/>
          <p:cNvSpPr>
            <a:spLocks noGrp="1"/>
          </p:cNvSpPr>
          <p:nvPr>
            <p:ph type="pic" idx="2"/>
          </p:nvPr>
        </p:nvSpPr>
        <p:spPr>
          <a:xfrm>
            <a:off x="5248538" y="539500"/>
            <a:ext cx="2787000" cy="4064400"/>
          </a:xfrm>
          <a:prstGeom prst="round2SameRect">
            <a:avLst>
              <a:gd name="adj1" fmla="val 16667"/>
              <a:gd name="adj2" fmla="val 0"/>
            </a:avLst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sm" len="sm"/>
            <a:tailEnd type="none" w="sm" len="sm"/>
          </a:ln>
        </p:spPr>
      </p:sp>
      <p:grpSp>
        <p:nvGrpSpPr>
          <p:cNvPr id="53" name="Google Shape;53;p7"/>
          <p:cNvGrpSpPr/>
          <p:nvPr/>
        </p:nvGrpSpPr>
        <p:grpSpPr>
          <a:xfrm>
            <a:off x="775" y="250100"/>
            <a:ext cx="9160800" cy="4912800"/>
            <a:chOff x="775" y="250100"/>
            <a:chExt cx="9160800" cy="4912800"/>
          </a:xfrm>
        </p:grpSpPr>
        <p:cxnSp>
          <p:nvCxnSpPr>
            <p:cNvPr id="54" name="Google Shape;54;p7"/>
            <p:cNvCxnSpPr/>
            <p:nvPr/>
          </p:nvCxnSpPr>
          <p:spPr>
            <a:xfrm rot="10800000">
              <a:off x="775" y="250100"/>
              <a:ext cx="91608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55" name="Google Shape;55;p7"/>
            <p:cNvSpPr/>
            <p:nvPr/>
          </p:nvSpPr>
          <p:spPr>
            <a:xfrm>
              <a:off x="133850" y="250100"/>
              <a:ext cx="718200" cy="7182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56" name="Google Shape;56;p7"/>
            <p:cNvSpPr/>
            <p:nvPr/>
          </p:nvSpPr>
          <p:spPr>
            <a:xfrm>
              <a:off x="244700" y="609200"/>
              <a:ext cx="496500" cy="620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cxnSp>
          <p:nvCxnSpPr>
            <p:cNvPr id="57" name="Google Shape;57;p7"/>
            <p:cNvCxnSpPr>
              <a:stCxn id="56" idx="1"/>
            </p:cNvCxnSpPr>
            <p:nvPr/>
          </p:nvCxnSpPr>
          <p:spPr>
            <a:xfrm>
              <a:off x="492950" y="1229900"/>
              <a:ext cx="0" cy="3933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8"/>
          <p:cNvSpPr txBox="1">
            <a:spLocks noGrp="1"/>
          </p:cNvSpPr>
          <p:nvPr>
            <p:ph type="title"/>
          </p:nvPr>
        </p:nvSpPr>
        <p:spPr>
          <a:xfrm>
            <a:off x="2317950" y="1307100"/>
            <a:ext cx="4508100" cy="2529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100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>
            <a:spLocks noGrp="1"/>
          </p:cNvSpPr>
          <p:nvPr>
            <p:ph type="title"/>
          </p:nvPr>
        </p:nvSpPr>
        <p:spPr>
          <a:xfrm>
            <a:off x="2135550" y="1189100"/>
            <a:ext cx="4872900" cy="19644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150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62" name="Google Shape;62;p9"/>
          <p:cNvSpPr txBox="1">
            <a:spLocks noGrp="1"/>
          </p:cNvSpPr>
          <p:nvPr>
            <p:ph type="subTitle" idx="1"/>
          </p:nvPr>
        </p:nvSpPr>
        <p:spPr>
          <a:xfrm>
            <a:off x="2135550" y="3153500"/>
            <a:ext cx="4872900" cy="671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6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noFill/>
        <a:effectLst/>
      </p:bgPr>
    </p:bg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3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3"/>
          <p:cNvSpPr txBox="1">
            <a:spLocks noGrp="1"/>
          </p:cNvSpPr>
          <p:nvPr>
            <p:ph type="title" idx="2" hasCustomPrompt="1"/>
          </p:nvPr>
        </p:nvSpPr>
        <p:spPr>
          <a:xfrm>
            <a:off x="1256875" y="13116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4" name="Google Shape;84;p13"/>
          <p:cNvSpPr txBox="1">
            <a:spLocks noGrp="1"/>
          </p:cNvSpPr>
          <p:nvPr>
            <p:ph type="title" idx="3" hasCustomPrompt="1"/>
          </p:nvPr>
        </p:nvSpPr>
        <p:spPr>
          <a:xfrm>
            <a:off x="1256875" y="29775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5" name="Google Shape;85;p13"/>
          <p:cNvSpPr txBox="1">
            <a:spLocks noGrp="1"/>
          </p:cNvSpPr>
          <p:nvPr>
            <p:ph type="title" idx="4" hasCustomPrompt="1"/>
          </p:nvPr>
        </p:nvSpPr>
        <p:spPr>
          <a:xfrm>
            <a:off x="3636900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6" name="Google Shape;86;p13"/>
          <p:cNvSpPr txBox="1">
            <a:spLocks noGrp="1"/>
          </p:cNvSpPr>
          <p:nvPr>
            <p:ph type="title" idx="5" hasCustomPrompt="1"/>
          </p:nvPr>
        </p:nvSpPr>
        <p:spPr>
          <a:xfrm>
            <a:off x="3636900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7" name="Google Shape;87;p13"/>
          <p:cNvSpPr txBox="1">
            <a:spLocks noGrp="1"/>
          </p:cNvSpPr>
          <p:nvPr>
            <p:ph type="title" idx="6" hasCustomPrompt="1"/>
          </p:nvPr>
        </p:nvSpPr>
        <p:spPr>
          <a:xfrm>
            <a:off x="6016925" y="1322222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8" name="Google Shape;88;p13"/>
          <p:cNvSpPr txBox="1">
            <a:spLocks noGrp="1"/>
          </p:cNvSpPr>
          <p:nvPr>
            <p:ph type="title" idx="7" hasCustomPrompt="1"/>
          </p:nvPr>
        </p:nvSpPr>
        <p:spPr>
          <a:xfrm>
            <a:off x="6016925" y="2988127"/>
            <a:ext cx="734700" cy="5727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9" name="Google Shape;89;p13"/>
          <p:cNvSpPr txBox="1">
            <a:spLocks noGrp="1"/>
          </p:cNvSpPr>
          <p:nvPr>
            <p:ph type="subTitle" idx="1"/>
          </p:nvPr>
        </p:nvSpPr>
        <p:spPr>
          <a:xfrm>
            <a:off x="1256875" y="18843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0" name="Google Shape;90;p13"/>
          <p:cNvSpPr txBox="1">
            <a:spLocks noGrp="1"/>
          </p:cNvSpPr>
          <p:nvPr>
            <p:ph type="subTitle" idx="8"/>
          </p:nvPr>
        </p:nvSpPr>
        <p:spPr>
          <a:xfrm>
            <a:off x="3636900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1" name="Google Shape;91;p13"/>
          <p:cNvSpPr txBox="1">
            <a:spLocks noGrp="1"/>
          </p:cNvSpPr>
          <p:nvPr>
            <p:ph type="subTitle" idx="9"/>
          </p:nvPr>
        </p:nvSpPr>
        <p:spPr>
          <a:xfrm>
            <a:off x="6016925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2" name="Google Shape;92;p13"/>
          <p:cNvSpPr txBox="1">
            <a:spLocks noGrp="1"/>
          </p:cNvSpPr>
          <p:nvPr>
            <p:ph type="subTitle" idx="13"/>
          </p:nvPr>
        </p:nvSpPr>
        <p:spPr>
          <a:xfrm>
            <a:off x="1256875" y="35501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3" name="Google Shape;93;p13"/>
          <p:cNvSpPr txBox="1">
            <a:spLocks noGrp="1"/>
          </p:cNvSpPr>
          <p:nvPr>
            <p:ph type="subTitle" idx="14"/>
          </p:nvPr>
        </p:nvSpPr>
        <p:spPr>
          <a:xfrm>
            <a:off x="3636900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sp>
        <p:nvSpPr>
          <p:cNvPr id="94" name="Google Shape;94;p13"/>
          <p:cNvSpPr txBox="1">
            <a:spLocks noGrp="1"/>
          </p:cNvSpPr>
          <p:nvPr>
            <p:ph type="subTitle" idx="15"/>
          </p:nvPr>
        </p:nvSpPr>
        <p:spPr>
          <a:xfrm>
            <a:off x="6016925" y="3560750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18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EB Garamond"/>
              <a:buNone/>
              <a:defRPr sz="2400" b="1">
                <a:latin typeface="EB Garamond"/>
                <a:ea typeface="EB Garamond"/>
                <a:cs typeface="EB Garamond"/>
                <a:sym typeface="EB Garamond"/>
              </a:defRPr>
            </a:lvl9pPr>
          </a:lstStyle>
          <a:p>
            <a:endParaRPr/>
          </a:p>
        </p:txBody>
      </p:sp>
      <p:grpSp>
        <p:nvGrpSpPr>
          <p:cNvPr id="95" name="Google Shape;95;p13"/>
          <p:cNvGrpSpPr/>
          <p:nvPr/>
        </p:nvGrpSpPr>
        <p:grpSpPr>
          <a:xfrm>
            <a:off x="-34950" y="-8850"/>
            <a:ext cx="9213900" cy="5161200"/>
            <a:chOff x="-34950" y="1750"/>
            <a:chExt cx="9213900" cy="5161200"/>
          </a:xfrm>
        </p:grpSpPr>
        <p:cxnSp>
          <p:nvCxnSpPr>
            <p:cNvPr id="96" name="Google Shape;96;p13"/>
            <p:cNvCxnSpPr/>
            <p:nvPr/>
          </p:nvCxnSpPr>
          <p:spPr>
            <a:xfrm>
              <a:off x="-34950" y="4790625"/>
              <a:ext cx="92139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97" name="Google Shape;97;p13"/>
            <p:cNvCxnSpPr/>
            <p:nvPr/>
          </p:nvCxnSpPr>
          <p:spPr>
            <a:xfrm rot="10800000">
              <a:off x="435400" y="1750"/>
              <a:ext cx="0" cy="5161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8" name="Google Shape;98;p13"/>
            <p:cNvSpPr/>
            <p:nvPr/>
          </p:nvSpPr>
          <p:spPr>
            <a:xfrm>
              <a:off x="8354600" y="421792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99" name="Google Shape;99;p13"/>
            <p:cNvSpPr/>
            <p:nvPr/>
          </p:nvSpPr>
          <p:spPr>
            <a:xfrm>
              <a:off x="8354600" y="3978475"/>
              <a:ext cx="572700" cy="5727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1" name="Google Shape;171;p21"/>
          <p:cNvGrpSpPr/>
          <p:nvPr/>
        </p:nvGrpSpPr>
        <p:grpSpPr>
          <a:xfrm>
            <a:off x="-7700" y="28148"/>
            <a:ext cx="9171000" cy="5126377"/>
            <a:chOff x="-7700" y="28148"/>
            <a:chExt cx="9171000" cy="5126377"/>
          </a:xfrm>
        </p:grpSpPr>
        <p:cxnSp>
          <p:nvCxnSpPr>
            <p:cNvPr id="172" name="Google Shape;172;p21"/>
            <p:cNvCxnSpPr/>
            <p:nvPr/>
          </p:nvCxnSpPr>
          <p:spPr>
            <a:xfrm rot="10800000">
              <a:off x="-7700" y="539500"/>
              <a:ext cx="9171000" cy="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73" name="Google Shape;173;p21"/>
            <p:cNvCxnSpPr>
              <a:endCxn id="174" idx="2"/>
            </p:cNvCxnSpPr>
            <p:nvPr/>
          </p:nvCxnSpPr>
          <p:spPr>
            <a:xfrm>
              <a:off x="7538725" y="28148"/>
              <a:ext cx="0" cy="29460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74" name="Google Shape;174;p21"/>
            <p:cNvSpPr/>
            <p:nvPr/>
          </p:nvSpPr>
          <p:spPr>
            <a:xfrm rot="5400000">
              <a:off x="6646675" y="2974148"/>
              <a:ext cx="1784100" cy="17841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75" name="Google Shape;175;p21"/>
            <p:cNvSpPr/>
            <p:nvPr/>
          </p:nvSpPr>
          <p:spPr>
            <a:xfrm>
              <a:off x="7029800" y="3942525"/>
              <a:ext cx="1017900" cy="1212000"/>
            </a:xfrm>
            <a:prstGeom prst="round2SameRect">
              <a:avLst>
                <a:gd name="adj1" fmla="val 50000"/>
                <a:gd name="adj2" fmla="val 0"/>
              </a:avLst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7" name="Google Shape;177;p22"/>
          <p:cNvPicPr preferRelativeResize="0"/>
          <p:nvPr/>
        </p:nvPicPr>
        <p:blipFill>
          <a:blip r:embed="rId2">
            <a:alphaModFix amt="12000"/>
          </a:blip>
          <a:stretch>
            <a:fillRect/>
          </a:stretch>
        </p:blipFill>
        <p:spPr>
          <a:xfrm rot="1361985" flipH="1">
            <a:off x="675342" y="1772291"/>
            <a:ext cx="2921265" cy="4086471"/>
          </a:xfrm>
          <a:prstGeom prst="rect">
            <a:avLst/>
          </a:prstGeom>
          <a:noFill/>
          <a:ln>
            <a:noFill/>
          </a:ln>
          <a:effectLst>
            <a:outerShdw blurRad="571500" dist="371475" dir="17460000" algn="bl" rotWithShape="0">
              <a:srgbClr val="000000">
                <a:alpha val="55000"/>
              </a:srgbClr>
            </a:outerShdw>
          </a:effectLst>
        </p:spPr>
      </p:pic>
      <p:grpSp>
        <p:nvGrpSpPr>
          <p:cNvPr id="178" name="Google Shape;178;p22"/>
          <p:cNvGrpSpPr/>
          <p:nvPr/>
        </p:nvGrpSpPr>
        <p:grpSpPr>
          <a:xfrm>
            <a:off x="8298075" y="-5975"/>
            <a:ext cx="853800" cy="5152200"/>
            <a:chOff x="8298075" y="-5975"/>
            <a:chExt cx="853800" cy="5152200"/>
          </a:xfrm>
        </p:grpSpPr>
        <p:cxnSp>
          <p:nvCxnSpPr>
            <p:cNvPr id="179" name="Google Shape;179;p22"/>
            <p:cNvCxnSpPr/>
            <p:nvPr/>
          </p:nvCxnSpPr>
          <p:spPr>
            <a:xfrm>
              <a:off x="8725000" y="-5975"/>
              <a:ext cx="0" cy="5152200"/>
            </a:xfrm>
            <a:prstGeom prst="straightConnector1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80" name="Google Shape;180;p22"/>
            <p:cNvSpPr/>
            <p:nvPr/>
          </p:nvSpPr>
          <p:spPr>
            <a:xfrm>
              <a:off x="8298075" y="526400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  <p:sp>
          <p:nvSpPr>
            <p:cNvPr id="181" name="Google Shape;181;p22"/>
            <p:cNvSpPr/>
            <p:nvPr/>
          </p:nvSpPr>
          <p:spPr>
            <a:xfrm>
              <a:off x="8298075" y="1525537"/>
              <a:ext cx="853800" cy="853800"/>
            </a:xfrm>
            <a:prstGeom prst="ellipse">
              <a:avLst/>
            </a:prstGeom>
            <a:noFill/>
            <a:ln w="9525" cap="flat" cmpd="sng">
              <a:solidFill>
                <a:schemeClr val="accent1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endParaRPr>
                <a:latin typeface="Alegreya Sans Medium"/>
                <a:ea typeface="Alegreya Sans Medium"/>
                <a:cs typeface="Alegreya Sans Medium"/>
                <a:sym typeface="Alegreya Sans Medium"/>
              </a:endParaRPr>
            </a:p>
          </p:txBody>
        </p:sp>
      </p:grp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EB Garamond SemiBold"/>
              <a:buNone/>
              <a:defRPr sz="3000">
                <a:solidFill>
                  <a:schemeClr val="dk1"/>
                </a:solidFill>
                <a:latin typeface="EB Garamond SemiBold"/>
                <a:ea typeface="EB Garamond SemiBold"/>
                <a:cs typeface="EB Garamond SemiBold"/>
                <a:sym typeface="EB Garamond SemiBol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●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○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Char char="■"/>
              <a:defRPr sz="1200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1" r:id="rId2"/>
    <p:sldLayoutId id="2147483653" r:id="rId3"/>
    <p:sldLayoutId id="2147483654" r:id="rId4"/>
    <p:sldLayoutId id="2147483655" r:id="rId5"/>
    <p:sldLayoutId id="2147483658" r:id="rId6"/>
    <p:sldLayoutId id="2147483659" r:id="rId7"/>
    <p:sldLayoutId id="2147483667" r:id="rId8"/>
    <p:sldLayoutId id="2147483668" r:id="rId9"/>
  </p:sldLayoutIdLst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jp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9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0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1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13.jp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jpe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Google Shape;192;p26"/>
          <p:cNvSpPr txBox="1">
            <a:spLocks noGrp="1"/>
          </p:cNvSpPr>
          <p:nvPr>
            <p:ph type="ctrTitle"/>
          </p:nvPr>
        </p:nvSpPr>
        <p:spPr>
          <a:xfrm>
            <a:off x="1703500" y="562085"/>
            <a:ext cx="5736900" cy="2000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4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المعارف المكتسبة من برنامج المعلمين الجدد (الوحدة 2)</a:t>
            </a:r>
            <a:endParaRPr sz="40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193" name="Google Shape;193;p26"/>
          <p:cNvSpPr txBox="1">
            <a:spLocks noGrp="1"/>
          </p:cNvSpPr>
          <p:nvPr>
            <p:ph type="subTitle" idx="1"/>
          </p:nvPr>
        </p:nvSpPr>
        <p:spPr>
          <a:xfrm>
            <a:off x="1668817" y="3214516"/>
            <a:ext cx="5806266" cy="475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0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ملخص حول كيفيّة تطبيق مهارات القرن 21 في الموقف التعليمي وأمثلة على تفعيل برامج الذكاء الاصطناعي في الحصة الدراسية</a:t>
            </a:r>
            <a:endParaRPr sz="20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cxnSp>
        <p:nvCxnSpPr>
          <p:cNvPr id="194" name="Google Shape;194;p26"/>
          <p:cNvCxnSpPr>
            <a:cxnSpLocks/>
          </p:cNvCxnSpPr>
          <p:nvPr/>
        </p:nvCxnSpPr>
        <p:spPr>
          <a:xfrm rot="10800000">
            <a:off x="1044378" y="2985812"/>
            <a:ext cx="5599500" cy="3300"/>
          </a:xfrm>
          <a:prstGeom prst="straightConnector1">
            <a:avLst/>
          </a:prstGeom>
          <a:noFill/>
          <a:ln w="9525" cap="flat" cmpd="sng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" name="Google Shape;193;p26">
            <a:extLst>
              <a:ext uri="{FF2B5EF4-FFF2-40B4-BE49-F238E27FC236}">
                <a16:creationId xmlns:a16="http://schemas.microsoft.com/office/drawing/2014/main" id="{7731FC24-7913-FD88-8384-0F8780B6F370}"/>
              </a:ext>
            </a:extLst>
          </p:cNvPr>
          <p:cNvSpPr txBox="1">
            <a:spLocks/>
          </p:cNvSpPr>
          <p:nvPr/>
        </p:nvSpPr>
        <p:spPr>
          <a:xfrm>
            <a:off x="2137584" y="4312376"/>
            <a:ext cx="4868732" cy="475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legreya Sans Medium"/>
              <a:buNone/>
              <a:defRPr sz="16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1pPr>
            <a:lvl2pPr marL="914400" marR="0" lvl="1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2pPr>
            <a:lvl3pPr marL="1371600" marR="0" lvl="2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3pPr>
            <a:lvl4pPr marL="1828800" marR="0" lvl="3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4pPr>
            <a:lvl5pPr marL="2286000" marR="0" lvl="4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5pPr>
            <a:lvl6pPr marL="2743200" marR="0" lvl="5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6pPr>
            <a:lvl7pPr marL="3200400" marR="0" lvl="6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7pPr>
            <a:lvl8pPr marL="3657600" marR="0" lvl="7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8pPr>
            <a:lvl9pPr marL="4114800" marR="0" lvl="8" indent="-30480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legreya Sans Medium"/>
              <a:buNone/>
              <a:defRPr sz="1800" b="0" i="0" u="none" strike="noStrike" cap="none">
                <a:solidFill>
                  <a:schemeClr val="dk1"/>
                </a:solidFill>
                <a:latin typeface="Alegreya Sans Medium"/>
                <a:ea typeface="Alegreya Sans Medium"/>
                <a:cs typeface="Alegreya Sans Medium"/>
                <a:sym typeface="Alegreya Sans Medium"/>
              </a:defRPr>
            </a:lvl9pPr>
          </a:lstStyle>
          <a:p>
            <a:pPr marL="0" indent="0"/>
            <a:r>
              <a:rPr lang="ar-OM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تنفيذ الأستاذة: أمل جمعه</a:t>
            </a:r>
          </a:p>
          <a:p>
            <a:pPr marL="0" indent="0"/>
            <a:r>
              <a:rPr lang="ar-OM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مديرة المدرسة: </a:t>
            </a:r>
            <a:r>
              <a:rPr lang="ar-OM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غتيرة</a:t>
            </a:r>
            <a:r>
              <a:rPr lang="ar-OM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الفارسية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randomBar dir="vert"/>
      </p:transition>
    </mc:Choice>
    <mc:Fallback>
      <p:transition spd="slow">
        <p:randomBar dir="vert"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>
          <a:extLst>
            <a:ext uri="{FF2B5EF4-FFF2-40B4-BE49-F238E27FC236}">
              <a16:creationId xmlns:a16="http://schemas.microsoft.com/office/drawing/2014/main" id="{7359A6D5-007C-D99B-A126-9645F718BE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>
            <a:extLst>
              <a:ext uri="{FF2B5EF4-FFF2-40B4-BE49-F238E27FC236}">
                <a16:creationId xmlns:a16="http://schemas.microsoft.com/office/drawing/2014/main" id="{B826CEB0-D598-05A5-46D2-ACE8A5A2DC39}"/>
              </a:ext>
            </a:extLst>
          </p:cNvPr>
          <p:cNvSpPr txBox="1">
            <a:spLocks noGrp="1"/>
          </p:cNvSpPr>
          <p:nvPr>
            <p:ph type="subTitle" idx="4"/>
          </p:nvPr>
        </p:nvSpPr>
        <p:spPr>
          <a:xfrm>
            <a:off x="4198909" y="3473641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Sketch </a:t>
            </a:r>
            <a:r>
              <a:rPr lang="en-US" dirty="0" err="1"/>
              <a:t>Metademolab</a:t>
            </a:r>
            <a:endParaRPr lang="en-US" dirty="0"/>
          </a:p>
        </p:txBody>
      </p:sp>
      <p:sp>
        <p:nvSpPr>
          <p:cNvPr id="244" name="Google Shape;244;p31">
            <a:extLst>
              <a:ext uri="{FF2B5EF4-FFF2-40B4-BE49-F238E27FC236}">
                <a16:creationId xmlns:a16="http://schemas.microsoft.com/office/drawing/2014/main" id="{3B92381A-A96F-8C34-379A-631666DDC44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71837" y="585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أمثلة على برامج الذكاء الاصطناعي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Google Shape;249;p31">
            <a:extLst>
              <a:ext uri="{FF2B5EF4-FFF2-40B4-BE49-F238E27FC236}">
                <a16:creationId xmlns:a16="http://schemas.microsoft.com/office/drawing/2014/main" id="{1508A6E7-D6E7-E6E9-5CF4-AC8DF27F808E}"/>
              </a:ext>
            </a:extLst>
          </p:cNvPr>
          <p:cNvSpPr/>
          <p:nvPr/>
        </p:nvSpPr>
        <p:spPr>
          <a:xfrm>
            <a:off x="5224163" y="1683450"/>
            <a:ext cx="567600" cy="56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A4F3812D-8CDB-650D-562A-957068B7182D}"/>
              </a:ext>
            </a:extLst>
          </p:cNvPr>
          <p:cNvSpPr/>
          <p:nvPr/>
        </p:nvSpPr>
        <p:spPr>
          <a:xfrm>
            <a:off x="4323837" y="1513385"/>
            <a:ext cx="1948273" cy="192272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عنوان فرعي 7">
            <a:extLst>
              <a:ext uri="{FF2B5EF4-FFF2-40B4-BE49-F238E27FC236}">
                <a16:creationId xmlns:a16="http://schemas.microsoft.com/office/drawing/2014/main" id="{CD7C9BB5-B841-2C65-25E1-DDE9CEDC4BE1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A2641978-1AC1-AB8E-24FC-A232C901849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1594915" y="1513385"/>
            <a:ext cx="1948272" cy="1948272"/>
          </a:xfrm>
          <a:prstGeom prst="rect">
            <a:avLst/>
          </a:prstGeom>
        </p:spPr>
      </p:pic>
      <p:sp>
        <p:nvSpPr>
          <p:cNvPr id="12" name="عنوان فرعي 11">
            <a:extLst>
              <a:ext uri="{FF2B5EF4-FFF2-40B4-BE49-F238E27FC236}">
                <a16:creationId xmlns:a16="http://schemas.microsoft.com/office/drawing/2014/main" id="{FC729813-FF7E-9607-FB52-DDA36A8F9A07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عنوان فرعي 13">
            <a:extLst>
              <a:ext uri="{FF2B5EF4-FFF2-40B4-BE49-F238E27FC236}">
                <a16:creationId xmlns:a16="http://schemas.microsoft.com/office/drawing/2014/main" id="{AC276F0F-0F77-B93A-7404-041427C8EC2F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81463789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0" name="Google Shape;210;p28"/>
          <p:cNvSpPr txBox="1">
            <a:spLocks noGrp="1"/>
          </p:cNvSpPr>
          <p:nvPr>
            <p:ph type="title" idx="2"/>
          </p:nvPr>
        </p:nvSpPr>
        <p:spPr>
          <a:xfrm>
            <a:off x="1256875" y="1311622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7030A0"/>
                </a:solidFill>
              </a:rPr>
              <a:t>03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1" name="Google Shape;211;p28"/>
          <p:cNvSpPr txBox="1">
            <a:spLocks noGrp="1"/>
          </p:cNvSpPr>
          <p:nvPr>
            <p:ph type="title" idx="3"/>
          </p:nvPr>
        </p:nvSpPr>
        <p:spPr>
          <a:xfrm>
            <a:off x="1256875" y="2977527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7030A0"/>
                </a:solidFill>
              </a:rPr>
              <a:t>06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2" name="Google Shape;212;p28"/>
          <p:cNvSpPr txBox="1">
            <a:spLocks noGrp="1"/>
          </p:cNvSpPr>
          <p:nvPr>
            <p:ph type="title" idx="4"/>
          </p:nvPr>
        </p:nvSpPr>
        <p:spPr>
          <a:xfrm>
            <a:off x="4204650" y="1322225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02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3" name="Google Shape;213;p28"/>
          <p:cNvSpPr txBox="1">
            <a:spLocks noGrp="1"/>
          </p:cNvSpPr>
          <p:nvPr>
            <p:ph type="title" idx="5"/>
          </p:nvPr>
        </p:nvSpPr>
        <p:spPr>
          <a:xfrm>
            <a:off x="4204650" y="297744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rgbClr val="7030A0"/>
                </a:solidFill>
              </a:rPr>
              <a:t>05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4" name="Google Shape;214;p28"/>
          <p:cNvSpPr txBox="1">
            <a:spLocks noGrp="1"/>
          </p:cNvSpPr>
          <p:nvPr>
            <p:ph type="title" idx="6"/>
          </p:nvPr>
        </p:nvSpPr>
        <p:spPr>
          <a:xfrm>
            <a:off x="6752911" y="130399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7030A0"/>
                </a:solidFill>
              </a:rPr>
              <a:t>01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5" name="Google Shape;215;p28"/>
          <p:cNvSpPr txBox="1">
            <a:spLocks noGrp="1"/>
          </p:cNvSpPr>
          <p:nvPr>
            <p:ph type="title" idx="7"/>
          </p:nvPr>
        </p:nvSpPr>
        <p:spPr>
          <a:xfrm>
            <a:off x="6726925" y="2977448"/>
            <a:ext cx="734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dirty="0">
                <a:solidFill>
                  <a:srgbClr val="7030A0"/>
                </a:solidFill>
              </a:rPr>
              <a:t>04</a:t>
            </a:r>
            <a:endParaRPr dirty="0">
              <a:solidFill>
                <a:srgbClr val="7030A0"/>
              </a:solidFill>
            </a:endParaRPr>
          </a:p>
        </p:txBody>
      </p:sp>
      <p:sp>
        <p:nvSpPr>
          <p:cNvPr id="216" name="Google Shape;216;p28"/>
          <p:cNvSpPr txBox="1">
            <a:spLocks noGrp="1"/>
          </p:cNvSpPr>
          <p:nvPr>
            <p:ph type="subTitle" idx="1"/>
          </p:nvPr>
        </p:nvSpPr>
        <p:spPr>
          <a:xfrm>
            <a:off x="618000" y="1882618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التفكير النقدي وحل المشكلات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7" name="Google Shape;217;p28"/>
          <p:cNvSpPr txBox="1">
            <a:spLocks noGrp="1"/>
          </p:cNvSpPr>
          <p:nvPr>
            <p:ph type="subTitle" idx="8"/>
          </p:nvPr>
        </p:nvSpPr>
        <p:spPr>
          <a:xfrm>
            <a:off x="3596066" y="1897859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العمل التعاوني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8" name="Google Shape;218;p28"/>
          <p:cNvSpPr txBox="1">
            <a:spLocks noGrp="1"/>
          </p:cNvSpPr>
          <p:nvPr>
            <p:ph type="subTitle" idx="9"/>
          </p:nvPr>
        </p:nvSpPr>
        <p:spPr>
          <a:xfrm>
            <a:off x="6016925" y="18949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التعلم النشط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19" name="Google Shape;219;p28"/>
          <p:cNvSpPr txBox="1">
            <a:spLocks noGrp="1"/>
          </p:cNvSpPr>
          <p:nvPr>
            <p:ph type="subTitle" idx="13"/>
          </p:nvPr>
        </p:nvSpPr>
        <p:spPr>
          <a:xfrm>
            <a:off x="832519" y="3536211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الإبداع والابتكار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0" name="Google Shape;220;p28"/>
          <p:cNvSpPr txBox="1">
            <a:spLocks noGrp="1"/>
          </p:cNvSpPr>
          <p:nvPr>
            <p:ph type="subTitle" idx="14"/>
          </p:nvPr>
        </p:nvSpPr>
        <p:spPr>
          <a:xfrm>
            <a:off x="3689463" y="3560825"/>
            <a:ext cx="1870200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التواصل الفعّال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1" name="Google Shape;221;p28"/>
          <p:cNvSpPr txBox="1">
            <a:spLocks noGrp="1"/>
          </p:cNvSpPr>
          <p:nvPr>
            <p:ph type="subTitle" idx="15"/>
          </p:nvPr>
        </p:nvSpPr>
        <p:spPr>
          <a:xfrm>
            <a:off x="5950338" y="3550150"/>
            <a:ext cx="2339846" cy="78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400" dirty="0">
                <a:solidFill>
                  <a:srgbClr val="7030A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استخدام التكنولوجيا</a:t>
            </a:r>
            <a:endParaRPr sz="2400" dirty="0">
              <a:solidFill>
                <a:srgbClr val="7030A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22" name="Google Shape;222;p28"/>
          <p:cNvPicPr preferRelativeResize="0"/>
          <p:nvPr/>
        </p:nvPicPr>
        <p:blipFill>
          <a:blip r:embed="rId3">
            <a:alphaModFix amt="15000"/>
          </a:blip>
          <a:stretch>
            <a:fillRect/>
          </a:stretch>
        </p:blipFill>
        <p:spPr>
          <a:xfrm rot="10800000">
            <a:off x="7590900" y="797750"/>
            <a:ext cx="1935800" cy="2961851"/>
          </a:xfrm>
          <a:prstGeom prst="rect">
            <a:avLst/>
          </a:prstGeom>
          <a:noFill/>
          <a:ln>
            <a:noFill/>
          </a:ln>
          <a:effectLst>
            <a:outerShdw blurRad="571500" dist="371475" dir="5340000" algn="bl" rotWithShape="0">
              <a:srgbClr val="000000">
                <a:alpha val="55000"/>
              </a:srgbClr>
            </a:outerShdw>
          </a:effectLst>
        </p:spPr>
      </p:pic>
      <p:sp>
        <p:nvSpPr>
          <p:cNvPr id="2" name="مستطيل 1">
            <a:extLst>
              <a:ext uri="{FF2B5EF4-FFF2-40B4-BE49-F238E27FC236}">
                <a16:creationId xmlns:a16="http://schemas.microsoft.com/office/drawing/2014/main" id="{3B6FB6F6-AA75-A197-8B30-BC43EB26E061}"/>
              </a:ext>
            </a:extLst>
          </p:cNvPr>
          <p:cNvSpPr/>
          <p:nvPr/>
        </p:nvSpPr>
        <p:spPr>
          <a:xfrm>
            <a:off x="2495993" y="320903"/>
            <a:ext cx="4070345" cy="92333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none" lIns="91440" tIns="45720" rIns="91440" bIns="45720">
            <a:spAutoFit/>
          </a:bodyPr>
          <a:lstStyle/>
          <a:p>
            <a:pPr algn="ctr"/>
            <a:r>
              <a:rPr lang="ar-OM" sz="5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مهارات القرن 21</a:t>
            </a:r>
            <a:endParaRPr lang="en-US" sz="5400" b="1" dirty="0">
              <a:solidFill>
                <a:srgbClr val="FF0000"/>
              </a:solidFill>
            </a:endParaRPr>
          </a:p>
        </p:txBody>
      </p:sp>
      <p:sp>
        <p:nvSpPr>
          <p:cNvPr id="4" name="عنوان 3">
            <a:extLst>
              <a:ext uri="{FF2B5EF4-FFF2-40B4-BE49-F238E27FC236}">
                <a16:creationId xmlns:a16="http://schemas.microsoft.com/office/drawing/2014/main" id="{D96D8576-FF48-E643-BA7D-DAC7FC1795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ar-OM" dirty="0"/>
              <a:t> </a:t>
            </a:r>
            <a:endParaRPr lang="en-US" dirty="0"/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/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138249" y="1074825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/>
          <p:cNvSpPr txBox="1">
            <a:spLocks noGrp="1"/>
          </p:cNvSpPr>
          <p:nvPr>
            <p:ph type="title"/>
          </p:nvPr>
        </p:nvSpPr>
        <p:spPr>
          <a:xfrm>
            <a:off x="5451862" y="1477741"/>
            <a:ext cx="333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التعلم النشط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/>
          <p:cNvSpPr txBox="1">
            <a:spLocks noGrp="1"/>
          </p:cNvSpPr>
          <p:nvPr>
            <p:ph type="subTitle" idx="1"/>
          </p:nvPr>
        </p:nvSpPr>
        <p:spPr>
          <a:xfrm>
            <a:off x="5206935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يشجع الطلبة على المشاركة الفاعلة في العملية التعليمية.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ar-OM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لعبة التواصل البصري</a:t>
            </a:r>
            <a:endParaRPr sz="24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0" name="Google Shape;230;p29"/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l="414" t="1630" r="1232" b="-1"/>
          <a:stretch/>
        </p:blipFill>
        <p:spPr>
          <a:xfrm>
            <a:off x="865415" y="1217882"/>
            <a:ext cx="3600449" cy="3280436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DD9A809-6CB8-41A7-5E03-F9B80632AB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extLst>
              <a:ext uri="{FF2B5EF4-FFF2-40B4-BE49-F238E27FC236}">
                <a16:creationId xmlns:a16="http://schemas.microsoft.com/office/drawing/2014/main" id="{38B09360-2DDD-60C7-B70D-F11A8A3A7B2B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146413" y="1074825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13BAF8F1-51E1-6B33-9614-65C9447B5A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435534" y="1477741"/>
            <a:ext cx="33342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العمل التعاوني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E1E5F254-DC1D-5411-FA27-551E45DD01A9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5099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التعاون لإكمال مهمة ما عن طريق توزيع الأعمال، يعلّم الطلبة أهمية قيمة التعاون ويساعد على تطوير المهارات الاجتماعية.</a:t>
            </a:r>
            <a:endParaRPr lang="en-US"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indent="0" algn="just" rtl="1">
              <a:buSzPts val="1100"/>
              <a:buNone/>
            </a:pPr>
            <a:r>
              <a:rPr lang="ar-OM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ar-OM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تمثيل المسرحيات</a:t>
            </a:r>
            <a:endParaRPr lang="ar-OM"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0" name="Google Shape;230;p29">
            <a:extLst>
              <a:ext uri="{FF2B5EF4-FFF2-40B4-BE49-F238E27FC236}">
                <a16:creationId xmlns:a16="http://schemas.microsoft.com/office/drawing/2014/main" id="{A77CA269-F194-BF83-1303-93C72F5DFFBA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l="701" t="-42" r="731"/>
          <a:stretch/>
        </p:blipFill>
        <p:spPr>
          <a:xfrm>
            <a:off x="602865" y="1216479"/>
            <a:ext cx="4124256" cy="3281839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72686818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2D14C357-E577-261E-AFA3-0F0C312EE7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extLst>
              <a:ext uri="{FF2B5EF4-FFF2-40B4-BE49-F238E27FC236}">
                <a16:creationId xmlns:a16="http://schemas.microsoft.com/office/drawing/2014/main" id="{BCE445F7-3E84-400D-C6DF-E73B07F71D5A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029348" y="1082989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2F6C16C8-CF63-F71E-50A4-2BD753659F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408050"/>
            <a:ext cx="43861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التفكير النقدي وحل المشكلات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9ACD367E-AECF-7939-34DA-0135587F929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6935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يشجّع الطلبة على التفكير  النقدي وتحليل المعلومات وحل المشكلات بطرق متنوعة.</a:t>
            </a:r>
          </a:p>
          <a:p>
            <a:pPr marL="0" indent="0" algn="just" rtl="1">
              <a:buSzPts val="1100"/>
              <a:buNone/>
            </a:pPr>
            <a:r>
              <a:rPr lang="ar-OM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ar-OM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حل </a:t>
            </a:r>
            <a:r>
              <a:rPr lang="ar-OM" sz="2000" b="1" dirty="0" err="1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الأحجيات</a:t>
            </a:r>
            <a:endParaRPr lang="ar-OM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ar-OM" sz="2000" dirty="0">
              <a:solidFill>
                <a:schemeClr val="bg1">
                  <a:lumMod val="10000"/>
                </a:schemeClr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0" name="Google Shape;230;p29">
            <a:extLst>
              <a:ext uri="{FF2B5EF4-FFF2-40B4-BE49-F238E27FC236}">
                <a16:creationId xmlns:a16="http://schemas.microsoft.com/office/drawing/2014/main" id="{A5B59BD5-8862-AAD8-2E9C-057AB16B008F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t="10213" b="10213"/>
          <a:stretch/>
        </p:blipFill>
        <p:spPr>
          <a:xfrm>
            <a:off x="602865" y="1216479"/>
            <a:ext cx="3552168" cy="3281839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21167518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03710EAC-D564-6D03-960E-11F492B82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extLst>
              <a:ext uri="{FF2B5EF4-FFF2-40B4-BE49-F238E27FC236}">
                <a16:creationId xmlns:a16="http://schemas.microsoft.com/office/drawing/2014/main" id="{590DE9AB-DC34-7CBA-01BE-DD46FD48CFC5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045676" y="1082989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7604FB9E-ACD2-08E8-A471-421C2DDD028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898573" y="1413043"/>
            <a:ext cx="43861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استخدام التكنولوجيا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D46182D6-CE23-37E4-159A-30C884046CFF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23263" y="1988914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إدخال التقنيات الحديثة في العملية التعليمية يعزّز من فاعلية التعلُّم ويساعد الطلبة على تطوير مهاراتهم الرقميّة في سنٍ مبكرة.</a:t>
            </a:r>
          </a:p>
          <a:p>
            <a:pPr marL="0" indent="0" algn="just" rtl="1">
              <a:buSzPts val="1100"/>
              <a:buNone/>
            </a:pPr>
            <a:r>
              <a:rPr lang="ar-OM" sz="20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en-US" sz="20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Word Wall Games</a:t>
            </a:r>
            <a:endParaRPr lang="ar-OM" sz="2000" b="1" dirty="0">
              <a:solidFill>
                <a:srgbClr val="FF0000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pic>
        <p:nvPicPr>
          <p:cNvPr id="230" name="Google Shape;230;p29">
            <a:extLst>
              <a:ext uri="{FF2B5EF4-FFF2-40B4-BE49-F238E27FC236}">
                <a16:creationId xmlns:a16="http://schemas.microsoft.com/office/drawing/2014/main" id="{B70266E5-A1F3-BFE0-A06E-96378E1168C8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l="-107" r="2679"/>
          <a:stretch/>
        </p:blipFill>
        <p:spPr>
          <a:xfrm>
            <a:off x="628650" y="1233508"/>
            <a:ext cx="3616779" cy="3216027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1755728347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14C94E82-A5D9-5EBA-3D47-AD8F431B36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extLst>
              <a:ext uri="{FF2B5EF4-FFF2-40B4-BE49-F238E27FC236}">
                <a16:creationId xmlns:a16="http://schemas.microsoft.com/office/drawing/2014/main" id="{73DF343E-C8F8-D80D-C580-75154A5298DF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891674" y="1491203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F12BAA6C-55C3-6064-4111-D212370FEE0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408050"/>
            <a:ext cx="43861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التواصل الفعّال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63211C99-AAE5-8ED5-02D5-793C4C2EB375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15099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يشجّع الطلبة على التعبير عن أفكارهم بوضوح وفهم الآخرين.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4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ar-OM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محادثات الصداقة</a:t>
            </a:r>
          </a:p>
        </p:txBody>
      </p:sp>
      <p:pic>
        <p:nvPicPr>
          <p:cNvPr id="230" name="Google Shape;230;p29">
            <a:extLst>
              <a:ext uri="{FF2B5EF4-FFF2-40B4-BE49-F238E27FC236}">
                <a16:creationId xmlns:a16="http://schemas.microsoft.com/office/drawing/2014/main" id="{3F4CF8DD-ABEF-2AB3-AB96-04AD3A3F5B91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l="1882" r="1256"/>
          <a:stretch/>
        </p:blipFill>
        <p:spPr>
          <a:xfrm>
            <a:off x="602865" y="1192687"/>
            <a:ext cx="3911985" cy="3085399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3103945765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6">
          <a:extLst>
            <a:ext uri="{FF2B5EF4-FFF2-40B4-BE49-F238E27FC236}">
              <a16:creationId xmlns:a16="http://schemas.microsoft.com/office/drawing/2014/main" id="{71227ABF-8CBB-3F09-68F6-60AAE411A8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29">
            <a:extLst>
              <a:ext uri="{FF2B5EF4-FFF2-40B4-BE49-F238E27FC236}">
                <a16:creationId xmlns:a16="http://schemas.microsoft.com/office/drawing/2014/main" id="{3092A054-A8A2-4CD4-C954-75F6F59D1503}"/>
              </a:ext>
            </a:extLst>
          </p:cNvPr>
          <p:cNvPicPr preferRelativeResize="0"/>
          <p:nvPr/>
        </p:nvPicPr>
        <p:blipFill rotWithShape="1">
          <a:blip r:embed="rId3">
            <a:alphaModFix amt="31000"/>
          </a:blip>
          <a:srcRect b="7697"/>
          <a:stretch/>
        </p:blipFill>
        <p:spPr>
          <a:xfrm rot="1440451">
            <a:off x="6891673" y="-687601"/>
            <a:ext cx="3315250" cy="4747674"/>
          </a:xfrm>
          <a:prstGeom prst="rect">
            <a:avLst/>
          </a:prstGeom>
          <a:noFill/>
          <a:ln>
            <a:noFill/>
          </a:ln>
          <a:effectLst>
            <a:outerShdw blurRad="385763" dist="247650" dir="16920000" algn="bl" rotWithShape="0">
              <a:srgbClr val="000000">
                <a:alpha val="20000"/>
              </a:srgbClr>
            </a:outerShdw>
          </a:effectLst>
        </p:spPr>
      </p:pic>
      <p:sp>
        <p:nvSpPr>
          <p:cNvPr id="228" name="Google Shape;228;p29">
            <a:extLst>
              <a:ext uri="{FF2B5EF4-FFF2-40B4-BE49-F238E27FC236}">
                <a16:creationId xmlns:a16="http://schemas.microsoft.com/office/drawing/2014/main" id="{59B273B2-BD0B-347D-38F2-08AEF55996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4572000" y="1408050"/>
            <a:ext cx="4386102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sz="28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الإبداع والابتكار</a:t>
            </a:r>
            <a:endParaRPr sz="2800"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29" name="Google Shape;229;p29">
            <a:extLst>
              <a:ext uri="{FF2B5EF4-FFF2-40B4-BE49-F238E27FC236}">
                <a16:creationId xmlns:a16="http://schemas.microsoft.com/office/drawing/2014/main" id="{C13CF16A-8150-CE32-6F66-08D3B89E2451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5206935" y="1980750"/>
            <a:ext cx="3334200" cy="1754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000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يدعم قدرة الطلبة على التفكير خارج الصندوق وخلق أفكار مبتكرة.</a:t>
            </a:r>
          </a:p>
          <a:p>
            <a:pPr marL="0" lvl="0" indent="0" algn="just" rt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ar-OM" sz="2400" b="1" dirty="0">
                <a:solidFill>
                  <a:schemeClr val="bg1">
                    <a:lumMod val="10000"/>
                  </a:scheme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مثال: </a:t>
            </a:r>
            <a:r>
              <a:rPr lang="ar-OM" sz="2400" b="1" dirty="0">
                <a:solidFill>
                  <a:srgbClr val="FF0000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مشروع الفن الخلّاق</a:t>
            </a:r>
          </a:p>
        </p:txBody>
      </p:sp>
      <p:pic>
        <p:nvPicPr>
          <p:cNvPr id="230" name="Google Shape;230;p29">
            <a:extLst>
              <a:ext uri="{FF2B5EF4-FFF2-40B4-BE49-F238E27FC236}">
                <a16:creationId xmlns:a16="http://schemas.microsoft.com/office/drawing/2014/main" id="{122A43E7-AABE-3C73-17EC-6AC73C2A3943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>
          <a:blip r:embed="rId4"/>
          <a:srcRect l="2515" r="2515"/>
          <a:stretch/>
        </p:blipFill>
        <p:spPr>
          <a:xfrm>
            <a:off x="602866" y="1192687"/>
            <a:ext cx="3193528" cy="3085399"/>
          </a:xfrm>
          <a:prstGeom prst="round2SameRect">
            <a:avLst>
              <a:gd name="adj1" fmla="val 50000"/>
              <a:gd name="adj2" fmla="val 0"/>
            </a:avLst>
          </a:prstGeom>
        </p:spPr>
      </p:pic>
    </p:spTree>
    <p:extLst>
      <p:ext uri="{BB962C8B-B14F-4D97-AF65-F5344CB8AC3E}">
        <p14:creationId xmlns:p14="http://schemas.microsoft.com/office/powerpoint/2010/main" val="2548594530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31"/>
          <p:cNvSpPr txBox="1">
            <a:spLocks noGrp="1"/>
          </p:cNvSpPr>
          <p:nvPr>
            <p:ph type="subTitle" idx="4"/>
          </p:nvPr>
        </p:nvSpPr>
        <p:spPr>
          <a:xfrm>
            <a:off x="4468331" y="3461657"/>
            <a:ext cx="2857200" cy="4788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 err="1"/>
              <a:t>ChatterPix</a:t>
            </a:r>
            <a:r>
              <a:rPr lang="en-US" dirty="0"/>
              <a:t> Kids</a:t>
            </a:r>
          </a:p>
        </p:txBody>
      </p:sp>
      <p:sp>
        <p:nvSpPr>
          <p:cNvPr id="244" name="Google Shape;244;p31"/>
          <p:cNvSpPr txBox="1">
            <a:spLocks noGrp="1"/>
          </p:cNvSpPr>
          <p:nvPr>
            <p:ph type="title"/>
          </p:nvPr>
        </p:nvSpPr>
        <p:spPr>
          <a:xfrm>
            <a:off x="471837" y="585900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ar-OM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أمثلة على برامج الذكاء الاصطناعي</a:t>
            </a:r>
            <a:endParaRPr b="1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  <p:sp>
        <p:nvSpPr>
          <p:cNvPr id="249" name="Google Shape;249;p31"/>
          <p:cNvSpPr/>
          <p:nvPr/>
        </p:nvSpPr>
        <p:spPr>
          <a:xfrm>
            <a:off x="5224163" y="1683450"/>
            <a:ext cx="567600" cy="567600"/>
          </a:xfrm>
          <a:prstGeom prst="ellipse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Alegreya Sans Medium"/>
              <a:ea typeface="Alegreya Sans Medium"/>
              <a:cs typeface="Alegreya Sans Medium"/>
              <a:sym typeface="Alegreya Sans Medium"/>
            </a:endParaRPr>
          </a:p>
        </p:txBody>
      </p:sp>
      <p:sp>
        <p:nvSpPr>
          <p:cNvPr id="2" name="مستطيل: زوايا مستديرة 1">
            <a:extLst>
              <a:ext uri="{FF2B5EF4-FFF2-40B4-BE49-F238E27FC236}">
                <a16:creationId xmlns:a16="http://schemas.microsoft.com/office/drawing/2014/main" id="{B60DCCF1-7E24-05EA-A802-57F21199DB8B}"/>
              </a:ext>
            </a:extLst>
          </p:cNvPr>
          <p:cNvSpPr/>
          <p:nvPr/>
        </p:nvSpPr>
        <p:spPr>
          <a:xfrm>
            <a:off x="4323837" y="1513385"/>
            <a:ext cx="1948273" cy="1922726"/>
          </a:xfrm>
          <a:prstGeom prst="roundRect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8" name="عنوان فرعي 7">
            <a:extLst>
              <a:ext uri="{FF2B5EF4-FFF2-40B4-BE49-F238E27FC236}">
                <a16:creationId xmlns:a16="http://schemas.microsoft.com/office/drawing/2014/main" id="{A19E2BB3-F4FC-C26A-43B6-95148EE207E4}"/>
              </a:ext>
            </a:extLst>
          </p:cNvPr>
          <p:cNvSpPr>
            <a:spLocks noGrp="1"/>
          </p:cNvSpPr>
          <p:nvPr>
            <p:ph type="subTitle" idx="3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pic>
        <p:nvPicPr>
          <p:cNvPr id="10" name="صورة 9">
            <a:extLst>
              <a:ext uri="{FF2B5EF4-FFF2-40B4-BE49-F238E27FC236}">
                <a16:creationId xmlns:a16="http://schemas.microsoft.com/office/drawing/2014/main" id="{0DE4EAA4-E63C-E479-2F39-19F64D813F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4915" y="1513385"/>
            <a:ext cx="1948272" cy="1948272"/>
          </a:xfrm>
          <a:prstGeom prst="rect">
            <a:avLst/>
          </a:prstGeom>
        </p:spPr>
      </p:pic>
      <p:sp>
        <p:nvSpPr>
          <p:cNvPr id="12" name="عنوان فرعي 11">
            <a:extLst>
              <a:ext uri="{FF2B5EF4-FFF2-40B4-BE49-F238E27FC236}">
                <a16:creationId xmlns:a16="http://schemas.microsoft.com/office/drawing/2014/main" id="{32A29E09-F0EE-BA7F-EB9C-810F521AD891}"/>
              </a:ext>
            </a:extLst>
          </p:cNvPr>
          <p:cNvSpPr>
            <a:spLocks noGrp="1"/>
          </p:cNvSpPr>
          <p:nvPr>
            <p:ph type="subTitle" idx="2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  <p:sp>
        <p:nvSpPr>
          <p:cNvPr id="14" name="عنوان فرعي 13">
            <a:extLst>
              <a:ext uri="{FF2B5EF4-FFF2-40B4-BE49-F238E27FC236}">
                <a16:creationId xmlns:a16="http://schemas.microsoft.com/office/drawing/2014/main" id="{51E8DA78-D4A8-47C9-22DF-29B3E785766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 </a:t>
            </a: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250">
        <p:push dir="u"/>
      </p:transition>
    </mc:Choice>
    <mc:Fallback>
      <p:transition spd="slow">
        <p:push dir="u"/>
      </p:transition>
    </mc:Fallback>
  </mc:AlternateContent>
</p:sld>
</file>

<file path=ppt/theme/theme1.xml><?xml version="1.0" encoding="utf-8"?>
<a:theme xmlns:a="http://schemas.openxmlformats.org/drawingml/2006/main" name="Clean Aesthetic Company Profile by Slidesgo">
  <a:themeElements>
    <a:clrScheme name="Simple Light">
      <a:dk1>
        <a:srgbClr val="4A3C30"/>
      </a:dk1>
      <a:lt1>
        <a:srgbClr val="F6F3EC"/>
      </a:lt1>
      <a:dk2>
        <a:srgbClr val="E9D9C8"/>
      </a:dk2>
      <a:lt2>
        <a:srgbClr val="9D6F4D"/>
      </a:lt2>
      <a:accent1>
        <a:srgbClr val="967860"/>
      </a:accent1>
      <a:accent2>
        <a:srgbClr val="9F9685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202124"/>
      </a:hlink>
      <a:folHlink>
        <a:srgbClr val="0097A7"/>
      </a:folHlink>
    </a:clrScheme>
    <a:fontScheme name="Calibri">
      <a:maj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</TotalTime>
  <Words>206</Words>
  <Application>Microsoft Office PowerPoint</Application>
  <PresentationFormat>عرض على الشاشة (16:9)</PresentationFormat>
  <Paragraphs>46</Paragraphs>
  <Slides>10</Slides>
  <Notes>10</Notes>
  <HiddenSlides>0</HiddenSlides>
  <MMClips>0</MMClips>
  <ScaleCrop>false</ScaleCrop>
  <HeadingPairs>
    <vt:vector size="6" baseType="variant">
      <vt:variant>
        <vt:lpstr>الخطوط المستخدمة</vt:lpstr>
      </vt:variant>
      <vt:variant>
        <vt:i4>6</vt:i4>
      </vt:variant>
      <vt:variant>
        <vt:lpstr>نسق</vt:lpstr>
      </vt:variant>
      <vt:variant>
        <vt:i4>1</vt:i4>
      </vt:variant>
      <vt:variant>
        <vt:lpstr>عناوين الشرائح</vt:lpstr>
      </vt:variant>
      <vt:variant>
        <vt:i4>10</vt:i4>
      </vt:variant>
    </vt:vector>
  </HeadingPairs>
  <TitlesOfParts>
    <vt:vector size="17" baseType="lpstr">
      <vt:lpstr>Arial</vt:lpstr>
      <vt:lpstr>EB Garamond SemiBold</vt:lpstr>
      <vt:lpstr>Calibri</vt:lpstr>
      <vt:lpstr>EB Garamond</vt:lpstr>
      <vt:lpstr>Alegreya Sans Medium</vt:lpstr>
      <vt:lpstr>Nunito Light</vt:lpstr>
      <vt:lpstr>Clean Aesthetic Company Profile by Slidesgo</vt:lpstr>
      <vt:lpstr>المعارف المكتسبة من برنامج المعلمين الجدد (الوحدة 2)</vt:lpstr>
      <vt:lpstr>03</vt:lpstr>
      <vt:lpstr>التعلم النشط</vt:lpstr>
      <vt:lpstr>العمل التعاوني</vt:lpstr>
      <vt:lpstr>التفكير النقدي وحل المشكلات</vt:lpstr>
      <vt:lpstr>استخدام التكنولوجيا</vt:lpstr>
      <vt:lpstr>التواصل الفعّال</vt:lpstr>
      <vt:lpstr>الإبداع والابتكار</vt:lpstr>
      <vt:lpstr>أمثلة على برامج الذكاء الاصطناعي</vt:lpstr>
      <vt:lpstr>أمثلة على برامج الذكاء الاصطناعي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Jassim Alfarsi</dc:creator>
  <cp:lastModifiedBy>Jassim Alfarsi</cp:lastModifiedBy>
  <cp:revision>4</cp:revision>
  <dcterms:modified xsi:type="dcterms:W3CDTF">2025-03-26T21:59:22Z</dcterms:modified>
</cp:coreProperties>
</file>