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33DC-DE01-4C4F-A9D8-BBDC4E68F45E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FD41-1018-4440-BE57-04AAB09AA4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2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81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8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6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3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4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6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1A86-695A-4953-B648-7F0C9298FD42}" type="datetimeFigureOut">
              <a:rPr lang="en-SG" smtClean="0"/>
              <a:t>31/3/2022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Nasa’s Black Marble VIIRS product </a:t>
            </a:r>
            <a:br>
              <a:rPr lang="en-US" dirty="0" smtClean="0"/>
            </a:br>
            <a:r>
              <a:rPr lang="en-US" cap="none" dirty="0" smtClean="0"/>
              <a:t>-Tips, Tricks and Codes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Qiming Zheng, PhD</a:t>
            </a:r>
          </a:p>
          <a:p>
            <a:r>
              <a:rPr lang="en-US" dirty="0" smtClean="0"/>
              <a:t>National University of Singapore</a:t>
            </a:r>
          </a:p>
          <a:p>
            <a:r>
              <a:rPr lang="en-US" dirty="0" smtClean="0"/>
              <a:t>qmzheng@nus.edu.sg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6857" r="-71" b="16572"/>
          <a:stretch/>
        </p:blipFill>
        <p:spPr>
          <a:xfrm>
            <a:off x="0" y="-95795"/>
            <a:ext cx="1228725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8722" y="426422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Source: NASA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Before we start</a:t>
            </a:r>
            <a:endParaRPr lang="en-S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740063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-  Objective</a:t>
            </a:r>
          </a:p>
          <a:p>
            <a:pPr marL="0" indent="0">
              <a:buNone/>
            </a:pPr>
            <a:r>
              <a:rPr lang="en-US" dirty="0" smtClean="0"/>
              <a:t>   To share tips/tricks/codes for NASA’s Black Marble VIIRS nighttime light product (VNP46)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-  Suitable for </a:t>
            </a:r>
          </a:p>
          <a:p>
            <a:pPr marL="0" indent="0">
              <a:buNone/>
            </a:pPr>
            <a:r>
              <a:rPr lang="en-US" dirty="0" smtClean="0"/>
              <a:t>   Current nighttime light data users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Potential users with RS/GIS/spatial analysis backgrounds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859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96418" y="2969412"/>
            <a:ext cx="3505200" cy="1463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Ep.1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intro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Marble VIIRS Product</a:t>
            </a:r>
            <a:endParaRPr lang="en-SG" dirty="0"/>
          </a:p>
        </p:txBody>
      </p:sp>
      <p:pic>
        <p:nvPicPr>
          <p:cNvPr id="3" name="图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4" b="12559"/>
          <a:stretch/>
        </p:blipFill>
        <p:spPr>
          <a:xfrm>
            <a:off x="1024128" y="2084832"/>
            <a:ext cx="2239772" cy="157526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7"/>
          <p:cNvPicPr>
            <a:picLocks noChangeAspect="1"/>
          </p:cNvPicPr>
          <p:nvPr/>
        </p:nvPicPr>
        <p:blipFill rotWithShape="1">
          <a:blip r:embed="rId3"/>
          <a:srcRect t="46354" r="11828"/>
          <a:stretch/>
        </p:blipFill>
        <p:spPr>
          <a:xfrm>
            <a:off x="5727701" y="1793785"/>
            <a:ext cx="2603500" cy="1662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6165" y="3720696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DMSP/OLS</a:t>
            </a:r>
          </a:p>
          <a:p>
            <a:pPr algn="ctr"/>
            <a:r>
              <a:rPr lang="en-US" b="1" dirty="0" smtClean="0"/>
              <a:t>(1992-2013)</a:t>
            </a:r>
            <a:endParaRPr lang="en-SG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32785" y="3456428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Suomi NPP VIIRS</a:t>
            </a:r>
            <a:r>
              <a:rPr lang="en-US" altLang="zh-CN" b="1" dirty="0" smtClean="0"/>
              <a:t>/DNB</a:t>
            </a:r>
          </a:p>
          <a:p>
            <a:pPr algn="ctr"/>
            <a:r>
              <a:rPr lang="en-US" b="1" dirty="0" smtClean="0"/>
              <a:t>(2012-present)</a:t>
            </a:r>
            <a:endParaRPr lang="en-SG" b="1" dirty="0"/>
          </a:p>
        </p:txBody>
      </p:sp>
      <p:sp>
        <p:nvSpPr>
          <p:cNvPr id="7" name="AutoShape 2" descr="lh3.googleusercontent.com/SeW69IEezR1Q4VCTKH918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3082" name="Picture 10" descr="Symbols of NASA | NAS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t="9374" r="23975"/>
          <a:stretch/>
        </p:blipFill>
        <p:spPr bwMode="auto">
          <a:xfrm>
            <a:off x="8603516" y="5765799"/>
            <a:ext cx="1041400" cy="9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ational Oceanic and Atmospheric Administration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7" y="4501507"/>
            <a:ext cx="920751" cy="92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National Oceanic and Atmospheric Administration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788" y="4545432"/>
            <a:ext cx="920751" cy="92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19954" y="4638716"/>
            <a:ext cx="313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Stable </a:t>
            </a:r>
            <a:r>
              <a:rPr lang="en-US" altLang="zh-CN" smtClean="0"/>
              <a:t>light product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Radiance calibrated product</a:t>
            </a:r>
            <a:endParaRPr lang="en-SG" dirty="0"/>
          </a:p>
        </p:txBody>
      </p:sp>
      <p:cxnSp>
        <p:nvCxnSpPr>
          <p:cNvPr id="14" name="Elbow Connector 13"/>
          <p:cNvCxnSpPr>
            <a:stCxn id="3" idx="1"/>
            <a:endCxn id="3084" idx="0"/>
          </p:cNvCxnSpPr>
          <p:nvPr/>
        </p:nvCxnSpPr>
        <p:spPr>
          <a:xfrm rot="10800000" flipV="1">
            <a:off x="563754" y="2872465"/>
            <a:ext cx="460375" cy="1629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1"/>
            <a:endCxn id="13" idx="0"/>
          </p:cNvCxnSpPr>
          <p:nvPr/>
        </p:nvCxnSpPr>
        <p:spPr>
          <a:xfrm rot="10800000" flipV="1">
            <a:off x="5249165" y="2625106"/>
            <a:ext cx="478537" cy="1920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3082" idx="0"/>
          </p:cNvCxnSpPr>
          <p:nvPr/>
        </p:nvCxnSpPr>
        <p:spPr>
          <a:xfrm>
            <a:off x="8331201" y="2625107"/>
            <a:ext cx="793015" cy="3140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8685" y="469881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V1 monthly/annual composite</a:t>
            </a: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848685" y="5795538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Daily/Monthly/Annual </a:t>
            </a:r>
          </a:p>
          <a:p>
            <a:r>
              <a:rPr lang="en-US" dirty="0" smtClean="0"/>
              <a:t>	</a:t>
            </a:r>
            <a:endParaRPr lang="en-SG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642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5334814"/>
            <a:ext cx="13436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Old products</a:t>
            </a:r>
            <a:endParaRPr lang="en-SG" sz="17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5658429"/>
            <a:ext cx="35482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New products (</a:t>
            </a:r>
            <a:r>
              <a:rPr lang="en-US" sz="1700" dirty="0" smtClean="0"/>
              <a:t>released after 2018- )</a:t>
            </a:r>
            <a:endParaRPr lang="en-SG" sz="17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640" y="5834822"/>
            <a:ext cx="1199045" cy="681471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3" idx="2"/>
            <a:endCxn id="25" idx="0"/>
          </p:cNvCxnSpPr>
          <p:nvPr/>
        </p:nvCxnSpPr>
        <p:spPr>
          <a:xfrm flipH="1">
            <a:off x="5249163" y="5466183"/>
            <a:ext cx="1" cy="3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7211" y="5691884"/>
            <a:ext cx="281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Black Marble Product</a:t>
            </a:r>
          </a:p>
          <a:p>
            <a:r>
              <a:rPr lang="en-US" dirty="0" smtClean="0"/>
              <a:t>     Daily/Monthly/Annual </a:t>
            </a:r>
          </a:p>
          <a:p>
            <a:r>
              <a:rPr lang="en-US" dirty="0"/>
              <a:t> </a:t>
            </a:r>
            <a:r>
              <a:rPr lang="en-US" dirty="0" smtClean="0"/>
              <a:t>    HD/NRT (hourly)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8565416" y="5440783"/>
            <a:ext cx="3588484" cy="139181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Marble VIIRS Product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24128" y="2286000"/>
            <a:ext cx="10740063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b="1" dirty="0" smtClean="0"/>
              <a:t>-  Improvements </a:t>
            </a:r>
            <a:r>
              <a:rPr lang="en-US" dirty="0" smtClean="0"/>
              <a:t>(compare with old VIIRS products)</a:t>
            </a:r>
            <a:endParaRPr lang="en-US" b="1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dirty="0" smtClean="0"/>
              <a:t>   Higher temporal resolution (monthly/yearly </a:t>
            </a:r>
            <a:r>
              <a:rPr lang="en-US" dirty="0" smtClean="0">
                <a:sym typeface="Wingdings" panose="05000000000000000000" pitchFamily="2" charset="2"/>
              </a:rPr>
              <a:t> daily)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Better quality (</a:t>
            </a:r>
            <a:r>
              <a:rPr lang="en-SG" dirty="0">
                <a:sym typeface="Wingdings" panose="05000000000000000000" pitchFamily="2" charset="2"/>
              </a:rPr>
              <a:t>atmospheric-, terrain-, vegetation-, snow-, lunar-, and stray </a:t>
            </a:r>
            <a:r>
              <a:rPr lang="en-SG" dirty="0" smtClean="0">
                <a:sym typeface="Wingdings" panose="05000000000000000000" pitchFamily="2" charset="2"/>
              </a:rPr>
              <a:t>light-corrected)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More information in </a:t>
            </a:r>
            <a:r>
              <a:rPr lang="en-US" dirty="0">
                <a:sym typeface="Wingdings" panose="05000000000000000000" pitchFamily="2" charset="2"/>
              </a:rPr>
              <a:t>Scientific Data </a:t>
            </a:r>
            <a:r>
              <a:rPr lang="en-US" dirty="0" smtClean="0">
                <a:sym typeface="Wingdings" panose="05000000000000000000" pitchFamily="2" charset="2"/>
              </a:rPr>
              <a:t>Set (SDS) layers (quality control flags, etc.)</a:t>
            </a:r>
            <a:endParaRPr lang="en-US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4693"/>
            <a:ext cx="12192000" cy="22533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782" y="4910240"/>
            <a:ext cx="37891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TOA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782" y="5246156"/>
            <a:ext cx="37283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Moonlight and Atmosphere corrected</a:t>
            </a:r>
            <a:endParaRPr lang="en-S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257299"/>
            <a:ext cx="12204700" cy="31380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369" y="277826"/>
            <a:ext cx="3504168" cy="291906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1" idx="0"/>
            <a:endCxn id="12" idx="2"/>
          </p:cNvCxnSpPr>
          <p:nvPr/>
        </p:nvCxnSpPr>
        <p:spPr>
          <a:xfrm rot="5400000" flipH="1" flipV="1">
            <a:off x="7166699" y="2132546"/>
            <a:ext cx="2060405" cy="41891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77402" y="-794"/>
            <a:ext cx="2872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SDS HDF layers of VNP46A2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03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info. &amp; potential applications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36" y="4092158"/>
            <a:ext cx="4346813" cy="2407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546"/>
          <a:stretch/>
        </p:blipFill>
        <p:spPr>
          <a:xfrm>
            <a:off x="976143" y="1623919"/>
            <a:ext cx="4910974" cy="2021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9205"/>
          <a:stretch/>
        </p:blipFill>
        <p:spPr>
          <a:xfrm>
            <a:off x="951046" y="3164547"/>
            <a:ext cx="4961163" cy="16718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736" y="1714472"/>
            <a:ext cx="4222449" cy="19714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69736" y="6527716"/>
            <a:ext cx="31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An intro. video made by NASA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9736" y="3631122"/>
            <a:ext cx="24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Homepage &amp; users doc.</a:t>
            </a:r>
            <a:endParaRPr lang="en-SG" b="1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t="13149"/>
          <a:stretch/>
        </p:blipFill>
        <p:spPr>
          <a:xfrm>
            <a:off x="951046" y="4978577"/>
            <a:ext cx="4936071" cy="18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" r="12698" b="14108"/>
          <a:stretch/>
        </p:blipFill>
        <p:spPr>
          <a:xfrm>
            <a:off x="7362431" y="2289823"/>
            <a:ext cx="1558031" cy="1915952"/>
          </a:xfrm>
          <a:prstGeom prst="rect">
            <a:avLst/>
          </a:prstGeom>
        </p:spPr>
      </p:pic>
      <p:sp>
        <p:nvSpPr>
          <p:cNvPr id="4" name="文本框 17"/>
          <p:cNvSpPr txBox="1"/>
          <p:nvPr/>
        </p:nvSpPr>
        <p:spPr>
          <a:xfrm>
            <a:off x="7078629" y="4286682"/>
            <a:ext cx="232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Dr. Qiming Zheng</a:t>
            </a:r>
          </a:p>
          <a:p>
            <a:pPr algn="ctr"/>
            <a:r>
              <a:rPr lang="en-US" altLang="zh-CN" b="1" dirty="0" smtClean="0"/>
              <a:t>qmzheng@nus.edu.sg</a:t>
            </a:r>
            <a:endParaRPr lang="zh-CN" alt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23000" y="2242199"/>
            <a:ext cx="0" cy="220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578370" y="2242199"/>
            <a:ext cx="3505200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What’s Next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Ep.2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Download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0933" y="4205775"/>
            <a:ext cx="3505200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cap="none" dirty="0" smtClean="0">
                <a:solidFill>
                  <a:schemeClr val="tx1"/>
                </a:solidFill>
              </a:rPr>
              <a:t>thousands of tiles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cap="none" dirty="0" smtClean="0">
                <a:solidFill>
                  <a:schemeClr val="tx1"/>
                </a:solidFill>
              </a:rPr>
              <a:t>tips &amp; tricks</a:t>
            </a:r>
          </a:p>
        </p:txBody>
      </p:sp>
    </p:spTree>
    <p:extLst>
      <p:ext uri="{BB962C8B-B14F-4D97-AF65-F5344CB8AC3E}">
        <p14:creationId xmlns:p14="http://schemas.microsoft.com/office/powerpoint/2010/main" val="1495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209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华文仿宋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Nasa’s Black Marble VIIRS product  -Tips, Tricks and Codes</vt:lpstr>
      <vt:lpstr>Before we start</vt:lpstr>
      <vt:lpstr>PowerPoint Presentation</vt:lpstr>
      <vt:lpstr>Black Marble VIIRS Product</vt:lpstr>
      <vt:lpstr>Black Marble VIIRS Product</vt:lpstr>
      <vt:lpstr>More info. &amp; potential applications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Qiming Zheng</dc:creator>
  <cp:lastModifiedBy>Qiming Zheng</cp:lastModifiedBy>
  <cp:revision>193</cp:revision>
  <dcterms:created xsi:type="dcterms:W3CDTF">2022-03-23T13:51:45Z</dcterms:created>
  <dcterms:modified xsi:type="dcterms:W3CDTF">2022-03-31T12:29:10Z</dcterms:modified>
</cp:coreProperties>
</file>