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43" r:id="rId1"/>
  </p:sldMasterIdLst>
  <p:notesMasterIdLst>
    <p:notesMasterId r:id="rId35"/>
  </p:notesMasterIdLst>
  <p:handoutMasterIdLst>
    <p:handoutMasterId r:id="rId36"/>
  </p:handoutMasterIdLst>
  <p:sldIdLst>
    <p:sldId id="256" r:id="rId2"/>
    <p:sldId id="257" r:id="rId3"/>
    <p:sldId id="258" r:id="rId4"/>
    <p:sldId id="273" r:id="rId5"/>
    <p:sldId id="277" r:id="rId6"/>
    <p:sldId id="259" r:id="rId7"/>
    <p:sldId id="268" r:id="rId8"/>
    <p:sldId id="270" r:id="rId9"/>
    <p:sldId id="271" r:id="rId10"/>
    <p:sldId id="261" r:id="rId11"/>
    <p:sldId id="272" r:id="rId12"/>
    <p:sldId id="262" r:id="rId13"/>
    <p:sldId id="279" r:id="rId14"/>
    <p:sldId id="278" r:id="rId15"/>
    <p:sldId id="287" r:id="rId16"/>
    <p:sldId id="280" r:id="rId17"/>
    <p:sldId id="267" r:id="rId18"/>
    <p:sldId id="282" r:id="rId19"/>
    <p:sldId id="263" r:id="rId20"/>
    <p:sldId id="276" r:id="rId21"/>
    <p:sldId id="283" r:id="rId22"/>
    <p:sldId id="284" r:id="rId23"/>
    <p:sldId id="292" r:id="rId24"/>
    <p:sldId id="291" r:id="rId25"/>
    <p:sldId id="293" r:id="rId26"/>
    <p:sldId id="285" r:id="rId27"/>
    <p:sldId id="288" r:id="rId28"/>
    <p:sldId id="265" r:id="rId29"/>
    <p:sldId id="275" r:id="rId30"/>
    <p:sldId id="274" r:id="rId31"/>
    <p:sldId id="266" r:id="rId32"/>
    <p:sldId id="289" r:id="rId33"/>
    <p:sldId id="290" r:id="rId34"/>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3772" autoAdjust="0"/>
    <p:restoredTop sz="76959" autoAdjust="0"/>
  </p:normalViewPr>
  <p:slideViewPr>
    <p:cSldViewPr snapToGrid="0">
      <p:cViewPr>
        <p:scale>
          <a:sx n="75" d="100"/>
          <a:sy n="75" d="100"/>
        </p:scale>
        <p:origin x="660" y="276"/>
      </p:cViewPr>
      <p:guideLst/>
    </p:cSldViewPr>
  </p:slideViewPr>
  <p:outlineViewPr>
    <p:cViewPr>
      <p:scale>
        <a:sx n="33" d="100"/>
        <a:sy n="33" d="100"/>
      </p:scale>
      <p:origin x="0" y="-3402"/>
    </p:cViewPr>
  </p:outlineViewPr>
  <p:notesTextViewPr>
    <p:cViewPr>
      <p:scale>
        <a:sx n="1" d="1"/>
        <a:sy n="1" d="1"/>
      </p:scale>
      <p:origin x="0" y="0"/>
    </p:cViewPr>
  </p:notesTextViewPr>
  <p:sorterViewPr>
    <p:cViewPr>
      <p:scale>
        <a:sx n="100" d="100"/>
        <a:sy n="100" d="100"/>
      </p:scale>
      <p:origin x="0" y="-4746"/>
    </p:cViewPr>
  </p:sorterViewPr>
  <p:notesViewPr>
    <p:cSldViewPr snapToGrid="0">
      <p:cViewPr varScale="1">
        <p:scale>
          <a:sx n="75" d="100"/>
          <a:sy n="75" d="100"/>
        </p:scale>
        <p:origin x="395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CB912A-0447-41EB-BD5F-9EE0BFBE56B4}"/>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de-DE"/>
          </a:p>
        </p:txBody>
      </p:sp>
      <p:sp>
        <p:nvSpPr>
          <p:cNvPr id="3" name="Date Placeholder 2">
            <a:extLst>
              <a:ext uri="{FF2B5EF4-FFF2-40B4-BE49-F238E27FC236}">
                <a16:creationId xmlns:a16="http://schemas.microsoft.com/office/drawing/2014/main" id="{B81D1B5B-299B-4AC5-851A-08568AEA3BCF}"/>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1D511F0C-8C8E-4F52-B1C1-B486AD976906}" type="datetimeFigureOut">
              <a:rPr lang="de-DE" smtClean="0"/>
              <a:t>04.12.2018</a:t>
            </a:fld>
            <a:endParaRPr lang="de-DE"/>
          </a:p>
        </p:txBody>
      </p:sp>
      <p:sp>
        <p:nvSpPr>
          <p:cNvPr id="4" name="Footer Placeholder 3">
            <a:extLst>
              <a:ext uri="{FF2B5EF4-FFF2-40B4-BE49-F238E27FC236}">
                <a16:creationId xmlns:a16="http://schemas.microsoft.com/office/drawing/2014/main" id="{85C11A2E-EBA5-4FAE-9448-B2205E5D4E0E}"/>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de-DE"/>
          </a:p>
        </p:txBody>
      </p:sp>
      <p:sp>
        <p:nvSpPr>
          <p:cNvPr id="5" name="Slide Number Placeholder 4">
            <a:extLst>
              <a:ext uri="{FF2B5EF4-FFF2-40B4-BE49-F238E27FC236}">
                <a16:creationId xmlns:a16="http://schemas.microsoft.com/office/drawing/2014/main" id="{0FF324C8-9A46-4AB8-8843-0056F44FEDCA}"/>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2B02B72C-0630-4E7F-B149-2882DFFC9866}" type="slidenum">
              <a:rPr lang="de-DE" smtClean="0"/>
              <a:t>‹#›</a:t>
            </a:fld>
            <a:endParaRPr lang="de-DE"/>
          </a:p>
        </p:txBody>
      </p:sp>
    </p:spTree>
    <p:extLst>
      <p:ext uri="{BB962C8B-B14F-4D97-AF65-F5344CB8AC3E}">
        <p14:creationId xmlns:p14="http://schemas.microsoft.com/office/powerpoint/2010/main" val="711215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de-DE"/>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9EBCEB53-303E-42E3-8483-50EDA6517C0B}" type="datetimeFigureOut">
              <a:rPr lang="de-DE" smtClean="0"/>
              <a:t>04.12.2018</a:t>
            </a:fld>
            <a:endParaRPr lang="de-DE"/>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de-DE"/>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de-DE"/>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9B86A202-7A53-42C2-8407-B90C16FAAAB2}" type="slidenum">
              <a:rPr lang="de-DE" smtClean="0"/>
              <a:t>‹#›</a:t>
            </a:fld>
            <a:endParaRPr lang="de-DE"/>
          </a:p>
        </p:txBody>
      </p:sp>
    </p:spTree>
    <p:extLst>
      <p:ext uri="{BB962C8B-B14F-4D97-AF65-F5344CB8AC3E}">
        <p14:creationId xmlns:p14="http://schemas.microsoft.com/office/powerpoint/2010/main" val="11813266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Vorstellung, Einführung, Problemstellung, Methodik: 5 Minuten</a:t>
            </a:r>
          </a:p>
          <a:p>
            <a:r>
              <a:rPr lang="de-DE" dirty="0"/>
              <a:t>Analyse, Prototyp: 10 Minuten</a:t>
            </a:r>
          </a:p>
          <a:p>
            <a:r>
              <a:rPr lang="de-DE" dirty="0"/>
              <a:t>Ergebnis, Ausblick: 5 Minuten</a:t>
            </a:r>
          </a:p>
        </p:txBody>
      </p:sp>
      <p:sp>
        <p:nvSpPr>
          <p:cNvPr id="4" name="Slide Number Placeholder 3"/>
          <p:cNvSpPr>
            <a:spLocks noGrp="1"/>
          </p:cNvSpPr>
          <p:nvPr>
            <p:ph type="sldNum" sz="quarter" idx="5"/>
          </p:nvPr>
        </p:nvSpPr>
        <p:spPr/>
        <p:txBody>
          <a:bodyPr/>
          <a:lstStyle/>
          <a:p>
            <a:fld id="{9B86A202-7A53-42C2-8407-B90C16FAAAB2}" type="slidenum">
              <a:rPr lang="de-DE" smtClean="0"/>
              <a:t>1</a:t>
            </a:fld>
            <a:endParaRPr lang="de-DE"/>
          </a:p>
        </p:txBody>
      </p:sp>
    </p:spTree>
    <p:extLst>
      <p:ext uri="{BB962C8B-B14F-4D97-AF65-F5344CB8AC3E}">
        <p14:creationId xmlns:p14="http://schemas.microsoft.com/office/powerpoint/2010/main" val="3435610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9B86A202-7A53-42C2-8407-B90C16FAAAB2}" type="slidenum">
              <a:rPr lang="de-DE" smtClean="0"/>
              <a:t>10</a:t>
            </a:fld>
            <a:endParaRPr lang="de-DE"/>
          </a:p>
        </p:txBody>
      </p:sp>
    </p:spTree>
    <p:extLst>
      <p:ext uri="{BB962C8B-B14F-4D97-AF65-F5344CB8AC3E}">
        <p14:creationId xmlns:p14="http://schemas.microsoft.com/office/powerpoint/2010/main" val="3010179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7"/>
            <a:ext cx="5683250" cy="4904393"/>
          </a:xfrm>
        </p:spPr>
        <p:txBody>
          <a:bodyPr/>
          <a:lstStyle/>
          <a:p>
            <a:pPr marL="247688" indent="-247688">
              <a:buFont typeface="+mj-lt"/>
              <a:buAutoNum type="arabicPeriod"/>
            </a:pPr>
            <a:r>
              <a:rPr lang="de-DE" b="1" dirty="0"/>
              <a:t>Analyse aktueller Produkte</a:t>
            </a:r>
          </a:p>
          <a:p>
            <a:pPr marL="743064" lvl="1" indent="-247688">
              <a:buFont typeface="+mj-lt"/>
              <a:buAutoNum type="arabicPeriod"/>
            </a:pPr>
            <a:r>
              <a:rPr lang="de-DE" dirty="0"/>
              <a:t>Vorhandene Schwachstellen in Produkten auf dem Markt finden (Recherche)</a:t>
            </a:r>
          </a:p>
          <a:p>
            <a:pPr marL="743064" lvl="1" indent="-247688">
              <a:buFont typeface="+mj-lt"/>
              <a:buAutoNum type="arabicPeriod"/>
            </a:pPr>
            <a:r>
              <a:rPr lang="de-DE" dirty="0"/>
              <a:t>Kategorisierung und Evaluierung mit Hilfe der OWASP Top 10 für </a:t>
            </a:r>
            <a:r>
              <a:rPr lang="de-DE" dirty="0" err="1"/>
              <a:t>IoT</a:t>
            </a:r>
            <a:endParaRPr lang="de-DE" dirty="0"/>
          </a:p>
          <a:p>
            <a:pPr marL="743064" lvl="1" indent="-247688">
              <a:buFont typeface="+mj-lt"/>
              <a:buAutoNum type="arabicPeriod"/>
            </a:pPr>
            <a:r>
              <a:rPr lang="de-DE" dirty="0"/>
              <a:t>Bewertung mittels CVSS</a:t>
            </a:r>
          </a:p>
          <a:p>
            <a:pPr marL="247688" indent="-247688">
              <a:buFont typeface="+mj-lt"/>
              <a:buAutoNum type="arabicPeriod"/>
            </a:pPr>
            <a:r>
              <a:rPr lang="de-DE" b="1" dirty="0"/>
              <a:t>Ableitung von Anforderungen anhand der Ergebnisse der Analyse</a:t>
            </a:r>
          </a:p>
          <a:p>
            <a:pPr marL="743064" lvl="1" indent="-247688">
              <a:buFont typeface="+mj-lt"/>
              <a:buAutoNum type="arabicPeriod"/>
            </a:pPr>
            <a:r>
              <a:rPr lang="de-DE" dirty="0"/>
              <a:t>Funktional minimalistisch</a:t>
            </a:r>
          </a:p>
          <a:p>
            <a:pPr marL="743064" lvl="1" indent="-247688">
              <a:buFont typeface="+mj-lt"/>
              <a:buAutoNum type="arabicPeriod"/>
            </a:pPr>
            <a:r>
              <a:rPr lang="de-DE" dirty="0"/>
              <a:t>keine nichtfunktionalen Anforderungen betrachtet</a:t>
            </a:r>
          </a:p>
          <a:p>
            <a:pPr marL="743064" lvl="1" indent="-247688">
              <a:buFont typeface="+mj-lt"/>
              <a:buAutoNum type="arabicPeriod"/>
            </a:pPr>
            <a:r>
              <a:rPr lang="de-DE" dirty="0"/>
              <a:t>Kritische Sicherheitsanforderungen aus der Analyse erkennen</a:t>
            </a:r>
          </a:p>
          <a:p>
            <a:pPr marL="247688" indent="-247688">
              <a:buFont typeface="+mj-lt"/>
              <a:buAutoNum type="arabicPeriod"/>
            </a:pPr>
            <a:r>
              <a:rPr lang="de-DE" b="1" dirty="0"/>
              <a:t>Auswahl eines passendenden Frameworks</a:t>
            </a:r>
          </a:p>
          <a:p>
            <a:pPr marL="743064" lvl="1" indent="-247688">
              <a:buFont typeface="+mj-lt"/>
              <a:buAutoNum type="arabicPeriod"/>
            </a:pPr>
            <a:r>
              <a:rPr lang="de-DE" dirty="0"/>
              <a:t>Verschiedene Frameworks passen für unterschiedliche Use Cases mal mehr, mal weniger gut</a:t>
            </a:r>
            <a:br>
              <a:rPr lang="de-DE" dirty="0"/>
            </a:br>
            <a:r>
              <a:rPr lang="de-DE" dirty="0"/>
              <a:t>(</a:t>
            </a:r>
            <a:r>
              <a:rPr lang="de-DE" dirty="0" err="1"/>
              <a:t>Bsp</a:t>
            </a:r>
            <a:r>
              <a:rPr lang="de-DE" dirty="0"/>
              <a:t>: SCM mit </a:t>
            </a:r>
            <a:r>
              <a:rPr lang="de-DE" dirty="0" err="1"/>
              <a:t>public</a:t>
            </a:r>
            <a:r>
              <a:rPr lang="de-DE" dirty="0"/>
              <a:t> schlecht – zwischen Firmen, evtl. vertrauliche Daten, Missbrauch)</a:t>
            </a:r>
          </a:p>
          <a:p>
            <a:pPr marL="743064" lvl="1" indent="-247688">
              <a:buFont typeface="+mj-lt"/>
              <a:buAutoNum type="arabicPeriod"/>
            </a:pPr>
            <a:r>
              <a:rPr lang="de-DE" dirty="0"/>
              <a:t>In unterschiedlichen Entwicklungsstadien, viele noch ohne </a:t>
            </a:r>
            <a:r>
              <a:rPr lang="de-DE" dirty="0" err="1"/>
              <a:t>major</a:t>
            </a:r>
            <a:r>
              <a:rPr lang="de-DE" dirty="0"/>
              <a:t> Release</a:t>
            </a:r>
          </a:p>
          <a:p>
            <a:pPr marL="247688" indent="-247688">
              <a:buFont typeface="+mj-lt"/>
              <a:buAutoNum type="arabicPeriod"/>
            </a:pPr>
            <a:r>
              <a:rPr lang="de-DE" b="1" dirty="0"/>
              <a:t>Konzipierung und Implementierung eines Prototypen</a:t>
            </a:r>
          </a:p>
          <a:p>
            <a:pPr marL="743064" lvl="1" indent="-247688">
              <a:buFont typeface="+mj-lt"/>
              <a:buAutoNum type="arabicPeriod"/>
            </a:pPr>
            <a:r>
              <a:rPr lang="de-DE" dirty="0"/>
              <a:t>Anforderungen implementieren</a:t>
            </a:r>
          </a:p>
          <a:p>
            <a:pPr marL="743064" lvl="1" indent="-247688">
              <a:buFont typeface="+mj-lt"/>
              <a:buAutoNum type="arabicPeriod"/>
            </a:pPr>
            <a:r>
              <a:rPr lang="de-DE" dirty="0"/>
              <a:t>Einfache (funktionelle und sicherheitsrelevante) Testfälle abdecken</a:t>
            </a:r>
          </a:p>
          <a:p>
            <a:pPr marL="247688" indent="-247688">
              <a:buFont typeface="+mj-lt"/>
              <a:buAutoNum type="arabicPeriod"/>
            </a:pPr>
            <a:r>
              <a:rPr lang="de-DE" b="1" dirty="0"/>
              <a:t>Analyse des Prototypen</a:t>
            </a:r>
          </a:p>
          <a:p>
            <a:pPr marL="743064" lvl="1" indent="-247688">
              <a:buFont typeface="+mj-lt"/>
              <a:buAutoNum type="arabicPeriod"/>
            </a:pPr>
            <a:r>
              <a:rPr lang="de-DE" dirty="0"/>
              <a:t>Wieder nach OWASP kategorisiert und evaluiert</a:t>
            </a:r>
          </a:p>
          <a:p>
            <a:pPr marL="743064" lvl="1" indent="-247688">
              <a:buFont typeface="+mj-lt"/>
              <a:buAutoNum type="arabicPeriod"/>
            </a:pPr>
            <a:r>
              <a:rPr lang="de-DE" dirty="0"/>
              <a:t>Bewertung mittels CVSS</a:t>
            </a:r>
          </a:p>
          <a:p>
            <a:pPr marL="247688" indent="-247688">
              <a:buFont typeface="+mj-lt"/>
              <a:buAutoNum type="arabicPeriod"/>
            </a:pPr>
            <a:r>
              <a:rPr lang="de-DE" b="1" dirty="0"/>
              <a:t>Vergleich zwischen beiden Analysen</a:t>
            </a:r>
          </a:p>
          <a:p>
            <a:pPr marL="743064" lvl="1" indent="-247688">
              <a:buFont typeface="+mj-lt"/>
              <a:buAutoNum type="arabicPeriod"/>
            </a:pPr>
            <a:r>
              <a:rPr lang="de-DE" dirty="0"/>
              <a:t>Filtern von irrelevanten Schwachstellen (z.B. in Webapp oder Mobile App, wie in der Abgrenzung erwähnt)</a:t>
            </a:r>
          </a:p>
          <a:p>
            <a:pPr marL="743064" lvl="1" indent="-247688">
              <a:buFont typeface="+mj-lt"/>
              <a:buAutoNum type="arabicPeriod"/>
            </a:pPr>
            <a:r>
              <a:rPr lang="de-DE" dirty="0"/>
              <a:t>Primär mittels den CVSS Tabellen</a:t>
            </a:r>
          </a:p>
          <a:p>
            <a:pPr marL="743064" lvl="1" indent="-247688">
              <a:buFont typeface="+mj-lt"/>
              <a:buAutoNum type="arabicPeriod"/>
            </a:pPr>
            <a:r>
              <a:rPr lang="de-DE" dirty="0"/>
              <a:t>Anhand der OWASP Kategorien</a:t>
            </a:r>
          </a:p>
          <a:p>
            <a:pPr marL="247688" indent="-247688">
              <a:buFont typeface="+mj-lt"/>
              <a:buAutoNum type="arabicPeriod"/>
            </a:pPr>
            <a:r>
              <a:rPr lang="de-DE" dirty="0"/>
              <a:t>Ergebnis ziehen</a:t>
            </a:r>
          </a:p>
          <a:p>
            <a:pPr marL="247688" indent="-247688">
              <a:buFont typeface="+mj-lt"/>
              <a:buAutoNum type="arabicPeriod"/>
            </a:pPr>
            <a:endParaRPr lang="de-DE" dirty="0"/>
          </a:p>
        </p:txBody>
      </p:sp>
      <p:sp>
        <p:nvSpPr>
          <p:cNvPr id="4" name="Slide Number Placeholder 3"/>
          <p:cNvSpPr>
            <a:spLocks noGrp="1"/>
          </p:cNvSpPr>
          <p:nvPr>
            <p:ph type="sldNum" sz="quarter" idx="5"/>
          </p:nvPr>
        </p:nvSpPr>
        <p:spPr/>
        <p:txBody>
          <a:bodyPr/>
          <a:lstStyle/>
          <a:p>
            <a:fld id="{9B86A202-7A53-42C2-8407-B90C16FAAAB2}" type="slidenum">
              <a:rPr lang="de-DE" smtClean="0"/>
              <a:t>11</a:t>
            </a:fld>
            <a:endParaRPr lang="de-DE"/>
          </a:p>
        </p:txBody>
      </p:sp>
    </p:spTree>
    <p:extLst>
      <p:ext uri="{BB962C8B-B14F-4D97-AF65-F5344CB8AC3E}">
        <p14:creationId xmlns:p14="http://schemas.microsoft.com/office/powerpoint/2010/main" val="3829019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9B86A202-7A53-42C2-8407-B90C16FAAAB2}" type="slidenum">
              <a:rPr lang="de-DE" smtClean="0"/>
              <a:t>12</a:t>
            </a:fld>
            <a:endParaRPr lang="de-DE"/>
          </a:p>
        </p:txBody>
      </p:sp>
    </p:spTree>
    <p:extLst>
      <p:ext uri="{BB962C8B-B14F-4D97-AF65-F5344CB8AC3E}">
        <p14:creationId xmlns:p14="http://schemas.microsoft.com/office/powerpoint/2010/main" val="3716100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de-DE" b="1" dirty="0"/>
              <a:t>OWASP</a:t>
            </a:r>
          </a:p>
          <a:p>
            <a:pPr marL="681142" lvl="1" indent="-185766">
              <a:buFont typeface="Arial" panose="020B0604020202020204" pitchFamily="34" charset="0"/>
              <a:buChar char="•"/>
            </a:pPr>
            <a:r>
              <a:rPr lang="de-DE" dirty="0"/>
              <a:t>Non-Profit Organisation</a:t>
            </a:r>
          </a:p>
          <a:p>
            <a:pPr marL="681142" lvl="1" indent="-185766">
              <a:buFont typeface="Arial" panose="020B0604020202020204" pitchFamily="34" charset="0"/>
              <a:buChar char="•"/>
            </a:pPr>
            <a:r>
              <a:rPr lang="de-DE" dirty="0"/>
              <a:t>Sicherheit für einzelne Personen und Organisationen sichtbar machen</a:t>
            </a:r>
          </a:p>
          <a:p>
            <a:pPr marL="681142" lvl="1" indent="-185766">
              <a:buFont typeface="Arial" panose="020B0604020202020204" pitchFamily="34" charset="0"/>
              <a:buChar char="•"/>
            </a:pPr>
            <a:r>
              <a:rPr lang="de-DE" dirty="0"/>
              <a:t>Fundierte Entscheidungen treffen</a:t>
            </a:r>
          </a:p>
          <a:p>
            <a:pPr marL="681142" lvl="1" indent="-185766">
              <a:buFont typeface="Arial" panose="020B0604020202020204" pitchFamily="34" charset="0"/>
              <a:buChar char="•"/>
            </a:pPr>
            <a:r>
              <a:rPr lang="de-DE" dirty="0"/>
              <a:t>Best Practices</a:t>
            </a:r>
          </a:p>
          <a:p>
            <a:pPr marL="185766" indent="-185766">
              <a:buFont typeface="Arial" panose="020B0604020202020204" pitchFamily="34" charset="0"/>
              <a:buChar char="•"/>
            </a:pPr>
            <a:r>
              <a:rPr lang="en-US" b="1" dirty="0"/>
              <a:t>Open Web Application Security Project</a:t>
            </a:r>
          </a:p>
          <a:p>
            <a:pPr marL="681142" lvl="1" indent="-185766">
              <a:buFont typeface="Arial" panose="020B0604020202020204" pitchFamily="34" charset="0"/>
              <a:buChar char="•"/>
            </a:pPr>
            <a:r>
              <a:rPr lang="en-US" b="1" dirty="0"/>
              <a:t>Internet of Things Project</a:t>
            </a:r>
          </a:p>
          <a:p>
            <a:pPr marL="1176518" lvl="2" indent="-185766">
              <a:buFont typeface="Arial" panose="020B0604020202020204" pitchFamily="34" charset="0"/>
              <a:buChar char="•"/>
            </a:pPr>
            <a:r>
              <a:rPr lang="en-US" b="1" dirty="0"/>
              <a:t>Top Ten</a:t>
            </a:r>
          </a:p>
          <a:p>
            <a:pPr marL="1176518" lvl="2" indent="-185766">
              <a:buFont typeface="Arial" panose="020B0604020202020204" pitchFamily="34" charset="0"/>
              <a:buChar char="•"/>
            </a:pPr>
            <a:r>
              <a:rPr lang="en-US" b="1" dirty="0"/>
              <a:t>Testing Guides</a:t>
            </a:r>
          </a:p>
          <a:p>
            <a:pPr marL="1176518" lvl="2" indent="-185766">
              <a:buFont typeface="Arial" panose="020B0604020202020204" pitchFamily="34" charset="0"/>
              <a:buChar char="•"/>
            </a:pPr>
            <a:r>
              <a:rPr lang="en-US" b="1" dirty="0" err="1"/>
              <a:t>Mögliche</a:t>
            </a:r>
            <a:r>
              <a:rPr lang="en-US" b="1" dirty="0"/>
              <a:t> </a:t>
            </a:r>
            <a:r>
              <a:rPr lang="en-US" b="1" dirty="0" err="1"/>
              <a:t>Angriffsflächen</a:t>
            </a:r>
            <a:endParaRPr lang="en-US" b="1" dirty="0"/>
          </a:p>
          <a:p>
            <a:pPr marL="185766" indent="-185766">
              <a:buFont typeface="Arial" panose="020B0604020202020204" pitchFamily="34" charset="0"/>
              <a:buChar char="•"/>
            </a:pPr>
            <a:r>
              <a:rPr lang="de-DE" b="1" dirty="0"/>
              <a:t>Top Ten</a:t>
            </a:r>
          </a:p>
          <a:p>
            <a:pPr marL="681142" lvl="1" indent="-185766">
              <a:buFont typeface="Arial" panose="020B0604020202020204" pitchFamily="34" charset="0"/>
              <a:buChar char="•"/>
            </a:pPr>
            <a:r>
              <a:rPr lang="de-DE" b="1" dirty="0"/>
              <a:t>Mögliche Angreifer</a:t>
            </a:r>
          </a:p>
          <a:p>
            <a:pPr marL="681142" lvl="1" indent="-185766">
              <a:buFont typeface="Arial" panose="020B0604020202020204" pitchFamily="34" charset="0"/>
              <a:buChar char="•"/>
            </a:pPr>
            <a:r>
              <a:rPr lang="de-DE" b="1" dirty="0"/>
              <a:t>Ausnutzbarkeit</a:t>
            </a:r>
          </a:p>
          <a:p>
            <a:pPr marL="681142" lvl="1" indent="-185766">
              <a:buFont typeface="Arial" panose="020B0604020202020204" pitchFamily="34" charset="0"/>
              <a:buChar char="•"/>
            </a:pPr>
            <a:r>
              <a:rPr lang="de-DE" b="1" dirty="0"/>
              <a:t>Häufigkeit und Erkennbarkeit</a:t>
            </a:r>
          </a:p>
          <a:p>
            <a:pPr marL="681142" lvl="1" indent="-185766">
              <a:buFont typeface="Arial" panose="020B0604020202020204" pitchFamily="34" charset="0"/>
              <a:buChar char="•"/>
            </a:pPr>
            <a:r>
              <a:rPr lang="de-DE" b="1" dirty="0"/>
              <a:t>Auswirkungen</a:t>
            </a:r>
          </a:p>
          <a:p>
            <a:pPr marL="681142" lvl="1" indent="-185766">
              <a:buFont typeface="Arial" panose="020B0604020202020204" pitchFamily="34" charset="0"/>
              <a:buChar char="•"/>
            </a:pPr>
            <a:r>
              <a:rPr lang="de-DE" b="1" dirty="0"/>
              <a:t>Beispiele + Best Practices</a:t>
            </a:r>
          </a:p>
          <a:p>
            <a:pPr marL="185766" indent="-185766">
              <a:buFont typeface="Arial" panose="020B0604020202020204" pitchFamily="34" charset="0"/>
              <a:buChar char="•"/>
            </a:pPr>
            <a:endParaRPr lang="de-DE" dirty="0"/>
          </a:p>
          <a:p>
            <a:pPr marL="681142" lvl="1" indent="-185766">
              <a:buFont typeface="Arial" panose="020B0604020202020204" pitchFamily="34" charset="0"/>
              <a:buChar char="•"/>
            </a:pPr>
            <a:endParaRPr lang="de-DE" dirty="0"/>
          </a:p>
        </p:txBody>
      </p:sp>
      <p:sp>
        <p:nvSpPr>
          <p:cNvPr id="4" name="Slide Number Placeholder 3"/>
          <p:cNvSpPr>
            <a:spLocks noGrp="1"/>
          </p:cNvSpPr>
          <p:nvPr>
            <p:ph type="sldNum" sz="quarter" idx="5"/>
          </p:nvPr>
        </p:nvSpPr>
        <p:spPr/>
        <p:txBody>
          <a:bodyPr/>
          <a:lstStyle/>
          <a:p>
            <a:fld id="{9B86A202-7A53-42C2-8407-B90C16FAAAB2}" type="slidenum">
              <a:rPr lang="de-DE" smtClean="0"/>
              <a:t>13</a:t>
            </a:fld>
            <a:endParaRPr lang="de-DE"/>
          </a:p>
        </p:txBody>
      </p:sp>
    </p:spTree>
    <p:extLst>
      <p:ext uri="{BB962C8B-B14F-4D97-AF65-F5344CB8AC3E}">
        <p14:creationId xmlns:p14="http://schemas.microsoft.com/office/powerpoint/2010/main" val="299767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en-US" b="1" dirty="0"/>
              <a:t>Forum of Incident Response and Security Teams</a:t>
            </a:r>
          </a:p>
          <a:p>
            <a:pPr marL="681142" lvl="1" indent="-185766">
              <a:buFont typeface="Arial" panose="020B0604020202020204" pitchFamily="34" charset="0"/>
              <a:buChar char="•"/>
            </a:pPr>
            <a:r>
              <a:rPr lang="de-DE" noProof="0" dirty="0"/>
              <a:t>Seit</a:t>
            </a:r>
            <a:r>
              <a:rPr lang="en-US" dirty="0"/>
              <a:t> 1989</a:t>
            </a:r>
          </a:p>
          <a:p>
            <a:pPr marL="681142" lvl="1" indent="-185766">
              <a:buFont typeface="Arial" panose="020B0604020202020204" pitchFamily="34" charset="0"/>
              <a:buChar char="•"/>
            </a:pPr>
            <a:r>
              <a:rPr lang="en-US" dirty="0"/>
              <a:t>Ca. 400 </a:t>
            </a:r>
            <a:r>
              <a:rPr lang="en-US" dirty="0" err="1"/>
              <a:t>Mitgl</a:t>
            </a:r>
            <a:r>
              <a:rPr lang="de-DE" noProof="0" dirty="0"/>
              <a:t>i</a:t>
            </a:r>
            <a:r>
              <a:rPr lang="en-US" dirty="0" err="1"/>
              <a:t>eder</a:t>
            </a:r>
            <a:endParaRPr lang="en-US" dirty="0"/>
          </a:p>
          <a:p>
            <a:pPr marL="681142" lvl="1" indent="-185766">
              <a:buFont typeface="Arial" panose="020B0604020202020204" pitchFamily="34" charset="0"/>
              <a:buChar char="•"/>
            </a:pPr>
            <a:r>
              <a:rPr lang="en-US" dirty="0"/>
              <a:t>incident response → best practices, tools, </a:t>
            </a:r>
            <a:r>
              <a:rPr lang="de-DE" noProof="0" dirty="0"/>
              <a:t>Austausch</a:t>
            </a:r>
          </a:p>
          <a:p>
            <a:pPr marL="185766" indent="-185766">
              <a:buFont typeface="Arial" panose="020B0604020202020204" pitchFamily="34" charset="0"/>
              <a:buChar char="•"/>
            </a:pPr>
            <a:r>
              <a:rPr lang="de-DE" b="1" noProof="0" dirty="0"/>
              <a:t>Standardisierte</a:t>
            </a:r>
            <a:r>
              <a:rPr lang="en-US" b="1" dirty="0"/>
              <a:t> </a:t>
            </a:r>
            <a:r>
              <a:rPr lang="de-DE" b="1" noProof="0" dirty="0"/>
              <a:t>Bewertung</a:t>
            </a:r>
            <a:r>
              <a:rPr lang="en-US" b="1" dirty="0"/>
              <a:t> von </a:t>
            </a:r>
            <a:r>
              <a:rPr lang="de-DE" b="1" noProof="0" dirty="0"/>
              <a:t>Schwachstellen</a:t>
            </a:r>
          </a:p>
          <a:p>
            <a:pPr marL="185766" indent="-185766">
              <a:buFont typeface="Arial" panose="020B0604020202020204" pitchFamily="34" charset="0"/>
              <a:buChar char="•"/>
            </a:pPr>
            <a:r>
              <a:rPr lang="de-DE" b="1" dirty="0"/>
              <a:t>Nutzt dafür bestimmte gemeinsame Variablen</a:t>
            </a:r>
          </a:p>
          <a:p>
            <a:pPr marL="185766" indent="-185766">
              <a:buFont typeface="Arial" panose="020B0604020202020204" pitchFamily="34" charset="0"/>
              <a:buChar char="•"/>
            </a:pPr>
            <a:r>
              <a:rPr lang="de-DE" b="1" dirty="0"/>
              <a:t>Verfeinerungen des Scores</a:t>
            </a:r>
          </a:p>
          <a:p>
            <a:pPr marL="681142" lvl="1" indent="-185766">
              <a:buFont typeface="Arial" panose="020B0604020202020204" pitchFamily="34" charset="0"/>
              <a:buChar char="•"/>
            </a:pPr>
            <a:r>
              <a:rPr lang="de-DE" dirty="0"/>
              <a:t>Temporal Score: Status von Exploits, </a:t>
            </a:r>
            <a:r>
              <a:rPr lang="de-DE" dirty="0" err="1"/>
              <a:t>Remediation</a:t>
            </a:r>
            <a:r>
              <a:rPr lang="de-DE" dirty="0"/>
              <a:t> Level, Report Confidence</a:t>
            </a:r>
          </a:p>
          <a:p>
            <a:pPr marL="681142" lvl="1" indent="-185766">
              <a:buFont typeface="Arial" panose="020B0604020202020204" pitchFamily="34" charset="0"/>
              <a:buChar char="•"/>
            </a:pPr>
            <a:r>
              <a:rPr lang="de-DE" dirty="0"/>
              <a:t>Environmental Score: wie wichtig in sind CIA in der Anwendung, bezieht Absicherung mit ein → z.B. weniger Auswirkungen auf CIA</a:t>
            </a:r>
          </a:p>
        </p:txBody>
      </p:sp>
      <p:sp>
        <p:nvSpPr>
          <p:cNvPr id="4" name="Slide Number Placeholder 3"/>
          <p:cNvSpPr>
            <a:spLocks noGrp="1"/>
          </p:cNvSpPr>
          <p:nvPr>
            <p:ph type="sldNum" sz="quarter" idx="5"/>
          </p:nvPr>
        </p:nvSpPr>
        <p:spPr/>
        <p:txBody>
          <a:bodyPr/>
          <a:lstStyle/>
          <a:p>
            <a:fld id="{9B86A202-7A53-42C2-8407-B90C16FAAAB2}" type="slidenum">
              <a:rPr lang="de-DE" smtClean="0"/>
              <a:t>14</a:t>
            </a:fld>
            <a:endParaRPr lang="de-DE"/>
          </a:p>
        </p:txBody>
      </p:sp>
    </p:spTree>
    <p:extLst>
      <p:ext uri="{BB962C8B-B14F-4D97-AF65-F5344CB8AC3E}">
        <p14:creationId xmlns:p14="http://schemas.microsoft.com/office/powerpoint/2010/main" val="2378466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de-DE" i="0" dirty="0"/>
              <a:t>Links: </a:t>
            </a:r>
            <a:r>
              <a:rPr lang="de-DE" i="0" dirty="0" err="1"/>
              <a:t>Exploitability</a:t>
            </a:r>
            <a:r>
              <a:rPr lang="de-DE" i="0" dirty="0"/>
              <a:t> Score</a:t>
            </a:r>
          </a:p>
          <a:p>
            <a:pPr marL="185766" indent="-185766">
              <a:buFont typeface="Arial" panose="020B0604020202020204" pitchFamily="34" charset="0"/>
              <a:buChar char="•"/>
            </a:pPr>
            <a:r>
              <a:rPr lang="de-DE" i="0" dirty="0"/>
              <a:t>Rechts: Impact Score</a:t>
            </a:r>
          </a:p>
          <a:p>
            <a:pPr marL="185766" indent="-185766">
              <a:buFont typeface="Arial" panose="020B0604020202020204" pitchFamily="34" charset="0"/>
              <a:buChar char="•"/>
            </a:pPr>
            <a:r>
              <a:rPr lang="de-DE" i="0" dirty="0"/>
              <a:t>Am Link zu sehen: generiert Vector String für Nachvollziehbarkeit</a:t>
            </a:r>
          </a:p>
          <a:p>
            <a:pPr marL="185766" indent="-185766">
              <a:buFont typeface="Arial" panose="020B0604020202020204" pitchFamily="34" charset="0"/>
              <a:buChar char="•"/>
            </a:pPr>
            <a:r>
              <a:rPr lang="de-DE" i="0" dirty="0"/>
              <a:t>Nur ein Weg alles zu bewerten, andere Sicherheitsziele wie Non-Repudiation etc. werden nicht bewertet</a:t>
            </a:r>
          </a:p>
        </p:txBody>
      </p:sp>
      <p:sp>
        <p:nvSpPr>
          <p:cNvPr id="4" name="Slide Number Placeholder 3"/>
          <p:cNvSpPr>
            <a:spLocks noGrp="1"/>
          </p:cNvSpPr>
          <p:nvPr>
            <p:ph type="sldNum" sz="quarter" idx="5"/>
          </p:nvPr>
        </p:nvSpPr>
        <p:spPr/>
        <p:txBody>
          <a:bodyPr/>
          <a:lstStyle/>
          <a:p>
            <a:fld id="{9B86A202-7A53-42C2-8407-B90C16FAAAB2}" type="slidenum">
              <a:rPr lang="de-DE" smtClean="0"/>
              <a:t>15</a:t>
            </a:fld>
            <a:endParaRPr lang="de-DE"/>
          </a:p>
        </p:txBody>
      </p:sp>
    </p:spTree>
    <p:extLst>
      <p:ext uri="{BB962C8B-B14F-4D97-AF65-F5344CB8AC3E}">
        <p14:creationId xmlns:p14="http://schemas.microsoft.com/office/powerpoint/2010/main" val="3245309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de-DE" i="0" dirty="0"/>
              <a:t>Funktion: alle Zugriffe werden mitgeschrieben</a:t>
            </a:r>
          </a:p>
          <a:p>
            <a:pPr marL="185766" indent="-185766">
              <a:buFont typeface="Arial" panose="020B0604020202020204" pitchFamily="34" charset="0"/>
              <a:buChar char="•"/>
            </a:pPr>
            <a:r>
              <a:rPr lang="de-DE" i="0" dirty="0"/>
              <a:t>Angriff möglich, da das Schloss das Endgerät des Nutzers als Relay zum Server nutzt</a:t>
            </a:r>
          </a:p>
          <a:p>
            <a:pPr marL="185766" indent="-185766">
              <a:buFont typeface="Arial" panose="020B0604020202020204" pitchFamily="34" charset="0"/>
              <a:buChar char="•"/>
            </a:pPr>
            <a:r>
              <a:rPr lang="de-DE" i="0" dirty="0"/>
              <a:t>Bob ist </a:t>
            </a:r>
            <a:r>
              <a:rPr lang="de-DE" i="0" dirty="0" err="1"/>
              <a:t>Owner</a:t>
            </a:r>
            <a:r>
              <a:rPr lang="de-DE" i="0" dirty="0"/>
              <a:t> und kann die Access Logs einsehen</a:t>
            </a:r>
          </a:p>
        </p:txBody>
      </p:sp>
      <p:sp>
        <p:nvSpPr>
          <p:cNvPr id="4" name="Slide Number Placeholder 3"/>
          <p:cNvSpPr>
            <a:spLocks noGrp="1"/>
          </p:cNvSpPr>
          <p:nvPr>
            <p:ph type="sldNum" sz="quarter" idx="5"/>
          </p:nvPr>
        </p:nvSpPr>
        <p:spPr/>
        <p:txBody>
          <a:bodyPr/>
          <a:lstStyle/>
          <a:p>
            <a:fld id="{9B86A202-7A53-42C2-8407-B90C16FAAAB2}" type="slidenum">
              <a:rPr lang="de-DE" smtClean="0"/>
              <a:t>16</a:t>
            </a:fld>
            <a:endParaRPr lang="de-DE"/>
          </a:p>
        </p:txBody>
      </p:sp>
    </p:spTree>
    <p:extLst>
      <p:ext uri="{BB962C8B-B14F-4D97-AF65-F5344CB8AC3E}">
        <p14:creationId xmlns:p14="http://schemas.microsoft.com/office/powerpoint/2010/main" val="889157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de-DE" i="0" dirty="0"/>
              <a:t>Manipulation von Bytes eines gültigen Befehls vom Smartphone des Nutzers an das Schloss</a:t>
            </a:r>
          </a:p>
          <a:p>
            <a:pPr marL="185766" indent="-185766">
              <a:buFont typeface="Arial" panose="020B0604020202020204" pitchFamily="34" charset="0"/>
              <a:buChar char="•"/>
            </a:pPr>
            <a:endParaRPr lang="de-DE" i="0" dirty="0"/>
          </a:p>
        </p:txBody>
      </p:sp>
      <p:sp>
        <p:nvSpPr>
          <p:cNvPr id="4" name="Slide Number Placeholder 3"/>
          <p:cNvSpPr>
            <a:spLocks noGrp="1"/>
          </p:cNvSpPr>
          <p:nvPr>
            <p:ph type="sldNum" sz="quarter" idx="5"/>
          </p:nvPr>
        </p:nvSpPr>
        <p:spPr/>
        <p:txBody>
          <a:bodyPr/>
          <a:lstStyle/>
          <a:p>
            <a:fld id="{9B86A202-7A53-42C2-8407-B90C16FAAAB2}" type="slidenum">
              <a:rPr lang="de-DE" smtClean="0"/>
              <a:t>17</a:t>
            </a:fld>
            <a:endParaRPr lang="de-DE"/>
          </a:p>
        </p:txBody>
      </p:sp>
    </p:spTree>
    <p:extLst>
      <p:ext uri="{BB962C8B-B14F-4D97-AF65-F5344CB8AC3E}">
        <p14:creationId xmlns:p14="http://schemas.microsoft.com/office/powerpoint/2010/main" val="3560021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88" indent="-247688">
              <a:buFont typeface="Arial" panose="020B0604020202020204" pitchFamily="34" charset="0"/>
              <a:buChar char="•"/>
            </a:pPr>
            <a:r>
              <a:rPr lang="de-DE" dirty="0"/>
              <a:t>Einordnung in die Kategorien (A für Analyse, P für Prototyp)</a:t>
            </a:r>
          </a:p>
          <a:p>
            <a:pPr marL="247688" indent="-247688">
              <a:buFont typeface="Arial" panose="020B0604020202020204" pitchFamily="34" charset="0"/>
              <a:buChar char="•"/>
            </a:pPr>
            <a:r>
              <a:rPr lang="de-DE" dirty="0"/>
              <a:t>Kategorisierung nach Maximalprinzip, größte Auswirkungen</a:t>
            </a:r>
          </a:p>
          <a:p>
            <a:pPr marL="743064" lvl="1" indent="-247688">
              <a:buFont typeface="Arial" panose="020B0604020202020204" pitchFamily="34" charset="0"/>
              <a:buChar char="•"/>
            </a:pPr>
            <a:r>
              <a:rPr lang="de-DE" dirty="0" err="1"/>
              <a:t>Bsp</a:t>
            </a:r>
            <a:r>
              <a:rPr lang="de-DE" dirty="0"/>
              <a:t>: </a:t>
            </a:r>
            <a:r>
              <a:rPr lang="de-DE" dirty="0" err="1"/>
              <a:t>Decompile</a:t>
            </a:r>
            <a:r>
              <a:rPr lang="de-DE" dirty="0"/>
              <a:t> APK könnte auch zu </a:t>
            </a:r>
            <a:r>
              <a:rPr lang="de-DE" dirty="0" err="1"/>
              <a:t>Insecure</a:t>
            </a:r>
            <a:r>
              <a:rPr lang="de-DE" dirty="0"/>
              <a:t> Software</a:t>
            </a:r>
          </a:p>
          <a:p>
            <a:pPr marL="247688" indent="-247688">
              <a:buFont typeface="+mj-lt"/>
              <a:buAutoNum type="arabicPeriod"/>
            </a:pPr>
            <a:endParaRPr lang="de-DE" dirty="0"/>
          </a:p>
          <a:p>
            <a:pPr marL="247688" indent="-247688">
              <a:buFont typeface="+mj-lt"/>
              <a:buAutoNum type="arabicPeriod"/>
            </a:pPr>
            <a:r>
              <a:rPr lang="de-DE" dirty="0" err="1"/>
              <a:t>Insecure</a:t>
            </a:r>
            <a:r>
              <a:rPr lang="de-DE" dirty="0"/>
              <a:t> Web Interface</a:t>
            </a:r>
          </a:p>
          <a:p>
            <a:pPr marL="247688" indent="-247688">
              <a:buFont typeface="+mj-lt"/>
              <a:buAutoNum type="arabicPeriod"/>
            </a:pPr>
            <a:r>
              <a:rPr lang="de-DE" b="1" dirty="0" err="1"/>
              <a:t>Insufficient</a:t>
            </a:r>
            <a:r>
              <a:rPr lang="de-DE" b="1" dirty="0"/>
              <a:t> Authentication/</a:t>
            </a:r>
            <a:r>
              <a:rPr lang="de-DE" b="1" dirty="0" err="1"/>
              <a:t>Authorization</a:t>
            </a:r>
            <a:endParaRPr lang="de-DE" b="1" dirty="0"/>
          </a:p>
          <a:p>
            <a:pPr marL="247688" indent="-247688">
              <a:buFont typeface="+mj-lt"/>
              <a:buAutoNum type="arabicPeriod"/>
            </a:pPr>
            <a:r>
              <a:rPr lang="de-DE" b="1" dirty="0" err="1"/>
              <a:t>Insecure</a:t>
            </a:r>
            <a:r>
              <a:rPr lang="de-DE" b="1" dirty="0"/>
              <a:t> Network Services</a:t>
            </a:r>
          </a:p>
          <a:p>
            <a:pPr marL="247688" indent="-247688">
              <a:buFont typeface="+mj-lt"/>
              <a:buAutoNum type="arabicPeriod"/>
            </a:pPr>
            <a:r>
              <a:rPr lang="de-DE" b="1" dirty="0"/>
              <a:t>Lack </a:t>
            </a:r>
            <a:r>
              <a:rPr lang="de-DE" b="1" dirty="0" err="1"/>
              <a:t>of</a:t>
            </a:r>
            <a:r>
              <a:rPr lang="de-DE" b="1" dirty="0"/>
              <a:t> Transport Encryption</a:t>
            </a:r>
          </a:p>
          <a:p>
            <a:pPr marL="247688" indent="-247688">
              <a:buFont typeface="+mj-lt"/>
              <a:buAutoNum type="arabicPeriod"/>
            </a:pPr>
            <a:r>
              <a:rPr lang="de-DE" dirty="0"/>
              <a:t>Privacy </a:t>
            </a:r>
            <a:r>
              <a:rPr lang="de-DE" dirty="0" err="1"/>
              <a:t>Concerns</a:t>
            </a:r>
            <a:endParaRPr lang="de-DE" dirty="0"/>
          </a:p>
          <a:p>
            <a:pPr marL="247688" indent="-247688">
              <a:buFont typeface="+mj-lt"/>
              <a:buAutoNum type="arabicPeriod"/>
            </a:pPr>
            <a:r>
              <a:rPr lang="de-DE" dirty="0" err="1"/>
              <a:t>Insecure</a:t>
            </a:r>
            <a:r>
              <a:rPr lang="de-DE" dirty="0"/>
              <a:t> Cloud Interface</a:t>
            </a:r>
          </a:p>
          <a:p>
            <a:pPr marL="247688" indent="-247688">
              <a:buFont typeface="+mj-lt"/>
              <a:buAutoNum type="arabicPeriod"/>
            </a:pPr>
            <a:r>
              <a:rPr lang="de-DE" dirty="0" err="1"/>
              <a:t>Insecure</a:t>
            </a:r>
            <a:r>
              <a:rPr lang="de-DE" dirty="0"/>
              <a:t> Mobile Interface</a:t>
            </a:r>
          </a:p>
          <a:p>
            <a:pPr marL="247688" indent="-247688">
              <a:buFont typeface="+mj-lt"/>
              <a:buAutoNum type="arabicPeriod"/>
            </a:pPr>
            <a:r>
              <a:rPr lang="de-DE" dirty="0" err="1"/>
              <a:t>Insufficient</a:t>
            </a:r>
            <a:r>
              <a:rPr lang="de-DE" dirty="0"/>
              <a:t> Security </a:t>
            </a:r>
            <a:r>
              <a:rPr lang="de-DE" dirty="0" err="1"/>
              <a:t>Configurability</a:t>
            </a:r>
            <a:endParaRPr lang="de-DE" dirty="0"/>
          </a:p>
          <a:p>
            <a:pPr marL="247688" indent="-247688">
              <a:buFont typeface="+mj-lt"/>
              <a:buAutoNum type="arabicPeriod"/>
            </a:pPr>
            <a:r>
              <a:rPr lang="de-DE" dirty="0" err="1"/>
              <a:t>Insecure</a:t>
            </a:r>
            <a:r>
              <a:rPr lang="de-DE" dirty="0"/>
              <a:t> Software/Firmware</a:t>
            </a:r>
          </a:p>
          <a:p>
            <a:pPr marL="247688" indent="-247688">
              <a:buFont typeface="+mj-lt"/>
              <a:buAutoNum type="arabicPeriod"/>
            </a:pPr>
            <a:r>
              <a:rPr lang="de-DE" strike="sngStrike" dirty="0"/>
              <a:t>Poor </a:t>
            </a:r>
            <a:r>
              <a:rPr lang="de-DE" strike="sngStrike" dirty="0" err="1"/>
              <a:t>Physical</a:t>
            </a:r>
            <a:r>
              <a:rPr lang="de-DE" strike="sngStrike" dirty="0"/>
              <a:t> Security</a:t>
            </a:r>
          </a:p>
        </p:txBody>
      </p:sp>
      <p:sp>
        <p:nvSpPr>
          <p:cNvPr id="4" name="Slide Number Placeholder 3"/>
          <p:cNvSpPr>
            <a:spLocks noGrp="1"/>
          </p:cNvSpPr>
          <p:nvPr>
            <p:ph type="sldNum" sz="quarter" idx="5"/>
          </p:nvPr>
        </p:nvSpPr>
        <p:spPr/>
        <p:txBody>
          <a:bodyPr/>
          <a:lstStyle/>
          <a:p>
            <a:fld id="{9B86A202-7A53-42C2-8407-B90C16FAAAB2}" type="slidenum">
              <a:rPr lang="de-DE" smtClean="0"/>
              <a:t>18</a:t>
            </a:fld>
            <a:endParaRPr lang="de-DE"/>
          </a:p>
        </p:txBody>
      </p:sp>
    </p:spTree>
    <p:extLst>
      <p:ext uri="{BB962C8B-B14F-4D97-AF65-F5344CB8AC3E}">
        <p14:creationId xmlns:p14="http://schemas.microsoft.com/office/powerpoint/2010/main" val="1436843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9B86A202-7A53-42C2-8407-B90C16FAAAB2}" type="slidenum">
              <a:rPr lang="de-DE" smtClean="0"/>
              <a:t>19</a:t>
            </a:fld>
            <a:endParaRPr lang="de-DE"/>
          </a:p>
        </p:txBody>
      </p:sp>
    </p:spTree>
    <p:extLst>
      <p:ext uri="{BB962C8B-B14F-4D97-AF65-F5344CB8AC3E}">
        <p14:creationId xmlns:p14="http://schemas.microsoft.com/office/powerpoint/2010/main" val="183061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88" indent="-247688">
              <a:buFont typeface="+mj-lt"/>
              <a:buAutoNum type="arabicPeriod"/>
            </a:pPr>
            <a:r>
              <a:rPr lang="de-DE" b="1" dirty="0"/>
              <a:t>Einführung</a:t>
            </a:r>
          </a:p>
          <a:p>
            <a:pPr marL="247688" indent="-247688">
              <a:buFont typeface="+mj-lt"/>
              <a:buAutoNum type="arabicPeriod"/>
            </a:pPr>
            <a:r>
              <a:rPr lang="de-DE" b="1" dirty="0"/>
              <a:t>Problemstellung</a:t>
            </a:r>
          </a:p>
          <a:p>
            <a:pPr marL="743064" lvl="1" indent="-247688">
              <a:buFont typeface="+mj-lt"/>
              <a:buAutoNum type="arabicPeriod"/>
            </a:pPr>
            <a:r>
              <a:rPr lang="de-DE" dirty="0"/>
              <a:t>Abgrenzung</a:t>
            </a:r>
          </a:p>
          <a:p>
            <a:pPr marL="743064" lvl="1" indent="-247688">
              <a:buFont typeface="+mj-lt"/>
              <a:buAutoNum type="arabicPeriod"/>
            </a:pPr>
            <a:r>
              <a:rPr lang="de-DE" dirty="0"/>
              <a:t>Vorhandene Arbeiten</a:t>
            </a:r>
          </a:p>
          <a:p>
            <a:pPr marL="247688" indent="-247688">
              <a:buFont typeface="+mj-lt"/>
              <a:buAutoNum type="arabicPeriod"/>
            </a:pPr>
            <a:r>
              <a:rPr lang="de-DE" b="1" dirty="0"/>
              <a:t>Methodik</a:t>
            </a:r>
          </a:p>
          <a:p>
            <a:pPr marL="247688" indent="-247688">
              <a:buFont typeface="+mj-lt"/>
              <a:buAutoNum type="arabicPeriod"/>
            </a:pPr>
            <a:r>
              <a:rPr lang="de-DE" b="1" dirty="0"/>
              <a:t>Analyse</a:t>
            </a:r>
          </a:p>
          <a:p>
            <a:pPr marL="743064" lvl="1" indent="-247688">
              <a:buFont typeface="+mj-lt"/>
              <a:buAutoNum type="arabicPeriod"/>
            </a:pPr>
            <a:r>
              <a:rPr lang="de-DE" dirty="0"/>
              <a:t>Beispiele existierender Schwachstellen</a:t>
            </a:r>
          </a:p>
          <a:p>
            <a:pPr marL="743064" lvl="1" indent="-247688">
              <a:buFont typeface="+mj-lt"/>
              <a:buAutoNum type="arabicPeriod"/>
            </a:pPr>
            <a:r>
              <a:rPr lang="de-DE" dirty="0"/>
              <a:t>Bewertung</a:t>
            </a:r>
          </a:p>
          <a:p>
            <a:pPr marL="247688" indent="-247688">
              <a:buFont typeface="+mj-lt"/>
              <a:buAutoNum type="arabicPeriod"/>
            </a:pPr>
            <a:r>
              <a:rPr lang="de-DE" b="1" dirty="0"/>
              <a:t>Prototyp</a:t>
            </a:r>
          </a:p>
          <a:p>
            <a:pPr marL="743064" lvl="1" indent="-247688">
              <a:buFont typeface="+mj-lt"/>
              <a:buAutoNum type="arabicPeriod"/>
            </a:pPr>
            <a:r>
              <a:rPr lang="de-DE" b="0" dirty="0"/>
              <a:t>Sammlung von Anforderungen</a:t>
            </a:r>
          </a:p>
          <a:p>
            <a:pPr marL="743064" lvl="1" indent="-247688">
              <a:buFont typeface="+mj-lt"/>
              <a:buAutoNum type="arabicPeriod"/>
            </a:pPr>
            <a:r>
              <a:rPr lang="de-DE" dirty="0"/>
              <a:t>Konzipierung und Implementierung</a:t>
            </a:r>
          </a:p>
          <a:p>
            <a:pPr marL="743064" lvl="1" indent="-247688">
              <a:buFont typeface="+mj-lt"/>
              <a:buAutoNum type="arabicPeriod"/>
            </a:pPr>
            <a:r>
              <a:rPr lang="de-DE" dirty="0"/>
              <a:t>Evaluation und Bewertung</a:t>
            </a:r>
          </a:p>
          <a:p>
            <a:pPr marL="247688" indent="-247688">
              <a:buFont typeface="+mj-lt"/>
              <a:buAutoNum type="arabicPeriod"/>
            </a:pPr>
            <a:r>
              <a:rPr lang="de-DE" b="1" dirty="0"/>
              <a:t>Ergebnis </a:t>
            </a:r>
          </a:p>
          <a:p>
            <a:pPr marL="247688" indent="-247688">
              <a:buFont typeface="+mj-lt"/>
              <a:buAutoNum type="arabicPeriod"/>
            </a:pPr>
            <a:r>
              <a:rPr lang="de-DE" b="1" dirty="0"/>
              <a:t>Ausblick</a:t>
            </a:r>
          </a:p>
          <a:p>
            <a:endParaRPr lang="de-DE" dirty="0"/>
          </a:p>
          <a:p>
            <a:endParaRPr lang="de-DE" dirty="0"/>
          </a:p>
        </p:txBody>
      </p:sp>
      <p:sp>
        <p:nvSpPr>
          <p:cNvPr id="4" name="Slide Number Placeholder 3"/>
          <p:cNvSpPr>
            <a:spLocks noGrp="1"/>
          </p:cNvSpPr>
          <p:nvPr>
            <p:ph type="sldNum" sz="quarter" idx="5"/>
          </p:nvPr>
        </p:nvSpPr>
        <p:spPr/>
        <p:txBody>
          <a:bodyPr/>
          <a:lstStyle/>
          <a:p>
            <a:fld id="{9B86A202-7A53-42C2-8407-B90C16FAAAB2}" type="slidenum">
              <a:rPr lang="de-DE" smtClean="0"/>
              <a:t>2</a:t>
            </a:fld>
            <a:endParaRPr lang="de-DE"/>
          </a:p>
        </p:txBody>
      </p:sp>
    </p:spTree>
    <p:extLst>
      <p:ext uri="{BB962C8B-B14F-4D97-AF65-F5344CB8AC3E}">
        <p14:creationId xmlns:p14="http://schemas.microsoft.com/office/powerpoint/2010/main" val="158377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de-DE" b="1" dirty="0"/>
              <a:t>Minimale Funktion</a:t>
            </a:r>
          </a:p>
          <a:p>
            <a:pPr marL="681142" lvl="1" indent="-185766">
              <a:buFont typeface="Arial" panose="020B0604020202020204" pitchFamily="34" charset="0"/>
              <a:buChar char="•"/>
            </a:pPr>
            <a:r>
              <a:rPr lang="de-DE" b="1" dirty="0"/>
              <a:t>Nutzer verwalten</a:t>
            </a:r>
          </a:p>
          <a:p>
            <a:pPr marL="681142" lvl="1" indent="-185766">
              <a:buFont typeface="Arial" panose="020B0604020202020204" pitchFamily="34" charset="0"/>
              <a:buChar char="•"/>
            </a:pPr>
            <a:r>
              <a:rPr lang="de-DE" b="1" dirty="0"/>
              <a:t>Schloss öffnen/schließen</a:t>
            </a:r>
          </a:p>
          <a:p>
            <a:pPr marL="681142" lvl="1" indent="-185766">
              <a:buFont typeface="Arial" panose="020B0604020202020204" pitchFamily="34" charset="0"/>
              <a:buChar char="•"/>
            </a:pPr>
            <a:r>
              <a:rPr lang="de-DE" b="1" dirty="0"/>
              <a:t>Vergabe/Entzug von „öffnen/schließen“</a:t>
            </a:r>
          </a:p>
          <a:p>
            <a:pPr marL="681142" lvl="1" indent="-185766">
              <a:buFont typeface="Arial" panose="020B0604020202020204" pitchFamily="34" charset="0"/>
              <a:buChar char="•"/>
            </a:pPr>
            <a:r>
              <a:rPr lang="de-DE" b="1" dirty="0"/>
              <a:t>Vergabe/Entzug von „Nutzer verwalten“</a:t>
            </a:r>
          </a:p>
          <a:p>
            <a:pPr marL="681142" lvl="1" indent="-185766">
              <a:buFont typeface="Arial" panose="020B0604020202020204" pitchFamily="34" charset="0"/>
              <a:buChar char="•"/>
            </a:pPr>
            <a:r>
              <a:rPr lang="de-DE" b="1" dirty="0"/>
              <a:t>Zeitliche Einschränkung des Zugangs</a:t>
            </a:r>
          </a:p>
          <a:p>
            <a:pPr marL="681142" lvl="1" indent="-185766">
              <a:buFont typeface="Arial" panose="020B0604020202020204" pitchFamily="34" charset="0"/>
              <a:buChar char="•"/>
            </a:pPr>
            <a:r>
              <a:rPr lang="de-DE" b="1" dirty="0"/>
              <a:t>Schloss zurücksetzen</a:t>
            </a:r>
          </a:p>
          <a:p>
            <a:pPr marL="185766" indent="-185766">
              <a:buFont typeface="Arial" panose="020B0604020202020204" pitchFamily="34" charset="0"/>
              <a:buChar char="•"/>
            </a:pPr>
            <a:r>
              <a:rPr lang="de-DE" b="1" dirty="0"/>
              <a:t>Keine nichtfunktionalen Anforderungen</a:t>
            </a:r>
          </a:p>
          <a:p>
            <a:pPr marL="185766" indent="-185766">
              <a:buFont typeface="Arial" panose="020B0604020202020204" pitchFamily="34" charset="0"/>
              <a:buChar char="•"/>
            </a:pPr>
            <a:r>
              <a:rPr lang="de-DE" b="1" dirty="0"/>
              <a:t>Spezifische Sicherheitsanforderungen, Umsetzung falls möglich</a:t>
            </a:r>
          </a:p>
          <a:p>
            <a:pPr marL="681142" lvl="1" indent="-185766">
              <a:buFont typeface="Arial" panose="020B0604020202020204" pitchFamily="34" charset="0"/>
              <a:buChar char="•"/>
            </a:pPr>
            <a:r>
              <a:rPr lang="de-DE" b="1" dirty="0"/>
              <a:t>Gegenseitige Authentifizierung von Nutzer und Schloss</a:t>
            </a:r>
          </a:p>
          <a:p>
            <a:pPr marL="681142" lvl="1" indent="-185766">
              <a:buFont typeface="Arial" panose="020B0604020202020204" pitchFamily="34" charset="0"/>
              <a:buChar char="•"/>
            </a:pPr>
            <a:r>
              <a:rPr lang="de-DE" b="1" dirty="0"/>
              <a:t>Zugriffskontrolle</a:t>
            </a:r>
          </a:p>
          <a:p>
            <a:pPr marL="681142" lvl="1" indent="-185766">
              <a:buFont typeface="Arial" panose="020B0604020202020204" pitchFamily="34" charset="0"/>
              <a:buChar char="•"/>
            </a:pPr>
            <a:r>
              <a:rPr lang="de-DE" b="1" dirty="0"/>
              <a:t>Vollständiges und wohldefiniertes Kommunikationsprotokoll</a:t>
            </a:r>
          </a:p>
          <a:p>
            <a:pPr marL="1176518" lvl="2" indent="-185766">
              <a:buFont typeface="Arial" panose="020B0604020202020204" pitchFamily="34" charset="0"/>
              <a:buChar char="•"/>
            </a:pPr>
            <a:r>
              <a:rPr lang="de-DE" b="0" dirty="0" err="1"/>
              <a:t>Fuzzing</a:t>
            </a:r>
            <a:endParaRPr lang="de-DE" b="0" dirty="0"/>
          </a:p>
          <a:p>
            <a:pPr marL="681142" lvl="1" indent="-185766">
              <a:buFont typeface="Arial" panose="020B0604020202020204" pitchFamily="34" charset="0"/>
              <a:buChar char="•"/>
            </a:pPr>
            <a:r>
              <a:rPr lang="de-DE" b="1" dirty="0"/>
              <a:t>Access </a:t>
            </a:r>
            <a:r>
              <a:rPr lang="de-DE" b="1" dirty="0" err="1"/>
              <a:t>Logging</a:t>
            </a:r>
            <a:r>
              <a:rPr lang="de-DE" b="1" dirty="0"/>
              <a:t> und </a:t>
            </a:r>
            <a:r>
              <a:rPr lang="de-DE" b="1" dirty="0" err="1"/>
              <a:t>Timestamps</a:t>
            </a:r>
            <a:endParaRPr lang="de-DE" b="1" dirty="0"/>
          </a:p>
          <a:p>
            <a:pPr marL="1176518" lvl="2" indent="-185766">
              <a:buFont typeface="Arial" panose="020B0604020202020204" pitchFamily="34" charset="0"/>
              <a:buChar char="•"/>
            </a:pPr>
            <a:r>
              <a:rPr lang="de-DE" b="0" dirty="0"/>
              <a:t>Replay</a:t>
            </a:r>
          </a:p>
          <a:p>
            <a:pPr marL="681142" lvl="1" indent="-185766">
              <a:buFont typeface="Arial" panose="020B0604020202020204" pitchFamily="34" charset="0"/>
              <a:buChar char="•"/>
            </a:pPr>
            <a:r>
              <a:rPr lang="de-DE" b="1" dirty="0"/>
              <a:t>Verschlüsselung von Kommunikation und Speicherung</a:t>
            </a:r>
          </a:p>
          <a:p>
            <a:pPr marL="185766" indent="-185766">
              <a:buFont typeface="Arial" panose="020B0604020202020204" pitchFamily="34" charset="0"/>
              <a:buChar char="•"/>
            </a:pPr>
            <a:endParaRPr lang="de-DE" b="1" dirty="0"/>
          </a:p>
          <a:p>
            <a:endParaRPr lang="de-DE" b="1" dirty="0"/>
          </a:p>
        </p:txBody>
      </p:sp>
      <p:sp>
        <p:nvSpPr>
          <p:cNvPr id="4" name="Slide Number Placeholder 3"/>
          <p:cNvSpPr>
            <a:spLocks noGrp="1"/>
          </p:cNvSpPr>
          <p:nvPr>
            <p:ph type="sldNum" sz="quarter" idx="5"/>
          </p:nvPr>
        </p:nvSpPr>
        <p:spPr/>
        <p:txBody>
          <a:bodyPr/>
          <a:lstStyle/>
          <a:p>
            <a:fld id="{9B86A202-7A53-42C2-8407-B90C16FAAAB2}" type="slidenum">
              <a:rPr lang="de-DE" smtClean="0"/>
              <a:t>20</a:t>
            </a:fld>
            <a:endParaRPr lang="de-DE"/>
          </a:p>
        </p:txBody>
      </p:sp>
    </p:spTree>
    <p:extLst>
      <p:ext uri="{BB962C8B-B14F-4D97-AF65-F5344CB8AC3E}">
        <p14:creationId xmlns:p14="http://schemas.microsoft.com/office/powerpoint/2010/main" val="861749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1" dirty="0"/>
              <a:t>Quick Facts: </a:t>
            </a:r>
          </a:p>
          <a:p>
            <a:pPr marL="185766" indent="-185766">
              <a:buFont typeface="Arial" panose="020B0604020202020204" pitchFamily="34" charset="0"/>
              <a:buChar char="•"/>
            </a:pPr>
            <a:r>
              <a:rPr lang="de-DE" b="1" dirty="0"/>
              <a:t>Teil des </a:t>
            </a:r>
            <a:r>
              <a:rPr lang="de-DE" b="1" dirty="0" err="1"/>
              <a:t>Hyperledger</a:t>
            </a:r>
            <a:r>
              <a:rPr lang="de-DE" b="1" dirty="0"/>
              <a:t> Projekts</a:t>
            </a:r>
          </a:p>
          <a:p>
            <a:pPr marL="185766" indent="-185766">
              <a:buFont typeface="Arial" panose="020B0604020202020204" pitchFamily="34" charset="0"/>
              <a:buChar char="•"/>
            </a:pPr>
            <a:r>
              <a:rPr lang="de-DE" b="1" dirty="0"/>
              <a:t>Open Source</a:t>
            </a:r>
          </a:p>
          <a:p>
            <a:pPr marL="185766" indent="-185766">
              <a:buFont typeface="Arial" panose="020B0604020202020204" pitchFamily="34" charset="0"/>
              <a:buChar char="•"/>
            </a:pPr>
            <a:r>
              <a:rPr lang="de-DE" b="1" dirty="0"/>
              <a:t>Abstraktion zur Modellierung und Entwicklung von Blockchain-Geschäftsanwendungen</a:t>
            </a:r>
          </a:p>
          <a:p>
            <a:pPr marL="681142" lvl="1" indent="-185766">
              <a:buFont typeface="Arial" panose="020B0604020202020204" pitchFamily="34" charset="0"/>
              <a:buChar char="•"/>
            </a:pPr>
            <a:r>
              <a:rPr lang="de-DE" b="0" dirty="0"/>
              <a:t>Eigene Modellierungssprache für Modelle wie Objektorientiert, ACL, JavaScript für Geschäftslogik</a:t>
            </a:r>
          </a:p>
          <a:p>
            <a:pPr marL="185766" indent="-185766">
              <a:buFont typeface="Arial" panose="020B0604020202020204" pitchFamily="34" charset="0"/>
              <a:buChar char="•"/>
            </a:pPr>
            <a:endParaRPr lang="de-DE" b="1" dirty="0"/>
          </a:p>
          <a:p>
            <a:r>
              <a:rPr lang="de-DE" b="1" dirty="0"/>
              <a:t>Essentielle Bestandteile einer Applikation:</a:t>
            </a:r>
          </a:p>
          <a:p>
            <a:pPr marL="185766" indent="-185766">
              <a:buFont typeface="Arial" panose="020B0604020202020204" pitchFamily="34" charset="0"/>
              <a:buChar char="•"/>
            </a:pPr>
            <a:r>
              <a:rPr lang="de-DE" b="1" dirty="0"/>
              <a:t>Modelle:</a:t>
            </a:r>
          </a:p>
          <a:p>
            <a:pPr marL="502807" lvl="1" indent="-185766">
              <a:buFont typeface="Arial" panose="020B0604020202020204" pitchFamily="34" charset="0"/>
              <a:buChar char="•"/>
            </a:pPr>
            <a:r>
              <a:rPr lang="de-DE" b="1" dirty="0" err="1"/>
              <a:t>Participants</a:t>
            </a:r>
            <a:endParaRPr lang="de-DE" b="1" dirty="0"/>
          </a:p>
          <a:p>
            <a:pPr marL="502807" lvl="1" indent="-185766">
              <a:buFont typeface="Arial" panose="020B0604020202020204" pitchFamily="34" charset="0"/>
              <a:buChar char="•"/>
            </a:pPr>
            <a:r>
              <a:rPr lang="de-DE" b="1" dirty="0"/>
              <a:t>Assets</a:t>
            </a:r>
          </a:p>
          <a:p>
            <a:pPr marL="502807" lvl="1" indent="-185766">
              <a:buFont typeface="Arial" panose="020B0604020202020204" pitchFamily="34" charset="0"/>
              <a:buChar char="•"/>
            </a:pPr>
            <a:r>
              <a:rPr lang="de-DE" b="1" dirty="0"/>
              <a:t>Transactions</a:t>
            </a:r>
          </a:p>
          <a:p>
            <a:pPr marL="185766" indent="-185766">
              <a:buFont typeface="Arial" panose="020B0604020202020204" pitchFamily="34" charset="0"/>
              <a:buChar char="•"/>
            </a:pPr>
            <a:r>
              <a:rPr lang="de-DE" b="1" dirty="0"/>
              <a:t>Access Control List</a:t>
            </a:r>
          </a:p>
          <a:p>
            <a:pPr marL="185766" indent="-185766">
              <a:buFont typeface="Arial" panose="020B0604020202020204" pitchFamily="34" charset="0"/>
              <a:buChar char="•"/>
            </a:pPr>
            <a:r>
              <a:rPr lang="de-DE" b="1" dirty="0"/>
              <a:t>Geschäftslogik</a:t>
            </a:r>
          </a:p>
          <a:p>
            <a:pPr marL="185766" indent="-185766">
              <a:buFont typeface="Arial" panose="020B0604020202020204" pitchFamily="34" charset="0"/>
              <a:buChar char="•"/>
            </a:pPr>
            <a:r>
              <a:rPr lang="de-DE" b="1" dirty="0"/>
              <a:t>Optional: Events, </a:t>
            </a:r>
            <a:r>
              <a:rPr lang="de-DE" b="1" dirty="0" err="1"/>
              <a:t>Queries</a:t>
            </a:r>
            <a:endParaRPr lang="de-DE" b="1" dirty="0"/>
          </a:p>
          <a:p>
            <a:endParaRPr lang="de-DE" b="1" dirty="0"/>
          </a:p>
        </p:txBody>
      </p:sp>
      <p:sp>
        <p:nvSpPr>
          <p:cNvPr id="4" name="Slide Number Placeholder 3"/>
          <p:cNvSpPr>
            <a:spLocks noGrp="1"/>
          </p:cNvSpPr>
          <p:nvPr>
            <p:ph type="sldNum" sz="quarter" idx="5"/>
          </p:nvPr>
        </p:nvSpPr>
        <p:spPr/>
        <p:txBody>
          <a:bodyPr/>
          <a:lstStyle/>
          <a:p>
            <a:fld id="{9B86A202-7A53-42C2-8407-B90C16FAAAB2}" type="slidenum">
              <a:rPr lang="de-DE" smtClean="0"/>
              <a:t>21</a:t>
            </a:fld>
            <a:endParaRPr lang="de-DE"/>
          </a:p>
        </p:txBody>
      </p:sp>
    </p:spTree>
    <p:extLst>
      <p:ext uri="{BB962C8B-B14F-4D97-AF65-F5344CB8AC3E}">
        <p14:creationId xmlns:p14="http://schemas.microsoft.com/office/powerpoint/2010/main" val="2374076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de-DE" dirty="0"/>
              <a:t>Basiert auf private Blockchain</a:t>
            </a:r>
          </a:p>
          <a:p>
            <a:pPr marL="681142" lvl="1" indent="-185766">
              <a:buFont typeface="Arial" panose="020B0604020202020204" pitchFamily="34" charset="0"/>
              <a:buChar char="•"/>
            </a:pPr>
            <a:r>
              <a:rPr lang="de-DE" dirty="0"/>
              <a:t>Teilnehmer werden eingeladen und bekommen bestimmte Rechte zugewiesen</a:t>
            </a:r>
          </a:p>
          <a:p>
            <a:pPr marL="681142" lvl="1" indent="-185766">
              <a:buFont typeface="Arial" panose="020B0604020202020204" pitchFamily="34" charset="0"/>
              <a:buChar char="•"/>
            </a:pPr>
            <a:r>
              <a:rPr lang="de-DE" dirty="0"/>
              <a:t>Nicht wie in öffentlichen Blockchains, bei denen ein Teilnehmer alles darf und jederzeit ein- bzw. austreten kann</a:t>
            </a:r>
          </a:p>
          <a:p>
            <a:pPr marL="185766" indent="-185766">
              <a:buFont typeface="Arial" panose="020B0604020202020204" pitchFamily="34" charset="0"/>
              <a:buChar char="•"/>
            </a:pPr>
            <a:r>
              <a:rPr lang="de-DE" dirty="0"/>
              <a:t>Abbildung</a:t>
            </a:r>
          </a:p>
          <a:p>
            <a:pPr marL="681142" lvl="1" indent="-185766">
              <a:buFont typeface="Arial" panose="020B0604020202020204" pitchFamily="34" charset="0"/>
              <a:buChar char="•"/>
            </a:pPr>
            <a:r>
              <a:rPr lang="de-DE" dirty="0"/>
              <a:t>Isolierte Netzwerke pro „Haus“</a:t>
            </a:r>
          </a:p>
          <a:p>
            <a:pPr marL="681142" lvl="1" indent="-185766">
              <a:buFont typeface="Arial" panose="020B0604020202020204" pitchFamily="34" charset="0"/>
              <a:buChar char="•"/>
            </a:pPr>
            <a:r>
              <a:rPr lang="de-DE" dirty="0"/>
              <a:t>Jeder kann mit jedem kommunizieren (ist nötig, Synchronisierung der Kopien und </a:t>
            </a:r>
            <a:r>
              <a:rPr lang="de-DE" dirty="0" err="1"/>
              <a:t>Ordering</a:t>
            </a:r>
            <a:r>
              <a:rPr lang="de-DE" dirty="0"/>
              <a:t>/Sortieren der Transaktionen)</a:t>
            </a:r>
          </a:p>
          <a:p>
            <a:pPr marL="681142" lvl="1" indent="-185766">
              <a:buFont typeface="Arial" panose="020B0604020202020204" pitchFamily="34" charset="0"/>
              <a:buChar char="•"/>
            </a:pPr>
            <a:r>
              <a:rPr lang="de-DE" dirty="0"/>
              <a:t>Verschiedene Typen von „Teilnehmern“ im Netzwerk</a:t>
            </a:r>
          </a:p>
          <a:p>
            <a:pPr marL="681142" lvl="1" indent="-185766">
              <a:buFont typeface="Arial" panose="020B0604020202020204" pitchFamily="34" charset="0"/>
              <a:buChar char="•"/>
            </a:pPr>
            <a:r>
              <a:rPr lang="de-DE" dirty="0"/>
              <a:t>Unterschiedliche Berechtigungen je nach Typ (über ACL des Frameworks geregelt)</a:t>
            </a:r>
          </a:p>
          <a:p>
            <a:pPr marL="681142" lvl="1" indent="-185766">
              <a:buFont typeface="Arial" panose="020B0604020202020204" pitchFamily="34" charset="0"/>
              <a:buChar char="•"/>
            </a:pPr>
            <a:r>
              <a:rPr lang="de-DE" dirty="0"/>
              <a:t>User sind gesondert mit RBAC ausgestattet (Guest, </a:t>
            </a:r>
            <a:r>
              <a:rPr lang="de-DE" dirty="0" err="1"/>
              <a:t>Owner</a:t>
            </a:r>
            <a:r>
              <a:rPr lang="de-DE" dirty="0"/>
              <a:t>)</a:t>
            </a:r>
          </a:p>
          <a:p>
            <a:pPr marL="681142" lvl="1" indent="-185766">
              <a:buFont typeface="Arial" panose="020B0604020202020204" pitchFamily="34" charset="0"/>
              <a:buChar char="•"/>
            </a:pPr>
            <a:r>
              <a:rPr lang="de-DE" dirty="0" err="1"/>
              <a:t>Owner</a:t>
            </a:r>
            <a:r>
              <a:rPr lang="de-DE" dirty="0"/>
              <a:t> darf (fast) alles, Guest darf (fast) nichts nur öffnen/schließen mit Schlüssel</a:t>
            </a:r>
          </a:p>
        </p:txBody>
      </p:sp>
      <p:sp>
        <p:nvSpPr>
          <p:cNvPr id="4" name="Slide Number Placeholder 3"/>
          <p:cNvSpPr>
            <a:spLocks noGrp="1"/>
          </p:cNvSpPr>
          <p:nvPr>
            <p:ph type="sldNum" sz="quarter" idx="5"/>
          </p:nvPr>
        </p:nvSpPr>
        <p:spPr/>
        <p:txBody>
          <a:bodyPr/>
          <a:lstStyle/>
          <a:p>
            <a:fld id="{9B86A202-7A53-42C2-8407-B90C16FAAAB2}" type="slidenum">
              <a:rPr lang="de-DE" smtClean="0"/>
              <a:t>22</a:t>
            </a:fld>
            <a:endParaRPr lang="de-DE"/>
          </a:p>
        </p:txBody>
      </p:sp>
    </p:spTree>
    <p:extLst>
      <p:ext uri="{BB962C8B-B14F-4D97-AF65-F5344CB8AC3E}">
        <p14:creationId xmlns:p14="http://schemas.microsoft.com/office/powerpoint/2010/main" val="3917125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endParaRPr lang="de-DE" dirty="0"/>
          </a:p>
        </p:txBody>
      </p:sp>
      <p:sp>
        <p:nvSpPr>
          <p:cNvPr id="4" name="Slide Number Placeholder 3"/>
          <p:cNvSpPr>
            <a:spLocks noGrp="1"/>
          </p:cNvSpPr>
          <p:nvPr>
            <p:ph type="sldNum" sz="quarter" idx="5"/>
          </p:nvPr>
        </p:nvSpPr>
        <p:spPr/>
        <p:txBody>
          <a:bodyPr/>
          <a:lstStyle/>
          <a:p>
            <a:fld id="{9B86A202-7A53-42C2-8407-B90C16FAAAB2}" type="slidenum">
              <a:rPr lang="de-DE" smtClean="0"/>
              <a:t>23</a:t>
            </a:fld>
            <a:endParaRPr lang="de-DE"/>
          </a:p>
        </p:txBody>
      </p:sp>
    </p:spTree>
    <p:extLst>
      <p:ext uri="{BB962C8B-B14F-4D97-AF65-F5344CB8AC3E}">
        <p14:creationId xmlns:p14="http://schemas.microsoft.com/office/powerpoint/2010/main" val="152931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de-DE" dirty="0" err="1"/>
              <a:t>Namespaces</a:t>
            </a:r>
            <a:r>
              <a:rPr lang="de-DE" dirty="0"/>
              <a:t> werden genutzt</a:t>
            </a:r>
          </a:p>
          <a:p>
            <a:pPr marL="185766" indent="-185766">
              <a:buFont typeface="Arial" panose="020B0604020202020204" pitchFamily="34" charset="0"/>
              <a:buChar char="•"/>
            </a:pPr>
            <a:r>
              <a:rPr lang="de-DE" dirty="0"/>
              <a:t>Verbindung zur Laufzeitumgebung über </a:t>
            </a:r>
            <a:r>
              <a:rPr lang="de-DE" dirty="0" err="1"/>
              <a:t>Annotations</a:t>
            </a:r>
            <a:endParaRPr lang="de-DE" dirty="0"/>
          </a:p>
        </p:txBody>
      </p:sp>
      <p:sp>
        <p:nvSpPr>
          <p:cNvPr id="4" name="Slide Number Placeholder 3"/>
          <p:cNvSpPr>
            <a:spLocks noGrp="1"/>
          </p:cNvSpPr>
          <p:nvPr>
            <p:ph type="sldNum" sz="quarter" idx="5"/>
          </p:nvPr>
        </p:nvSpPr>
        <p:spPr/>
        <p:txBody>
          <a:bodyPr/>
          <a:lstStyle/>
          <a:p>
            <a:fld id="{9B86A202-7A53-42C2-8407-B90C16FAAAB2}" type="slidenum">
              <a:rPr lang="de-DE" smtClean="0"/>
              <a:t>24</a:t>
            </a:fld>
            <a:endParaRPr lang="de-DE"/>
          </a:p>
        </p:txBody>
      </p:sp>
    </p:spTree>
    <p:extLst>
      <p:ext uri="{BB962C8B-B14F-4D97-AF65-F5344CB8AC3E}">
        <p14:creationId xmlns:p14="http://schemas.microsoft.com/office/powerpoint/2010/main" val="111462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de-DE" dirty="0"/>
              <a:t>Beispiel von Einträgen im </a:t>
            </a:r>
            <a:r>
              <a:rPr lang="de-DE" dirty="0" err="1"/>
              <a:t>Historian</a:t>
            </a:r>
            <a:r>
              <a:rPr lang="de-DE" dirty="0"/>
              <a:t>, der „Blockchain“ des Frameworks</a:t>
            </a:r>
          </a:p>
          <a:p>
            <a:pPr marL="185766" indent="-185766">
              <a:buFont typeface="Arial" panose="020B0604020202020204" pitchFamily="34" charset="0"/>
              <a:buChar char="•"/>
            </a:pPr>
            <a:r>
              <a:rPr lang="de-DE" dirty="0"/>
              <a:t>Anzeige ist mittels der </a:t>
            </a:r>
            <a:r>
              <a:rPr lang="de-DE" dirty="0" err="1"/>
              <a:t>Playground</a:t>
            </a:r>
            <a:r>
              <a:rPr lang="de-DE" dirty="0"/>
              <a:t>-Applikation</a:t>
            </a:r>
          </a:p>
          <a:p>
            <a:pPr marL="185766" indent="-185766">
              <a:buFont typeface="Arial" panose="020B0604020202020204" pitchFamily="34" charset="0"/>
              <a:buChar char="•"/>
            </a:pPr>
            <a:r>
              <a:rPr lang="de-DE" dirty="0"/>
              <a:t>Tools für die Generierung: API, minimale Angular-Webapp</a:t>
            </a:r>
          </a:p>
          <a:p>
            <a:pPr marL="185766" indent="-185766">
              <a:buFont typeface="Arial" panose="020B0604020202020204" pitchFamily="34" charset="0"/>
              <a:buChar char="•"/>
            </a:pPr>
            <a:r>
              <a:rPr lang="de-DE" dirty="0"/>
              <a:t>Einträge sind im JSON-Format menschlich lesbar</a:t>
            </a:r>
          </a:p>
          <a:p>
            <a:pPr marL="185766" indent="-185766">
              <a:buFont typeface="Arial" panose="020B0604020202020204" pitchFamily="34" charset="0"/>
              <a:buChar char="•"/>
            </a:pPr>
            <a:r>
              <a:rPr lang="de-DE" dirty="0"/>
              <a:t>Identität mittels „ID-Cards“, die von Nutzern zur ihrem Wallet hinzugefügt werden können, hier: ID von John </a:t>
            </a:r>
            <a:r>
              <a:rPr lang="de-DE" dirty="0" err="1"/>
              <a:t>Doe</a:t>
            </a:r>
            <a:endParaRPr lang="de-DE" dirty="0"/>
          </a:p>
          <a:p>
            <a:pPr marL="681142" lvl="1" indent="-185766">
              <a:buFont typeface="Arial" panose="020B0604020202020204" pitchFamily="34" charset="0"/>
              <a:buChar char="•"/>
            </a:pPr>
            <a:r>
              <a:rPr lang="de-DE" dirty="0"/>
              <a:t>ID werden mittels </a:t>
            </a:r>
            <a:r>
              <a:rPr lang="de-DE" dirty="0" err="1"/>
              <a:t>public</a:t>
            </a:r>
            <a:r>
              <a:rPr lang="de-DE" dirty="0"/>
              <a:t>/private Key authentifiziert</a:t>
            </a:r>
          </a:p>
          <a:p>
            <a:pPr marL="681142" lvl="1" indent="-185766">
              <a:buFont typeface="Arial" panose="020B0604020202020204" pitchFamily="34" charset="0"/>
              <a:buChar char="•"/>
            </a:pPr>
            <a:r>
              <a:rPr lang="de-DE" dirty="0"/>
              <a:t>Zusätzlich mit CA von </a:t>
            </a:r>
            <a:r>
              <a:rPr lang="de-DE" dirty="0" err="1"/>
              <a:t>Fabric</a:t>
            </a:r>
            <a:endParaRPr lang="de-DE" dirty="0"/>
          </a:p>
        </p:txBody>
      </p:sp>
      <p:sp>
        <p:nvSpPr>
          <p:cNvPr id="4" name="Slide Number Placeholder 3"/>
          <p:cNvSpPr>
            <a:spLocks noGrp="1"/>
          </p:cNvSpPr>
          <p:nvPr>
            <p:ph type="sldNum" sz="quarter" idx="5"/>
          </p:nvPr>
        </p:nvSpPr>
        <p:spPr/>
        <p:txBody>
          <a:bodyPr/>
          <a:lstStyle/>
          <a:p>
            <a:fld id="{9B86A202-7A53-42C2-8407-B90C16FAAAB2}" type="slidenum">
              <a:rPr lang="de-DE" smtClean="0"/>
              <a:t>25</a:t>
            </a:fld>
            <a:endParaRPr lang="de-DE"/>
          </a:p>
        </p:txBody>
      </p:sp>
    </p:spTree>
    <p:extLst>
      <p:ext uri="{BB962C8B-B14F-4D97-AF65-F5344CB8AC3E}">
        <p14:creationId xmlns:p14="http://schemas.microsoft.com/office/powerpoint/2010/main" val="4256868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7"/>
            <a:ext cx="5683250" cy="4472593"/>
          </a:xfrm>
        </p:spPr>
        <p:txBody>
          <a:bodyPr/>
          <a:lstStyle/>
          <a:p>
            <a:pPr marL="185766" indent="-185766">
              <a:buFont typeface="Arial" panose="020B0604020202020204" pitchFamily="34" charset="0"/>
              <a:buChar char="•"/>
            </a:pPr>
            <a:r>
              <a:rPr lang="de-DE" sz="1100" b="1" dirty="0"/>
              <a:t>Wie in der Analyse nach OWASP kategorisiert und mit CVSS bewertet</a:t>
            </a:r>
          </a:p>
          <a:p>
            <a:pPr marL="185766" indent="-185766">
              <a:buFont typeface="Arial" panose="020B0604020202020204" pitchFamily="34" charset="0"/>
              <a:buChar char="•"/>
            </a:pPr>
            <a:r>
              <a:rPr lang="de-DE" sz="1100" b="1" dirty="0"/>
              <a:t>Beispiele:</a:t>
            </a:r>
          </a:p>
          <a:p>
            <a:pPr marL="681142" lvl="1" indent="-185766">
              <a:buFont typeface="Arial" panose="020B0604020202020204" pitchFamily="34" charset="0"/>
              <a:buChar char="•"/>
            </a:pPr>
            <a:r>
              <a:rPr lang="de-DE" sz="1100" b="1" dirty="0" err="1"/>
              <a:t>Unencrypted</a:t>
            </a:r>
            <a:r>
              <a:rPr lang="de-DE" sz="1100" b="1" dirty="0"/>
              <a:t> Data Storage (Score: 5.5)</a:t>
            </a:r>
          </a:p>
          <a:p>
            <a:pPr marL="1176518" lvl="2" indent="-185766">
              <a:buFont typeface="Arial" panose="020B0604020202020204" pitchFamily="34" charset="0"/>
              <a:buChar char="•"/>
            </a:pPr>
            <a:r>
              <a:rPr lang="de-DE" sz="1100" dirty="0"/>
              <a:t>Die Speicherung der jeweiligen Kopie der Blockchain auf den Knoten erfolgt über eine unverschlüsselte Datenbank. </a:t>
            </a:r>
          </a:p>
          <a:p>
            <a:pPr marL="1176518" lvl="2" indent="-185766">
              <a:buFont typeface="Arial" panose="020B0604020202020204" pitchFamily="34" charset="0"/>
              <a:buChar char="•"/>
            </a:pPr>
            <a:r>
              <a:rPr lang="de-DE" sz="1100" dirty="0"/>
              <a:t>Hat ein Angreifer Zugriff auf den Knoten und die Datenbank (der Angreifer muss dafür nicht zwingend Teilnehmer im Netzwerk sein), so ist es für ihn möglich an alle Daten, die auf der Blockchain gespeichert sind, zu kommen.</a:t>
            </a:r>
          </a:p>
          <a:p>
            <a:pPr marL="1176518" lvl="2" indent="-185766">
              <a:buFont typeface="Arial" panose="020B0604020202020204" pitchFamily="34" charset="0"/>
              <a:buChar char="•"/>
            </a:pPr>
            <a:r>
              <a:rPr lang="de-DE" sz="1100" dirty="0"/>
              <a:t>Da der Prototyp mit dem Konzept einer privaten Blockchain funktioniert, sollten die dort gespeicherten Daten auch nicht an Außenstehende gelangen</a:t>
            </a:r>
          </a:p>
          <a:p>
            <a:pPr marL="681142" lvl="1" indent="-185766">
              <a:buFont typeface="Arial" panose="020B0604020202020204" pitchFamily="34" charset="0"/>
              <a:buChar char="•"/>
            </a:pPr>
            <a:r>
              <a:rPr lang="de-DE" sz="1100" b="1" dirty="0"/>
              <a:t>ID-Card Theft on Network </a:t>
            </a:r>
            <a:r>
              <a:rPr lang="de-DE" sz="1100" b="1" dirty="0" err="1"/>
              <a:t>Initialization</a:t>
            </a:r>
            <a:r>
              <a:rPr lang="de-DE" sz="1100" b="1" dirty="0"/>
              <a:t> (Score: 8.2)</a:t>
            </a:r>
          </a:p>
          <a:p>
            <a:pPr marL="1176518" lvl="2" indent="-185766">
              <a:buFont typeface="Arial" panose="020B0604020202020204" pitchFamily="34" charset="0"/>
              <a:buChar char="•"/>
            </a:pPr>
            <a:r>
              <a:rPr lang="de-DE" sz="1100" dirty="0"/>
              <a:t>Wird ein neues Netzwerk für den Prototypen </a:t>
            </a:r>
            <a:r>
              <a:rPr lang="de-DE" sz="1100" dirty="0" err="1"/>
              <a:t>initlialisiert</a:t>
            </a:r>
            <a:r>
              <a:rPr lang="de-DE" sz="1100" dirty="0"/>
              <a:t>, so wird der erste Netzwerkteilnehmer, der nicht (der initialisierende) Hersteller ist, zum OWNER .</a:t>
            </a:r>
          </a:p>
          <a:p>
            <a:pPr marL="1176518" lvl="2" indent="-185766">
              <a:buFont typeface="Arial" panose="020B0604020202020204" pitchFamily="34" charset="0"/>
              <a:buChar char="•"/>
            </a:pPr>
            <a:r>
              <a:rPr lang="de-DE" sz="1100" dirty="0"/>
              <a:t>Schafft es ein Angreifer der erste Teilnehmer zu sein, so hat dieser die Rolle eines OWNERs inne und freie Verfügung über das Kundennetzwerk</a:t>
            </a:r>
          </a:p>
          <a:p>
            <a:pPr marL="681142" lvl="1" indent="-185766">
              <a:buFont typeface="Arial" panose="020B0604020202020204" pitchFamily="34" charset="0"/>
              <a:buChar char="•"/>
            </a:pPr>
            <a:r>
              <a:rPr lang="de-DE" sz="1100" b="1" dirty="0" err="1"/>
              <a:t>Insufficient</a:t>
            </a:r>
            <a:r>
              <a:rPr lang="de-DE" sz="1100" b="1" dirty="0"/>
              <a:t> </a:t>
            </a:r>
            <a:r>
              <a:rPr lang="de-DE" sz="1100" b="1" dirty="0" err="1"/>
              <a:t>Sandboxing</a:t>
            </a:r>
            <a:r>
              <a:rPr lang="de-DE" sz="1100" b="1" dirty="0"/>
              <a:t> (Score: 4.2)</a:t>
            </a:r>
          </a:p>
          <a:p>
            <a:pPr marL="1176518" lvl="2" indent="-185766">
              <a:buFont typeface="Arial" panose="020B0604020202020204" pitchFamily="34" charset="0"/>
              <a:buChar char="•"/>
            </a:pPr>
            <a:r>
              <a:rPr lang="de-DE" sz="1100" dirty="0"/>
              <a:t>Innerhalb des Docker-Containers kann beliebige Software installiert werden, sowie öffentliche und private Blockchain-Netzwerke, die für den Knoten sichtbar sind. </a:t>
            </a:r>
          </a:p>
          <a:p>
            <a:pPr marL="1176518" lvl="2" indent="-185766">
              <a:buFont typeface="Arial" panose="020B0604020202020204" pitchFamily="34" charset="0"/>
              <a:buChar char="•"/>
            </a:pPr>
            <a:r>
              <a:rPr lang="de-DE" sz="1100" dirty="0"/>
              <a:t>Ebenfalls werden Befehle von einem Remoteserver </a:t>
            </a:r>
            <a:r>
              <a:rPr lang="de-DE" sz="1100" dirty="0" err="1"/>
              <a:t>entegengenommen</a:t>
            </a:r>
            <a:r>
              <a:rPr lang="de-DE" sz="1100" dirty="0"/>
              <a:t> und dessen Ausgaben and diesen zurückgesendet. </a:t>
            </a:r>
          </a:p>
          <a:p>
            <a:pPr marL="1176518" lvl="2" indent="-185766">
              <a:buFont typeface="Arial" panose="020B0604020202020204" pitchFamily="34" charset="0"/>
              <a:buChar char="•"/>
            </a:pPr>
            <a:r>
              <a:rPr lang="de-DE" sz="1100" dirty="0"/>
              <a:t>Laut Bericht ist es somit möglich einen „Remote Access Trojaner“ als </a:t>
            </a:r>
            <a:r>
              <a:rPr lang="de-DE" sz="1100" dirty="0" err="1"/>
              <a:t>Chaincode</a:t>
            </a:r>
            <a:r>
              <a:rPr lang="de-DE" sz="1100" dirty="0"/>
              <a:t> zu implementieren.</a:t>
            </a:r>
          </a:p>
          <a:p>
            <a:endParaRPr lang="de-DE" sz="1100" dirty="0"/>
          </a:p>
        </p:txBody>
      </p:sp>
      <p:sp>
        <p:nvSpPr>
          <p:cNvPr id="4" name="Slide Number Placeholder 3"/>
          <p:cNvSpPr>
            <a:spLocks noGrp="1"/>
          </p:cNvSpPr>
          <p:nvPr>
            <p:ph type="sldNum" sz="quarter" idx="5"/>
          </p:nvPr>
        </p:nvSpPr>
        <p:spPr/>
        <p:txBody>
          <a:bodyPr/>
          <a:lstStyle/>
          <a:p>
            <a:fld id="{9B86A202-7A53-42C2-8407-B90C16FAAAB2}" type="slidenum">
              <a:rPr lang="de-DE" smtClean="0"/>
              <a:t>26</a:t>
            </a:fld>
            <a:endParaRPr lang="de-DE"/>
          </a:p>
        </p:txBody>
      </p:sp>
    </p:spTree>
    <p:extLst>
      <p:ext uri="{BB962C8B-B14F-4D97-AF65-F5344CB8AC3E}">
        <p14:creationId xmlns:p14="http://schemas.microsoft.com/office/powerpoint/2010/main" val="2037084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88" indent="-247688">
              <a:buFont typeface="+mj-lt"/>
              <a:buAutoNum type="arabicPeriod"/>
            </a:pPr>
            <a:r>
              <a:rPr lang="de-DE" strike="sngStrike" dirty="0" err="1"/>
              <a:t>Insecure</a:t>
            </a:r>
            <a:r>
              <a:rPr lang="de-DE" strike="sngStrike" dirty="0"/>
              <a:t> Web Interface</a:t>
            </a:r>
          </a:p>
          <a:p>
            <a:pPr marL="247688" indent="-247688">
              <a:buFont typeface="+mj-lt"/>
              <a:buAutoNum type="arabicPeriod"/>
            </a:pPr>
            <a:r>
              <a:rPr lang="de-DE" b="0" dirty="0" err="1"/>
              <a:t>Insufficient</a:t>
            </a:r>
            <a:r>
              <a:rPr lang="de-DE" b="0" dirty="0"/>
              <a:t> Authentication/</a:t>
            </a:r>
            <a:r>
              <a:rPr lang="de-DE" b="0" dirty="0" err="1"/>
              <a:t>Authorization</a:t>
            </a:r>
            <a:endParaRPr lang="de-DE" b="0" dirty="0"/>
          </a:p>
          <a:p>
            <a:pPr marL="247688" indent="-247688">
              <a:buFont typeface="+mj-lt"/>
              <a:buAutoNum type="arabicPeriod"/>
            </a:pPr>
            <a:r>
              <a:rPr lang="de-DE" b="0" dirty="0" err="1"/>
              <a:t>Insecure</a:t>
            </a:r>
            <a:r>
              <a:rPr lang="de-DE" b="0" dirty="0"/>
              <a:t> Network Services</a:t>
            </a:r>
          </a:p>
          <a:p>
            <a:pPr marL="247688" indent="-247688">
              <a:buFont typeface="+mj-lt"/>
              <a:buAutoNum type="arabicPeriod"/>
            </a:pPr>
            <a:r>
              <a:rPr lang="de-DE" b="0" dirty="0"/>
              <a:t>Lack </a:t>
            </a:r>
            <a:r>
              <a:rPr lang="de-DE" b="0" dirty="0" err="1"/>
              <a:t>of</a:t>
            </a:r>
            <a:r>
              <a:rPr lang="de-DE" b="0" dirty="0"/>
              <a:t> Transport Encryption</a:t>
            </a:r>
          </a:p>
          <a:p>
            <a:pPr marL="247688" indent="-247688">
              <a:buFont typeface="+mj-lt"/>
              <a:buAutoNum type="arabicPeriod"/>
            </a:pPr>
            <a:r>
              <a:rPr lang="de-DE" dirty="0"/>
              <a:t>Privacy </a:t>
            </a:r>
            <a:r>
              <a:rPr lang="de-DE" dirty="0" err="1"/>
              <a:t>Concerns</a:t>
            </a:r>
            <a:endParaRPr lang="de-DE" dirty="0"/>
          </a:p>
          <a:p>
            <a:pPr marL="247688" indent="-247688">
              <a:buFont typeface="+mj-lt"/>
              <a:buAutoNum type="arabicPeriod"/>
            </a:pPr>
            <a:r>
              <a:rPr lang="de-DE" dirty="0" err="1"/>
              <a:t>Insecure</a:t>
            </a:r>
            <a:r>
              <a:rPr lang="de-DE" dirty="0"/>
              <a:t> Cloud Interface</a:t>
            </a:r>
          </a:p>
          <a:p>
            <a:pPr marL="247688" indent="-247688">
              <a:buFont typeface="+mj-lt"/>
              <a:buAutoNum type="arabicPeriod"/>
            </a:pPr>
            <a:r>
              <a:rPr lang="de-DE" strike="sngStrike" dirty="0" err="1"/>
              <a:t>Insecure</a:t>
            </a:r>
            <a:r>
              <a:rPr lang="de-DE" strike="sngStrike" dirty="0"/>
              <a:t> Mobile Interface</a:t>
            </a:r>
          </a:p>
          <a:p>
            <a:pPr marL="247688" indent="-247688">
              <a:buFont typeface="+mj-lt"/>
              <a:buAutoNum type="arabicPeriod"/>
            </a:pPr>
            <a:r>
              <a:rPr lang="de-DE" dirty="0" err="1"/>
              <a:t>Insufficient</a:t>
            </a:r>
            <a:r>
              <a:rPr lang="de-DE" dirty="0"/>
              <a:t> Security </a:t>
            </a:r>
            <a:r>
              <a:rPr lang="de-DE" dirty="0" err="1"/>
              <a:t>Configurability</a:t>
            </a:r>
            <a:endParaRPr lang="de-DE" dirty="0"/>
          </a:p>
          <a:p>
            <a:pPr marL="247688" indent="-247688">
              <a:buFont typeface="+mj-lt"/>
              <a:buAutoNum type="arabicPeriod"/>
            </a:pPr>
            <a:r>
              <a:rPr lang="de-DE" dirty="0" err="1"/>
              <a:t>Insecure</a:t>
            </a:r>
            <a:r>
              <a:rPr lang="de-DE" dirty="0"/>
              <a:t> Software/Firmware</a:t>
            </a:r>
          </a:p>
          <a:p>
            <a:pPr marL="247688" indent="-247688">
              <a:buFont typeface="+mj-lt"/>
              <a:buAutoNum type="arabicPeriod"/>
            </a:pPr>
            <a:r>
              <a:rPr lang="de-DE" strike="sngStrike" dirty="0"/>
              <a:t>Poor </a:t>
            </a:r>
            <a:r>
              <a:rPr lang="de-DE" strike="sngStrike" dirty="0" err="1"/>
              <a:t>Physical</a:t>
            </a:r>
            <a:r>
              <a:rPr lang="de-DE" strike="sngStrike" dirty="0"/>
              <a:t> Security</a:t>
            </a:r>
          </a:p>
          <a:p>
            <a:pPr marL="185766" indent="-185766">
              <a:buFont typeface="Arial" panose="020B0604020202020204" pitchFamily="34" charset="0"/>
              <a:buChar char="•"/>
            </a:pPr>
            <a:endParaRPr lang="de-DE" dirty="0"/>
          </a:p>
        </p:txBody>
      </p:sp>
      <p:sp>
        <p:nvSpPr>
          <p:cNvPr id="4" name="Slide Number Placeholder 3"/>
          <p:cNvSpPr>
            <a:spLocks noGrp="1"/>
          </p:cNvSpPr>
          <p:nvPr>
            <p:ph type="sldNum" sz="quarter" idx="5"/>
          </p:nvPr>
        </p:nvSpPr>
        <p:spPr/>
        <p:txBody>
          <a:bodyPr/>
          <a:lstStyle/>
          <a:p>
            <a:fld id="{9B86A202-7A53-42C2-8407-B90C16FAAAB2}" type="slidenum">
              <a:rPr lang="de-DE" smtClean="0"/>
              <a:t>27</a:t>
            </a:fld>
            <a:endParaRPr lang="de-DE"/>
          </a:p>
        </p:txBody>
      </p:sp>
    </p:spTree>
    <p:extLst>
      <p:ext uri="{BB962C8B-B14F-4D97-AF65-F5344CB8AC3E}">
        <p14:creationId xmlns:p14="http://schemas.microsoft.com/office/powerpoint/2010/main" val="1653963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9B86A202-7A53-42C2-8407-B90C16FAAAB2}" type="slidenum">
              <a:rPr lang="de-DE" smtClean="0"/>
              <a:t>28</a:t>
            </a:fld>
            <a:endParaRPr lang="de-DE"/>
          </a:p>
        </p:txBody>
      </p:sp>
    </p:spTree>
    <p:extLst>
      <p:ext uri="{BB962C8B-B14F-4D97-AF65-F5344CB8AC3E}">
        <p14:creationId xmlns:p14="http://schemas.microsoft.com/office/powerpoint/2010/main" val="3652190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de-DE" dirty="0"/>
              <a:t>Rein Score-basierte Bewertung</a:t>
            </a:r>
          </a:p>
          <a:p>
            <a:pPr marL="681142" lvl="1" indent="-185766">
              <a:buFont typeface="Arial" panose="020B0604020202020204" pitchFamily="34" charset="0"/>
              <a:buChar char="•"/>
            </a:pPr>
            <a:r>
              <a:rPr lang="de-DE" dirty="0"/>
              <a:t>Prototyp besser als herkömmliche Systeme</a:t>
            </a:r>
          </a:p>
          <a:p>
            <a:pPr marL="185766" indent="-185766">
              <a:buFont typeface="Arial" panose="020B0604020202020204" pitchFamily="34" charset="0"/>
              <a:buChar char="•"/>
            </a:pPr>
            <a:r>
              <a:rPr lang="de-DE" dirty="0"/>
              <a:t>Nach Kategorien</a:t>
            </a:r>
          </a:p>
          <a:p>
            <a:pPr marL="743064" lvl="1" indent="-247688">
              <a:buFont typeface="+mj-lt"/>
              <a:buAutoNum type="arabicPeriod"/>
            </a:pPr>
            <a:r>
              <a:rPr lang="de-DE" strike="sngStrike" dirty="0" err="1"/>
              <a:t>Insecure</a:t>
            </a:r>
            <a:r>
              <a:rPr lang="de-DE" strike="sngStrike" dirty="0"/>
              <a:t> Web Interface</a:t>
            </a:r>
          </a:p>
          <a:p>
            <a:pPr marL="743064" lvl="1" indent="-247688">
              <a:buFont typeface="+mj-lt"/>
              <a:buAutoNum type="arabicPeriod"/>
            </a:pPr>
            <a:r>
              <a:rPr lang="de-DE" b="1" dirty="0" err="1"/>
              <a:t>Insufficient</a:t>
            </a:r>
            <a:r>
              <a:rPr lang="de-DE" b="1" dirty="0"/>
              <a:t> Authentication/</a:t>
            </a:r>
            <a:r>
              <a:rPr lang="de-DE" b="1" dirty="0" err="1"/>
              <a:t>Authorization</a:t>
            </a:r>
            <a:endParaRPr lang="de-DE" b="1" dirty="0"/>
          </a:p>
          <a:p>
            <a:pPr marL="743064" lvl="1" indent="-247688">
              <a:buFont typeface="+mj-lt"/>
              <a:buAutoNum type="arabicPeriod"/>
            </a:pPr>
            <a:r>
              <a:rPr lang="de-DE" b="1" dirty="0" err="1"/>
              <a:t>Insecure</a:t>
            </a:r>
            <a:r>
              <a:rPr lang="de-DE" b="1" dirty="0"/>
              <a:t> Network Services</a:t>
            </a:r>
          </a:p>
          <a:p>
            <a:pPr marL="743064" lvl="1" indent="-247688">
              <a:buFont typeface="+mj-lt"/>
              <a:buAutoNum type="arabicPeriod"/>
            </a:pPr>
            <a:r>
              <a:rPr lang="de-DE" b="0" dirty="0"/>
              <a:t>Lack </a:t>
            </a:r>
            <a:r>
              <a:rPr lang="de-DE" b="0" dirty="0" err="1"/>
              <a:t>of</a:t>
            </a:r>
            <a:r>
              <a:rPr lang="de-DE" b="0" dirty="0"/>
              <a:t> Transport Encryption</a:t>
            </a:r>
          </a:p>
          <a:p>
            <a:pPr marL="743064" lvl="1" indent="-247688">
              <a:buFont typeface="+mj-lt"/>
              <a:buAutoNum type="arabicPeriod"/>
            </a:pPr>
            <a:r>
              <a:rPr lang="de-DE" dirty="0"/>
              <a:t>Privacy </a:t>
            </a:r>
            <a:r>
              <a:rPr lang="de-DE" dirty="0" err="1"/>
              <a:t>Concerns</a:t>
            </a:r>
            <a:endParaRPr lang="de-DE" dirty="0"/>
          </a:p>
          <a:p>
            <a:pPr marL="743064" lvl="1" indent="-247688">
              <a:buFont typeface="+mj-lt"/>
              <a:buAutoNum type="arabicPeriod"/>
            </a:pPr>
            <a:r>
              <a:rPr lang="de-DE" dirty="0" err="1"/>
              <a:t>Insecure</a:t>
            </a:r>
            <a:r>
              <a:rPr lang="de-DE" dirty="0"/>
              <a:t> Cloud Interface</a:t>
            </a:r>
          </a:p>
          <a:p>
            <a:pPr marL="743064" lvl="1" indent="-247688">
              <a:buFont typeface="+mj-lt"/>
              <a:buAutoNum type="arabicPeriod"/>
            </a:pPr>
            <a:r>
              <a:rPr lang="de-DE" strike="sngStrike" dirty="0" err="1"/>
              <a:t>Insecure</a:t>
            </a:r>
            <a:r>
              <a:rPr lang="de-DE" strike="sngStrike" dirty="0"/>
              <a:t> Mobile Interface</a:t>
            </a:r>
          </a:p>
          <a:p>
            <a:pPr marL="743064" lvl="1" indent="-247688">
              <a:buFont typeface="+mj-lt"/>
              <a:buAutoNum type="arabicPeriod"/>
            </a:pPr>
            <a:r>
              <a:rPr lang="de-DE" dirty="0" err="1"/>
              <a:t>Insufficient</a:t>
            </a:r>
            <a:r>
              <a:rPr lang="de-DE" dirty="0"/>
              <a:t> Security </a:t>
            </a:r>
            <a:r>
              <a:rPr lang="de-DE" dirty="0" err="1"/>
              <a:t>Configurability</a:t>
            </a:r>
            <a:endParaRPr lang="de-DE" dirty="0"/>
          </a:p>
          <a:p>
            <a:pPr marL="743064" lvl="1" indent="-247688">
              <a:buFont typeface="+mj-lt"/>
              <a:buAutoNum type="arabicPeriod"/>
            </a:pPr>
            <a:r>
              <a:rPr lang="de-DE" dirty="0" err="1"/>
              <a:t>Insecure</a:t>
            </a:r>
            <a:r>
              <a:rPr lang="de-DE" dirty="0"/>
              <a:t> Software/Firmware</a:t>
            </a:r>
          </a:p>
          <a:p>
            <a:pPr marL="743064" lvl="1" indent="-247688">
              <a:buFont typeface="+mj-lt"/>
              <a:buAutoNum type="arabicPeriod"/>
            </a:pPr>
            <a:r>
              <a:rPr lang="de-DE" strike="sngStrike" dirty="0"/>
              <a:t>Poor </a:t>
            </a:r>
            <a:r>
              <a:rPr lang="de-DE" strike="sngStrike" dirty="0" err="1"/>
              <a:t>Physical</a:t>
            </a:r>
            <a:r>
              <a:rPr lang="de-DE" strike="sngStrike" dirty="0"/>
              <a:t> Security</a:t>
            </a:r>
            <a:endParaRPr lang="de-DE" dirty="0"/>
          </a:p>
          <a:p>
            <a:pPr marL="185766" indent="-185766">
              <a:buFont typeface="Arial" panose="020B0604020202020204" pitchFamily="34" charset="0"/>
              <a:buChar char="•"/>
            </a:pPr>
            <a:r>
              <a:rPr lang="de-DE" dirty="0"/>
              <a:t>Filtern von irrelevanten Punkten</a:t>
            </a:r>
          </a:p>
        </p:txBody>
      </p:sp>
      <p:sp>
        <p:nvSpPr>
          <p:cNvPr id="4" name="Slide Number Placeholder 3"/>
          <p:cNvSpPr>
            <a:spLocks noGrp="1"/>
          </p:cNvSpPr>
          <p:nvPr>
            <p:ph type="sldNum" sz="quarter" idx="5"/>
          </p:nvPr>
        </p:nvSpPr>
        <p:spPr/>
        <p:txBody>
          <a:bodyPr/>
          <a:lstStyle/>
          <a:p>
            <a:fld id="{9B86A202-7A53-42C2-8407-B90C16FAAAB2}" type="slidenum">
              <a:rPr lang="de-DE" smtClean="0"/>
              <a:t>29</a:t>
            </a:fld>
            <a:endParaRPr lang="de-DE"/>
          </a:p>
        </p:txBody>
      </p:sp>
    </p:spTree>
    <p:extLst>
      <p:ext uri="{BB962C8B-B14F-4D97-AF65-F5344CB8AC3E}">
        <p14:creationId xmlns:p14="http://schemas.microsoft.com/office/powerpoint/2010/main" val="3202918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9B86A202-7A53-42C2-8407-B90C16FAAAB2}" type="slidenum">
              <a:rPr lang="de-DE" smtClean="0"/>
              <a:t>3</a:t>
            </a:fld>
            <a:endParaRPr lang="de-DE"/>
          </a:p>
        </p:txBody>
      </p:sp>
    </p:spTree>
    <p:extLst>
      <p:ext uri="{BB962C8B-B14F-4D97-AF65-F5344CB8AC3E}">
        <p14:creationId xmlns:p14="http://schemas.microsoft.com/office/powerpoint/2010/main" val="1967151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de-DE" b="1" dirty="0"/>
              <a:t>Die Probleme einer TTP verbleiben teilweise</a:t>
            </a:r>
          </a:p>
          <a:p>
            <a:pPr marL="681142" lvl="1" indent="-185766">
              <a:buFont typeface="Arial" panose="020B0604020202020204" pitchFamily="34" charset="0"/>
              <a:buChar char="•"/>
            </a:pPr>
            <a:r>
              <a:rPr lang="de-DE" dirty="0"/>
              <a:t>Ein zentraler „Vorteil“ der Blockchain kann nicht genutzt werden</a:t>
            </a:r>
          </a:p>
          <a:p>
            <a:pPr marL="681142" lvl="1" indent="-185766">
              <a:buFont typeface="Arial" panose="020B0604020202020204" pitchFamily="34" charset="0"/>
              <a:buChar char="•"/>
            </a:pPr>
            <a:r>
              <a:rPr lang="de-DE" dirty="0"/>
              <a:t>Authentifizierung schwierig</a:t>
            </a:r>
          </a:p>
          <a:p>
            <a:pPr marL="185766" indent="-185766">
              <a:buFont typeface="Arial" panose="020B0604020202020204" pitchFamily="34" charset="0"/>
              <a:buChar char="•"/>
            </a:pPr>
            <a:r>
              <a:rPr lang="de-DE" b="1" dirty="0"/>
              <a:t>Einschränkung der Aussagekraft auf bestimmtes Framework bei</a:t>
            </a:r>
          </a:p>
          <a:p>
            <a:pPr marL="681142" lvl="1" indent="-185766">
              <a:buFont typeface="Arial" panose="020B0604020202020204" pitchFamily="34" charset="0"/>
              <a:buChar char="•"/>
            </a:pPr>
            <a:r>
              <a:rPr lang="de-DE" b="1" dirty="0" err="1"/>
              <a:t>Insecure</a:t>
            </a:r>
            <a:r>
              <a:rPr lang="de-DE" b="1" dirty="0"/>
              <a:t> Cloud Interface</a:t>
            </a:r>
          </a:p>
          <a:p>
            <a:pPr marL="681142" lvl="1" indent="-185766">
              <a:buFont typeface="Arial" panose="020B0604020202020204" pitchFamily="34" charset="0"/>
              <a:buChar char="•"/>
            </a:pPr>
            <a:r>
              <a:rPr lang="de-DE" b="1" dirty="0" err="1"/>
              <a:t>Insufficient</a:t>
            </a:r>
            <a:r>
              <a:rPr lang="de-DE" b="1" dirty="0"/>
              <a:t> Security </a:t>
            </a:r>
            <a:r>
              <a:rPr lang="de-DE" b="1" dirty="0" err="1"/>
              <a:t>Configurability</a:t>
            </a:r>
            <a:endParaRPr lang="de-DE" b="1" dirty="0"/>
          </a:p>
          <a:p>
            <a:pPr marL="681142" lvl="1" indent="-185766">
              <a:buFont typeface="Arial" panose="020B0604020202020204" pitchFamily="34" charset="0"/>
              <a:buChar char="•"/>
            </a:pPr>
            <a:r>
              <a:rPr lang="de-DE" b="1" dirty="0" err="1"/>
              <a:t>Insecure</a:t>
            </a:r>
            <a:r>
              <a:rPr lang="de-DE" b="1" dirty="0"/>
              <a:t> Software/Firmware</a:t>
            </a:r>
          </a:p>
          <a:p>
            <a:pPr marL="185766" indent="-185766">
              <a:buFont typeface="Arial" panose="020B0604020202020204" pitchFamily="34" charset="0"/>
              <a:buChar char="•"/>
            </a:pPr>
            <a:r>
              <a:rPr lang="de-DE" b="1" dirty="0"/>
              <a:t>Keine Aussage bei Web-, Mobileinterface, physischer Sicherheit</a:t>
            </a:r>
          </a:p>
          <a:p>
            <a:pPr marL="681142" lvl="1" indent="-185766">
              <a:buFont typeface="Arial" panose="020B0604020202020204" pitchFamily="34" charset="0"/>
              <a:buChar char="•"/>
            </a:pPr>
            <a:r>
              <a:rPr lang="de-DE" b="0" dirty="0"/>
              <a:t>Da Prototyp dies nicht implementiert hat</a:t>
            </a:r>
          </a:p>
          <a:p>
            <a:pPr marL="185766" indent="-185766">
              <a:buFont typeface="Arial" panose="020B0604020202020204" pitchFamily="34" charset="0"/>
              <a:buChar char="•"/>
            </a:pPr>
            <a:r>
              <a:rPr lang="de-DE" b="1" dirty="0"/>
              <a:t>Verbesserung bei Sicherheit der Netzwerkservices und der Integritätssicherung</a:t>
            </a:r>
          </a:p>
          <a:p>
            <a:pPr marL="681142" lvl="1" indent="-185766">
              <a:buFont typeface="Arial" panose="020B0604020202020204" pitchFamily="34" charset="0"/>
              <a:buChar char="•"/>
            </a:pPr>
            <a:r>
              <a:rPr lang="de-DE" dirty="0"/>
              <a:t>Dezentrale Speicherung und Validierung von </a:t>
            </a:r>
            <a:r>
              <a:rPr lang="de-DE" dirty="0" err="1"/>
              <a:t>Transaktionenn</a:t>
            </a:r>
            <a:endParaRPr lang="de-DE" dirty="0"/>
          </a:p>
          <a:p>
            <a:pPr marL="185766" indent="-185766">
              <a:buFont typeface="Arial" panose="020B0604020202020204" pitchFamily="34" charset="0"/>
              <a:buChar char="•"/>
            </a:pPr>
            <a:r>
              <a:rPr lang="de-DE" b="1" dirty="0"/>
              <a:t>Verschlechterung der Privatsphäre</a:t>
            </a:r>
          </a:p>
          <a:p>
            <a:pPr marL="681142" lvl="1" indent="-185766">
              <a:buFont typeface="Arial" panose="020B0604020202020204" pitchFamily="34" charset="0"/>
              <a:buChar char="•"/>
            </a:pPr>
            <a:r>
              <a:rPr lang="de-DE" dirty="0"/>
              <a:t>Lesender Zugriff auf gespeicherte Daten von anderen Herstellern</a:t>
            </a:r>
          </a:p>
          <a:p>
            <a:pPr marL="681142" lvl="1" indent="-185766">
              <a:buFont typeface="Arial" panose="020B0604020202020204" pitchFamily="34" charset="0"/>
              <a:buChar char="•"/>
            </a:pPr>
            <a:r>
              <a:rPr lang="de-DE" dirty="0"/>
              <a:t>Sicherheit vs. Transparenz </a:t>
            </a:r>
            <a:r>
              <a:rPr lang="de-DE" dirty="0" err="1"/>
              <a:t>z.b.</a:t>
            </a:r>
            <a:r>
              <a:rPr lang="de-DE" dirty="0"/>
              <a:t> bei Validierung</a:t>
            </a:r>
          </a:p>
          <a:p>
            <a:pPr marL="185766" indent="-185766">
              <a:buFont typeface="Arial" panose="020B0604020202020204" pitchFamily="34" charset="0"/>
              <a:buChar char="•"/>
            </a:pPr>
            <a:r>
              <a:rPr lang="de-DE" dirty="0"/>
              <a:t>Es ist unscharf, was nun dem Konzept einer Blockchain zuzuordnen ist und was nicht – Blockchain ist eigentlich nur ein Konzept</a:t>
            </a:r>
          </a:p>
          <a:p>
            <a:pPr marL="185766" indent="-185766">
              <a:buFont typeface="Arial" panose="020B0604020202020204" pitchFamily="34" charset="0"/>
              <a:buChar char="•"/>
            </a:pPr>
            <a:r>
              <a:rPr lang="de-DE" dirty="0"/>
              <a:t>Im großen und ganzen ist es nach dieser Untersuchung sicherer Smart Lock Systeme mit Blockchain, bzw. dem einen Framework zu entwickeln</a:t>
            </a:r>
          </a:p>
          <a:p>
            <a:endParaRPr lang="de-DE" dirty="0"/>
          </a:p>
        </p:txBody>
      </p:sp>
      <p:sp>
        <p:nvSpPr>
          <p:cNvPr id="4" name="Slide Number Placeholder 3"/>
          <p:cNvSpPr>
            <a:spLocks noGrp="1"/>
          </p:cNvSpPr>
          <p:nvPr>
            <p:ph type="sldNum" sz="quarter" idx="5"/>
          </p:nvPr>
        </p:nvSpPr>
        <p:spPr/>
        <p:txBody>
          <a:bodyPr/>
          <a:lstStyle/>
          <a:p>
            <a:fld id="{9B86A202-7A53-42C2-8407-B90C16FAAAB2}" type="slidenum">
              <a:rPr lang="de-DE" smtClean="0"/>
              <a:t>30</a:t>
            </a:fld>
            <a:endParaRPr lang="de-DE"/>
          </a:p>
        </p:txBody>
      </p:sp>
    </p:spTree>
    <p:extLst>
      <p:ext uri="{BB962C8B-B14F-4D97-AF65-F5344CB8AC3E}">
        <p14:creationId xmlns:p14="http://schemas.microsoft.com/office/powerpoint/2010/main" val="2803409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9B86A202-7A53-42C2-8407-B90C16FAAAB2}" type="slidenum">
              <a:rPr lang="de-DE" smtClean="0"/>
              <a:t>31</a:t>
            </a:fld>
            <a:endParaRPr lang="de-DE"/>
          </a:p>
        </p:txBody>
      </p:sp>
    </p:spTree>
    <p:extLst>
      <p:ext uri="{BB962C8B-B14F-4D97-AF65-F5344CB8AC3E}">
        <p14:creationId xmlns:p14="http://schemas.microsoft.com/office/powerpoint/2010/main" val="9535639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B86A202-7A53-42C2-8407-B90C16FAAAB2}" type="slidenum">
              <a:rPr lang="de-DE" smtClean="0"/>
              <a:t>32</a:t>
            </a:fld>
            <a:endParaRPr lang="de-DE"/>
          </a:p>
        </p:txBody>
      </p:sp>
    </p:spTree>
    <p:extLst>
      <p:ext uri="{BB962C8B-B14F-4D97-AF65-F5344CB8AC3E}">
        <p14:creationId xmlns:p14="http://schemas.microsoft.com/office/powerpoint/2010/main" val="16721965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B86A202-7A53-42C2-8407-B90C16FAAAB2}" type="slidenum">
              <a:rPr lang="de-DE" smtClean="0"/>
              <a:t>33</a:t>
            </a:fld>
            <a:endParaRPr lang="de-DE"/>
          </a:p>
        </p:txBody>
      </p:sp>
    </p:spTree>
    <p:extLst>
      <p:ext uri="{BB962C8B-B14F-4D97-AF65-F5344CB8AC3E}">
        <p14:creationId xmlns:p14="http://schemas.microsoft.com/office/powerpoint/2010/main" val="3212569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9B86A202-7A53-42C2-8407-B90C16FAAAB2}" type="slidenum">
              <a:rPr lang="de-DE" smtClean="0"/>
              <a:t>4</a:t>
            </a:fld>
            <a:endParaRPr lang="de-DE"/>
          </a:p>
        </p:txBody>
      </p:sp>
    </p:spTree>
    <p:extLst>
      <p:ext uri="{BB962C8B-B14F-4D97-AF65-F5344CB8AC3E}">
        <p14:creationId xmlns:p14="http://schemas.microsoft.com/office/powerpoint/2010/main" val="1484291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7"/>
            <a:ext cx="5683250" cy="4795700"/>
          </a:xfrm>
        </p:spPr>
        <p:txBody>
          <a:bodyPr/>
          <a:lstStyle/>
          <a:p>
            <a:pPr marL="185766" indent="-185766" defTabSz="990752">
              <a:buFont typeface="Arial" panose="020B0604020202020204" pitchFamily="34" charset="0"/>
              <a:buChar char="•"/>
            </a:pPr>
            <a:r>
              <a:rPr lang="de-DE" b="1" dirty="0"/>
              <a:t>Geräte werden immer komplexer</a:t>
            </a:r>
          </a:p>
          <a:p>
            <a:pPr marL="681142" lvl="1" indent="-185766" defTabSz="990752">
              <a:buFont typeface="Arial" panose="020B0604020202020204" pitchFamily="34" charset="0"/>
              <a:buChar char="•"/>
            </a:pPr>
            <a:r>
              <a:rPr lang="de-DE" dirty="0"/>
              <a:t>Verbraucher kann potentielle Sicherheitsrisiken nicht mehr erkennen</a:t>
            </a:r>
          </a:p>
          <a:p>
            <a:pPr marL="681142" lvl="1" indent="-185766" defTabSz="990752">
              <a:buFont typeface="Arial" panose="020B0604020202020204" pitchFamily="34" charset="0"/>
              <a:buChar char="•"/>
            </a:pPr>
            <a:r>
              <a:rPr lang="de-DE" dirty="0"/>
              <a:t>Mehrere Abstraktionsebenen, die aufeinander basieren für schnelle Entwicklung</a:t>
            </a:r>
          </a:p>
          <a:p>
            <a:pPr marL="681142" lvl="1" indent="-185766" defTabSz="990752">
              <a:buFont typeface="Arial" panose="020B0604020202020204" pitchFamily="34" charset="0"/>
              <a:buChar char="•"/>
            </a:pPr>
            <a:r>
              <a:rPr lang="de-DE" dirty="0"/>
              <a:t>für Entwickler schwierig zu schützen</a:t>
            </a:r>
          </a:p>
          <a:p>
            <a:pPr marL="1176518" lvl="2" indent="-185766" defTabSz="990752">
              <a:buFont typeface="Arial" panose="020B0604020202020204" pitchFamily="34" charset="0"/>
              <a:buChar char="•"/>
            </a:pPr>
            <a:r>
              <a:rPr lang="de-DE" dirty="0"/>
              <a:t>HW</a:t>
            </a:r>
          </a:p>
          <a:p>
            <a:pPr marL="1176518" lvl="2" indent="-185766" defTabSz="990752">
              <a:buFont typeface="Arial" panose="020B0604020202020204" pitchFamily="34" charset="0"/>
              <a:buChar char="•"/>
            </a:pPr>
            <a:r>
              <a:rPr lang="de-DE" dirty="0"/>
              <a:t>Linux</a:t>
            </a:r>
          </a:p>
          <a:p>
            <a:pPr marL="1176518" lvl="2" indent="-185766" defTabSz="990752">
              <a:buFont typeface="Arial" panose="020B0604020202020204" pitchFamily="34" charset="0"/>
              <a:buChar char="•"/>
            </a:pPr>
            <a:r>
              <a:rPr lang="de-DE" dirty="0"/>
              <a:t>Docker</a:t>
            </a:r>
          </a:p>
          <a:p>
            <a:pPr marL="1176518" lvl="2" indent="-185766" defTabSz="990752">
              <a:buFont typeface="Arial" panose="020B0604020202020204" pitchFamily="34" charset="0"/>
              <a:buChar char="•"/>
            </a:pPr>
            <a:r>
              <a:rPr lang="de-DE" dirty="0"/>
              <a:t>Custom Firmware</a:t>
            </a:r>
          </a:p>
          <a:p>
            <a:pPr marL="681142" lvl="1" indent="-185766" defTabSz="990752">
              <a:buFont typeface="Arial" panose="020B0604020202020204" pitchFamily="34" charset="0"/>
              <a:buChar char="•"/>
            </a:pPr>
            <a:r>
              <a:rPr lang="de-DE" dirty="0"/>
              <a:t>Missbrauch kann lange unerkannt bleiben (</a:t>
            </a:r>
            <a:r>
              <a:rPr lang="de-DE" dirty="0" err="1"/>
              <a:t>Mirai</a:t>
            </a:r>
            <a:r>
              <a:rPr lang="de-DE" dirty="0"/>
              <a:t>)</a:t>
            </a:r>
          </a:p>
          <a:p>
            <a:pPr marL="185766" indent="-185766" defTabSz="990752">
              <a:buFont typeface="Arial" panose="020B0604020202020204" pitchFamily="34" charset="0"/>
              <a:buChar char="•"/>
            </a:pPr>
            <a:r>
              <a:rPr lang="de-DE" b="1" dirty="0"/>
              <a:t>Neue Technologie: Blockchain</a:t>
            </a:r>
          </a:p>
          <a:p>
            <a:pPr marL="681142" lvl="1" indent="-185766" defTabSz="990752">
              <a:buFont typeface="Arial" panose="020B0604020202020204" pitchFamily="34" charset="0"/>
              <a:buChar char="•"/>
            </a:pPr>
            <a:r>
              <a:rPr lang="de-DE" dirty="0"/>
              <a:t>Nach dem Hype, Wert von Kryptowährungen sinkt</a:t>
            </a:r>
          </a:p>
          <a:p>
            <a:pPr marL="681142" lvl="1" indent="-185766" defTabSz="990752">
              <a:buFont typeface="Arial" panose="020B0604020202020204" pitchFamily="34" charset="0"/>
              <a:buChar char="•"/>
            </a:pPr>
            <a:r>
              <a:rPr lang="de-DE" dirty="0"/>
              <a:t>Viele potentielle Anwendungsfälle, die sich die Eigenschaften zu nutze macht</a:t>
            </a:r>
          </a:p>
          <a:p>
            <a:pPr marL="1176518" lvl="2" indent="-185766" defTabSz="990752">
              <a:buFont typeface="Arial" panose="020B0604020202020204" pitchFamily="34" charset="0"/>
              <a:buChar char="•"/>
            </a:pPr>
            <a:r>
              <a:rPr lang="de-DE" b="1" dirty="0"/>
              <a:t>SCM</a:t>
            </a:r>
            <a:r>
              <a:rPr lang="de-DE" dirty="0"/>
              <a:t> → </a:t>
            </a:r>
            <a:r>
              <a:rPr lang="de-DE" dirty="0" err="1"/>
              <a:t>History</a:t>
            </a:r>
            <a:r>
              <a:rPr lang="de-DE" dirty="0"/>
              <a:t> von Gütern</a:t>
            </a:r>
          </a:p>
          <a:p>
            <a:pPr marL="1176518" lvl="2" indent="-185766" defTabSz="990752">
              <a:buFont typeface="Arial" panose="020B0604020202020204" pitchFamily="34" charset="0"/>
              <a:buChar char="•"/>
            </a:pPr>
            <a:r>
              <a:rPr lang="de-DE" b="1" dirty="0"/>
              <a:t>Banken</a:t>
            </a:r>
            <a:r>
              <a:rPr lang="de-DE" dirty="0"/>
              <a:t> → Dezentralisierung, schnellerer und sicherer Zahlungsverkehr</a:t>
            </a:r>
          </a:p>
          <a:p>
            <a:pPr marL="1176518" lvl="2" indent="-185766" defTabSz="990752">
              <a:buFont typeface="Arial" panose="020B0604020202020204" pitchFamily="34" charset="0"/>
              <a:buChar char="•"/>
            </a:pPr>
            <a:r>
              <a:rPr lang="de-DE" b="1" dirty="0"/>
              <a:t>Proof </a:t>
            </a:r>
            <a:r>
              <a:rPr lang="de-DE" b="1" dirty="0" err="1"/>
              <a:t>of</a:t>
            </a:r>
            <a:r>
              <a:rPr lang="de-DE" b="1" dirty="0"/>
              <a:t> Ownership/Identity</a:t>
            </a:r>
            <a:r>
              <a:rPr lang="de-DE" dirty="0"/>
              <a:t> → „zentrale“ Datenbank für </a:t>
            </a:r>
            <a:r>
              <a:rPr lang="de-DE" dirty="0" err="1"/>
              <a:t>matrielle</a:t>
            </a:r>
            <a:r>
              <a:rPr lang="de-DE" dirty="0"/>
              <a:t> und </a:t>
            </a:r>
            <a:r>
              <a:rPr lang="de-DE" dirty="0" err="1"/>
              <a:t>immatrielle</a:t>
            </a:r>
            <a:r>
              <a:rPr lang="de-DE" dirty="0"/>
              <a:t> Dinge wie Grundstücke oder geistl. Eigentum, Identitäten</a:t>
            </a:r>
          </a:p>
          <a:p>
            <a:pPr marL="1176518" lvl="2" indent="-185766" defTabSz="990752">
              <a:buFont typeface="Arial" panose="020B0604020202020204" pitchFamily="34" charset="0"/>
              <a:buChar char="•"/>
            </a:pPr>
            <a:r>
              <a:rPr lang="de-DE" b="1" dirty="0"/>
              <a:t>Legal </a:t>
            </a:r>
            <a:r>
              <a:rPr lang="de-DE" b="1" dirty="0" err="1"/>
              <a:t>Contracts</a:t>
            </a:r>
            <a:r>
              <a:rPr lang="de-DE" dirty="0"/>
              <a:t> → automatisierte Prozesse mit Smart </a:t>
            </a:r>
            <a:r>
              <a:rPr lang="de-DE" dirty="0" err="1"/>
              <a:t>Contracts</a:t>
            </a:r>
            <a:r>
              <a:rPr lang="de-DE" dirty="0"/>
              <a:t>, die auf der Blockchain gespeichert und automatisch ausgeführt werden + </a:t>
            </a:r>
            <a:r>
              <a:rPr lang="de-DE" dirty="0" err="1"/>
              <a:t>History</a:t>
            </a:r>
            <a:endParaRPr lang="de-DE" dirty="0"/>
          </a:p>
          <a:p>
            <a:pPr marL="185766" indent="-185766" defTabSz="990752">
              <a:buFont typeface="Arial" panose="020B0604020202020204" pitchFamily="34" charset="0"/>
              <a:buChar char="•"/>
            </a:pPr>
            <a:endParaRPr lang="de-DE" dirty="0"/>
          </a:p>
          <a:p>
            <a:endParaRPr lang="de-DE" dirty="0"/>
          </a:p>
        </p:txBody>
      </p:sp>
      <p:sp>
        <p:nvSpPr>
          <p:cNvPr id="4" name="Slide Number Placeholder 3"/>
          <p:cNvSpPr>
            <a:spLocks noGrp="1"/>
          </p:cNvSpPr>
          <p:nvPr>
            <p:ph type="sldNum" sz="quarter" idx="5"/>
          </p:nvPr>
        </p:nvSpPr>
        <p:spPr/>
        <p:txBody>
          <a:bodyPr/>
          <a:lstStyle/>
          <a:p>
            <a:fld id="{9B86A202-7A53-42C2-8407-B90C16FAAAB2}" type="slidenum">
              <a:rPr lang="de-DE" smtClean="0"/>
              <a:t>5</a:t>
            </a:fld>
            <a:endParaRPr lang="de-DE"/>
          </a:p>
        </p:txBody>
      </p:sp>
    </p:spTree>
    <p:extLst>
      <p:ext uri="{BB962C8B-B14F-4D97-AF65-F5344CB8AC3E}">
        <p14:creationId xmlns:p14="http://schemas.microsoft.com/office/powerpoint/2010/main" val="296210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9B86A202-7A53-42C2-8407-B90C16FAAAB2}" type="slidenum">
              <a:rPr lang="de-DE" smtClean="0"/>
              <a:t>6</a:t>
            </a:fld>
            <a:endParaRPr lang="de-DE"/>
          </a:p>
        </p:txBody>
      </p:sp>
    </p:spTree>
    <p:extLst>
      <p:ext uri="{BB962C8B-B14F-4D97-AF65-F5344CB8AC3E}">
        <p14:creationId xmlns:p14="http://schemas.microsoft.com/office/powerpoint/2010/main" val="3461643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9B86A202-7A53-42C2-8407-B90C16FAAAB2}" type="slidenum">
              <a:rPr lang="de-DE" smtClean="0"/>
              <a:t>7</a:t>
            </a:fld>
            <a:endParaRPr lang="de-DE"/>
          </a:p>
        </p:txBody>
      </p:sp>
    </p:spTree>
    <p:extLst>
      <p:ext uri="{BB962C8B-B14F-4D97-AF65-F5344CB8AC3E}">
        <p14:creationId xmlns:p14="http://schemas.microsoft.com/office/powerpoint/2010/main" val="144971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de-DE" b="1" dirty="0"/>
              <a:t>Keine physische Umsetzung (Hardware, Konstruktion, Übertragung)</a:t>
            </a:r>
          </a:p>
          <a:p>
            <a:pPr marL="681142" lvl="1" indent="-185766">
              <a:buFont typeface="Arial" panose="020B0604020202020204" pitchFamily="34" charset="0"/>
              <a:buChar char="•"/>
            </a:pPr>
            <a:r>
              <a:rPr lang="de-DE" b="1" dirty="0"/>
              <a:t>Keine Aussage über die physische Sicherheit</a:t>
            </a:r>
          </a:p>
          <a:p>
            <a:pPr marL="681142" lvl="1" indent="-185766">
              <a:buFont typeface="Arial" panose="020B0604020202020204" pitchFamily="34" charset="0"/>
              <a:buChar char="•"/>
            </a:pPr>
            <a:r>
              <a:rPr lang="de-DE" dirty="0"/>
              <a:t>Aktuell plausible Implementierungen mit vorhandenen Frameworks</a:t>
            </a:r>
          </a:p>
          <a:p>
            <a:pPr marL="185766" indent="-185766">
              <a:buFont typeface="Arial" panose="020B0604020202020204" pitchFamily="34" charset="0"/>
              <a:buChar char="•"/>
            </a:pPr>
            <a:r>
              <a:rPr lang="de-DE" b="1" dirty="0"/>
              <a:t>„Periphere“ Komponenten werden nicht betrachtet</a:t>
            </a:r>
          </a:p>
          <a:p>
            <a:pPr marL="681142" lvl="1" indent="-185766">
              <a:buFont typeface="Arial" panose="020B0604020202020204" pitchFamily="34" charset="0"/>
              <a:buChar char="•"/>
            </a:pPr>
            <a:r>
              <a:rPr lang="de-DE" b="1" dirty="0"/>
              <a:t>Keine Aussage über Webapplikation oder Mobile Applikation zur Steuerung und Verwaltung</a:t>
            </a:r>
          </a:p>
          <a:p>
            <a:pPr marL="681142" lvl="1" indent="-185766">
              <a:buFont typeface="Arial" panose="020B0604020202020204" pitchFamily="34" charset="0"/>
              <a:buChar char="•"/>
            </a:pPr>
            <a:r>
              <a:rPr lang="de-DE" dirty="0"/>
              <a:t>Als eher ein „Ersatz“ zentralen Komponenten wie autoritativer Server beim Hersteller, verschiedene Kommunikationsarchitekturen, etc.</a:t>
            </a:r>
          </a:p>
          <a:p>
            <a:pPr marL="185766" indent="-185766">
              <a:buFont typeface="Arial" panose="020B0604020202020204" pitchFamily="34" charset="0"/>
              <a:buChar char="•"/>
            </a:pPr>
            <a:endParaRPr lang="de-DE" dirty="0"/>
          </a:p>
        </p:txBody>
      </p:sp>
      <p:sp>
        <p:nvSpPr>
          <p:cNvPr id="4" name="Slide Number Placeholder 3"/>
          <p:cNvSpPr>
            <a:spLocks noGrp="1"/>
          </p:cNvSpPr>
          <p:nvPr>
            <p:ph type="sldNum" sz="quarter" idx="5"/>
          </p:nvPr>
        </p:nvSpPr>
        <p:spPr/>
        <p:txBody>
          <a:bodyPr/>
          <a:lstStyle/>
          <a:p>
            <a:fld id="{9B86A202-7A53-42C2-8407-B90C16FAAAB2}" type="slidenum">
              <a:rPr lang="de-DE" smtClean="0"/>
              <a:t>8</a:t>
            </a:fld>
            <a:endParaRPr lang="de-DE"/>
          </a:p>
        </p:txBody>
      </p:sp>
    </p:spTree>
    <p:extLst>
      <p:ext uri="{BB962C8B-B14F-4D97-AF65-F5344CB8AC3E}">
        <p14:creationId xmlns:p14="http://schemas.microsoft.com/office/powerpoint/2010/main" val="379976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de-DE" b="1" dirty="0"/>
              <a:t>Erarbeitung eines Konzepts eines Smart Locks mit Blockchain-Technologie</a:t>
            </a:r>
          </a:p>
          <a:p>
            <a:pPr marL="681142" lvl="1" indent="-185766">
              <a:buFont typeface="Arial" panose="020B0604020202020204" pitchFamily="34" charset="0"/>
              <a:buChar char="•"/>
            </a:pPr>
            <a:r>
              <a:rPr lang="de-DE" dirty="0"/>
              <a:t>Fokus auf Umsetzung der Hardware, Sensoren, etc.</a:t>
            </a:r>
          </a:p>
          <a:p>
            <a:pPr marL="681142" lvl="1" indent="-185766">
              <a:buFont typeface="Arial" panose="020B0604020202020204" pitchFamily="34" charset="0"/>
              <a:buChar char="•"/>
            </a:pPr>
            <a:r>
              <a:rPr lang="de-DE" dirty="0"/>
              <a:t>Distanzmessung, wegen (GPS)Spoofing</a:t>
            </a:r>
          </a:p>
          <a:p>
            <a:pPr marL="185766" indent="-185766">
              <a:buFont typeface="Arial" panose="020B0604020202020204" pitchFamily="34" charset="0"/>
              <a:buChar char="•"/>
            </a:pPr>
            <a:r>
              <a:rPr lang="de-DE" b="1" dirty="0"/>
              <a:t>Untersuchung der Sicherheit von Smart Locks mit unterschiedlichem Fokus:</a:t>
            </a:r>
          </a:p>
          <a:p>
            <a:pPr marL="681142" lvl="1" indent="-185766">
              <a:buFont typeface="Arial" panose="020B0604020202020204" pitchFamily="34" charset="0"/>
              <a:buChar char="•"/>
            </a:pPr>
            <a:r>
              <a:rPr lang="de-DE" b="1" dirty="0"/>
              <a:t>Produktspezifisch</a:t>
            </a:r>
          </a:p>
          <a:p>
            <a:pPr marL="1176518" lvl="2" indent="-185766">
              <a:buFont typeface="Arial" panose="020B0604020202020204" pitchFamily="34" charset="0"/>
              <a:buChar char="•"/>
            </a:pPr>
            <a:r>
              <a:rPr lang="de-DE" dirty="0"/>
              <a:t>Als Beispiel immer August SL</a:t>
            </a:r>
          </a:p>
          <a:p>
            <a:pPr marL="1176518" lvl="2" indent="-185766">
              <a:buFont typeface="Arial" panose="020B0604020202020204" pitchFamily="34" charset="0"/>
              <a:buChar char="•"/>
            </a:pPr>
            <a:r>
              <a:rPr lang="de-DE" dirty="0"/>
              <a:t>Allgemein: Auch physische Sicherheit, „nur sicher, wenn Angreifer keine Möglichkeit hat Schloss aufzuschrauben“</a:t>
            </a:r>
          </a:p>
          <a:p>
            <a:pPr marL="681142" lvl="1" indent="-185766">
              <a:buFont typeface="Arial" panose="020B0604020202020204" pitchFamily="34" charset="0"/>
              <a:buChar char="•"/>
            </a:pPr>
            <a:r>
              <a:rPr lang="de-DE" b="1" dirty="0"/>
              <a:t>Komplettes Smart Home</a:t>
            </a:r>
          </a:p>
          <a:p>
            <a:pPr marL="681142" lvl="1" indent="-185766">
              <a:buFont typeface="Arial" panose="020B0604020202020204" pitchFamily="34" charset="0"/>
              <a:buChar char="•"/>
            </a:pPr>
            <a:r>
              <a:rPr lang="de-DE" b="1" dirty="0"/>
              <a:t>Kommunikation mittels Bluetooth</a:t>
            </a:r>
          </a:p>
          <a:p>
            <a:pPr marL="1176518" lvl="2" indent="-185766">
              <a:buFont typeface="Arial" panose="020B0604020202020204" pitchFamily="34" charset="0"/>
              <a:buChar char="•"/>
            </a:pPr>
            <a:r>
              <a:rPr lang="de-DE" dirty="0"/>
              <a:t>Viele unsichere eigene Applikationsprotokolle (z.B. eigene </a:t>
            </a:r>
            <a:r>
              <a:rPr lang="de-DE" dirty="0" err="1"/>
              <a:t>Opcodes</a:t>
            </a:r>
            <a:r>
              <a:rPr lang="de-DE" dirty="0"/>
              <a:t>)</a:t>
            </a:r>
          </a:p>
          <a:p>
            <a:pPr marL="681142" lvl="1" indent="-185766">
              <a:buFont typeface="Arial" panose="020B0604020202020204" pitchFamily="34" charset="0"/>
              <a:buChar char="•"/>
            </a:pPr>
            <a:r>
              <a:rPr lang="de-DE" b="1" dirty="0"/>
              <a:t>Smart Home mit Blockchain-Technologie</a:t>
            </a:r>
          </a:p>
          <a:p>
            <a:pPr marL="1176518" lvl="2" indent="-185766">
              <a:buFont typeface="Arial" panose="020B0604020202020204" pitchFamily="34" charset="0"/>
              <a:buChar char="•"/>
            </a:pPr>
            <a:r>
              <a:rPr lang="de-DE" dirty="0"/>
              <a:t>Detailliertere Konzepte mit konkretem Inhalt der Blockchain, versendeten </a:t>
            </a:r>
            <a:r>
              <a:rPr lang="de-DE" dirty="0" err="1"/>
              <a:t>Packets</a:t>
            </a:r>
            <a:r>
              <a:rPr lang="de-DE" dirty="0"/>
              <a:t>, Performancevergleich</a:t>
            </a:r>
          </a:p>
        </p:txBody>
      </p:sp>
      <p:sp>
        <p:nvSpPr>
          <p:cNvPr id="4" name="Slide Number Placeholder 3"/>
          <p:cNvSpPr>
            <a:spLocks noGrp="1"/>
          </p:cNvSpPr>
          <p:nvPr>
            <p:ph type="sldNum" sz="quarter" idx="5"/>
          </p:nvPr>
        </p:nvSpPr>
        <p:spPr/>
        <p:txBody>
          <a:bodyPr/>
          <a:lstStyle/>
          <a:p>
            <a:fld id="{9B86A202-7A53-42C2-8407-B90C16FAAAB2}" type="slidenum">
              <a:rPr lang="de-DE" smtClean="0"/>
              <a:t>9</a:t>
            </a:fld>
            <a:endParaRPr lang="de-DE"/>
          </a:p>
        </p:txBody>
      </p:sp>
    </p:spTree>
    <p:extLst>
      <p:ext uri="{BB962C8B-B14F-4D97-AF65-F5344CB8AC3E}">
        <p14:creationId xmlns:p14="http://schemas.microsoft.com/office/powerpoint/2010/main" val="98429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de-DE"/>
              <a:t>05.12.2018</a:t>
            </a:r>
          </a:p>
        </p:txBody>
      </p:sp>
      <p:sp>
        <p:nvSpPr>
          <p:cNvPr id="5" name="Footer Placeholder 4"/>
          <p:cNvSpPr>
            <a:spLocks noGrp="1"/>
          </p:cNvSpPr>
          <p:nvPr>
            <p:ph type="ftr" sz="quarter" idx="11"/>
          </p:nvPr>
        </p:nvSpPr>
        <p:spPr/>
        <p:txBody>
          <a:bodyPr/>
          <a:lstStyle/>
          <a:p>
            <a:r>
              <a:rPr lang="de-DE"/>
              <a:t>Janine Kostka • HfTL</a:t>
            </a:r>
          </a:p>
        </p:txBody>
      </p:sp>
      <p:sp>
        <p:nvSpPr>
          <p:cNvPr id="6" name="Slide Number Placeholder 5"/>
          <p:cNvSpPr>
            <a:spLocks noGrp="1"/>
          </p:cNvSpPr>
          <p:nvPr>
            <p:ph type="sldNum" sz="quarter" idx="12"/>
          </p:nvPr>
        </p:nvSpPr>
        <p:spPr/>
        <p:txBody>
          <a:bodyPr/>
          <a:lstStyle/>
          <a:p>
            <a:fld id="{8AD5530D-14AD-4BEB-9564-160F805CC82A}" type="slidenum">
              <a:rPr lang="de-DE" smtClean="0"/>
              <a:t>‹#›</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3248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de-DE"/>
              <a:t>05.12.2018</a:t>
            </a:r>
          </a:p>
        </p:txBody>
      </p:sp>
      <p:sp>
        <p:nvSpPr>
          <p:cNvPr id="5" name="Footer Placeholder 4"/>
          <p:cNvSpPr>
            <a:spLocks noGrp="1"/>
          </p:cNvSpPr>
          <p:nvPr>
            <p:ph type="ftr" sz="quarter" idx="11"/>
          </p:nvPr>
        </p:nvSpPr>
        <p:spPr/>
        <p:txBody>
          <a:bodyPr/>
          <a:lstStyle/>
          <a:p>
            <a:r>
              <a:rPr lang="de-DE"/>
              <a:t>Janine Kostka • HfTL</a:t>
            </a:r>
          </a:p>
        </p:txBody>
      </p:sp>
      <p:sp>
        <p:nvSpPr>
          <p:cNvPr id="6" name="Slide Number Placeholder 5"/>
          <p:cNvSpPr>
            <a:spLocks noGrp="1"/>
          </p:cNvSpPr>
          <p:nvPr>
            <p:ph type="sldNum" sz="quarter" idx="12"/>
          </p:nvPr>
        </p:nvSpPr>
        <p:spPr/>
        <p:txBody>
          <a:bodyPr/>
          <a:lstStyle/>
          <a:p>
            <a:fld id="{8AD5530D-14AD-4BEB-9564-160F805CC82A}" type="slidenum">
              <a:rPr lang="de-DE" smtClean="0"/>
              <a:t>‹#›</a:t>
            </a:fld>
            <a:endParaRPr lang="de-DE"/>
          </a:p>
        </p:txBody>
      </p:sp>
    </p:spTree>
    <p:extLst>
      <p:ext uri="{BB962C8B-B14F-4D97-AF65-F5344CB8AC3E}">
        <p14:creationId xmlns:p14="http://schemas.microsoft.com/office/powerpoint/2010/main" val="288603592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de-DE"/>
              <a:t>05.12.2018</a:t>
            </a:r>
          </a:p>
        </p:txBody>
      </p:sp>
      <p:sp>
        <p:nvSpPr>
          <p:cNvPr id="5" name="Footer Placeholder 4"/>
          <p:cNvSpPr>
            <a:spLocks noGrp="1"/>
          </p:cNvSpPr>
          <p:nvPr>
            <p:ph type="ftr" sz="quarter" idx="11"/>
          </p:nvPr>
        </p:nvSpPr>
        <p:spPr/>
        <p:txBody>
          <a:bodyPr/>
          <a:lstStyle/>
          <a:p>
            <a:r>
              <a:rPr lang="de-DE"/>
              <a:t>Janine Kostka • HfTL</a:t>
            </a:r>
          </a:p>
        </p:txBody>
      </p:sp>
      <p:sp>
        <p:nvSpPr>
          <p:cNvPr id="6" name="Slide Number Placeholder 5"/>
          <p:cNvSpPr>
            <a:spLocks noGrp="1"/>
          </p:cNvSpPr>
          <p:nvPr>
            <p:ph type="sldNum" sz="quarter" idx="12"/>
          </p:nvPr>
        </p:nvSpPr>
        <p:spPr/>
        <p:txBody>
          <a:bodyPr/>
          <a:lstStyle/>
          <a:p>
            <a:fld id="{8AD5530D-14AD-4BEB-9564-160F805CC82A}" type="slidenum">
              <a:rPr lang="de-DE" smtClean="0"/>
              <a:t>‹#›</a:t>
            </a:fld>
            <a:endParaRPr lang="de-DE"/>
          </a:p>
        </p:txBody>
      </p:sp>
    </p:spTree>
    <p:extLst>
      <p:ext uri="{BB962C8B-B14F-4D97-AF65-F5344CB8AC3E}">
        <p14:creationId xmlns:p14="http://schemas.microsoft.com/office/powerpoint/2010/main" val="210409728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de-DE"/>
              <a:t>05.12.2018</a:t>
            </a:r>
          </a:p>
        </p:txBody>
      </p:sp>
      <p:sp>
        <p:nvSpPr>
          <p:cNvPr id="5" name="Footer Placeholder 4"/>
          <p:cNvSpPr>
            <a:spLocks noGrp="1"/>
          </p:cNvSpPr>
          <p:nvPr>
            <p:ph type="ftr" sz="quarter" idx="11"/>
          </p:nvPr>
        </p:nvSpPr>
        <p:spPr/>
        <p:txBody>
          <a:bodyPr/>
          <a:lstStyle/>
          <a:p>
            <a:r>
              <a:rPr lang="de-DE"/>
              <a:t>Janine Kostka • HfTL</a:t>
            </a:r>
          </a:p>
        </p:txBody>
      </p:sp>
      <p:sp>
        <p:nvSpPr>
          <p:cNvPr id="6" name="Slide Number Placeholder 5"/>
          <p:cNvSpPr>
            <a:spLocks noGrp="1"/>
          </p:cNvSpPr>
          <p:nvPr>
            <p:ph type="sldNum" sz="quarter" idx="12"/>
          </p:nvPr>
        </p:nvSpPr>
        <p:spPr/>
        <p:txBody>
          <a:bodyPr/>
          <a:lstStyle/>
          <a:p>
            <a:fld id="{8AD5530D-14AD-4BEB-9564-160F805CC82A}" type="slidenum">
              <a:rPr lang="de-DE" smtClean="0"/>
              <a:t>‹#›</a:t>
            </a:fld>
            <a:endParaRPr lang="de-DE"/>
          </a:p>
        </p:txBody>
      </p:sp>
    </p:spTree>
    <p:extLst>
      <p:ext uri="{BB962C8B-B14F-4D97-AF65-F5344CB8AC3E}">
        <p14:creationId xmlns:p14="http://schemas.microsoft.com/office/powerpoint/2010/main" val="79265090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de-DE"/>
              <a:t>05.12.2018</a:t>
            </a:r>
          </a:p>
        </p:txBody>
      </p:sp>
      <p:sp>
        <p:nvSpPr>
          <p:cNvPr id="5" name="Footer Placeholder 4"/>
          <p:cNvSpPr>
            <a:spLocks noGrp="1"/>
          </p:cNvSpPr>
          <p:nvPr>
            <p:ph type="ftr" sz="quarter" idx="11"/>
          </p:nvPr>
        </p:nvSpPr>
        <p:spPr/>
        <p:txBody>
          <a:bodyPr/>
          <a:lstStyle/>
          <a:p>
            <a:r>
              <a:rPr lang="de-DE"/>
              <a:t>Janine Kostka • HfTL</a:t>
            </a:r>
          </a:p>
        </p:txBody>
      </p:sp>
      <p:sp>
        <p:nvSpPr>
          <p:cNvPr id="6" name="Slide Number Placeholder 5"/>
          <p:cNvSpPr>
            <a:spLocks noGrp="1"/>
          </p:cNvSpPr>
          <p:nvPr>
            <p:ph type="sldNum" sz="quarter" idx="12"/>
          </p:nvPr>
        </p:nvSpPr>
        <p:spPr/>
        <p:txBody>
          <a:bodyPr/>
          <a:lstStyle/>
          <a:p>
            <a:fld id="{8AD5530D-14AD-4BEB-9564-160F805CC82A}" type="slidenum">
              <a:rPr lang="de-DE" smtClean="0"/>
              <a:t>‹#›</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57500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de-DE"/>
              <a:t>05.12.2018</a:t>
            </a:r>
          </a:p>
        </p:txBody>
      </p:sp>
      <p:sp>
        <p:nvSpPr>
          <p:cNvPr id="6" name="Footer Placeholder 5"/>
          <p:cNvSpPr>
            <a:spLocks noGrp="1"/>
          </p:cNvSpPr>
          <p:nvPr>
            <p:ph type="ftr" sz="quarter" idx="11"/>
          </p:nvPr>
        </p:nvSpPr>
        <p:spPr/>
        <p:txBody>
          <a:bodyPr/>
          <a:lstStyle/>
          <a:p>
            <a:r>
              <a:rPr lang="de-DE"/>
              <a:t>Janine Kostka • HfTL</a:t>
            </a:r>
          </a:p>
        </p:txBody>
      </p:sp>
      <p:sp>
        <p:nvSpPr>
          <p:cNvPr id="7" name="Slide Number Placeholder 6"/>
          <p:cNvSpPr>
            <a:spLocks noGrp="1"/>
          </p:cNvSpPr>
          <p:nvPr>
            <p:ph type="sldNum" sz="quarter" idx="12"/>
          </p:nvPr>
        </p:nvSpPr>
        <p:spPr/>
        <p:txBody>
          <a:bodyPr/>
          <a:lstStyle/>
          <a:p>
            <a:fld id="{8AD5530D-14AD-4BEB-9564-160F805CC82A}" type="slidenum">
              <a:rPr lang="de-DE" smtClean="0"/>
              <a:t>‹#›</a:t>
            </a:fld>
            <a:endParaRPr lang="de-DE"/>
          </a:p>
        </p:txBody>
      </p:sp>
    </p:spTree>
    <p:extLst>
      <p:ext uri="{BB962C8B-B14F-4D97-AF65-F5344CB8AC3E}">
        <p14:creationId xmlns:p14="http://schemas.microsoft.com/office/powerpoint/2010/main" val="304569007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de-DE"/>
              <a:t>05.12.2018</a:t>
            </a:r>
          </a:p>
        </p:txBody>
      </p:sp>
      <p:sp>
        <p:nvSpPr>
          <p:cNvPr id="8" name="Footer Placeholder 7"/>
          <p:cNvSpPr>
            <a:spLocks noGrp="1"/>
          </p:cNvSpPr>
          <p:nvPr>
            <p:ph type="ftr" sz="quarter" idx="11"/>
          </p:nvPr>
        </p:nvSpPr>
        <p:spPr/>
        <p:txBody>
          <a:bodyPr/>
          <a:lstStyle/>
          <a:p>
            <a:r>
              <a:rPr lang="de-DE"/>
              <a:t>Janine Kostka • HfTL</a:t>
            </a:r>
          </a:p>
        </p:txBody>
      </p:sp>
      <p:sp>
        <p:nvSpPr>
          <p:cNvPr id="9" name="Slide Number Placeholder 8"/>
          <p:cNvSpPr>
            <a:spLocks noGrp="1"/>
          </p:cNvSpPr>
          <p:nvPr>
            <p:ph type="sldNum" sz="quarter" idx="12"/>
          </p:nvPr>
        </p:nvSpPr>
        <p:spPr/>
        <p:txBody>
          <a:bodyPr/>
          <a:lstStyle/>
          <a:p>
            <a:fld id="{8AD5530D-14AD-4BEB-9564-160F805CC82A}" type="slidenum">
              <a:rPr lang="de-DE" smtClean="0"/>
              <a:t>‹#›</a:t>
            </a:fld>
            <a:endParaRPr lang="de-DE"/>
          </a:p>
        </p:txBody>
      </p:sp>
    </p:spTree>
    <p:extLst>
      <p:ext uri="{BB962C8B-B14F-4D97-AF65-F5344CB8AC3E}">
        <p14:creationId xmlns:p14="http://schemas.microsoft.com/office/powerpoint/2010/main" val="197458757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de-DE"/>
              <a:t>05.12.2018</a:t>
            </a:r>
          </a:p>
        </p:txBody>
      </p:sp>
      <p:sp>
        <p:nvSpPr>
          <p:cNvPr id="4" name="Footer Placeholder 3"/>
          <p:cNvSpPr>
            <a:spLocks noGrp="1"/>
          </p:cNvSpPr>
          <p:nvPr>
            <p:ph type="ftr" sz="quarter" idx="11"/>
          </p:nvPr>
        </p:nvSpPr>
        <p:spPr/>
        <p:txBody>
          <a:bodyPr/>
          <a:lstStyle/>
          <a:p>
            <a:r>
              <a:rPr lang="de-DE"/>
              <a:t>Janine Kostka • HfTL</a:t>
            </a:r>
          </a:p>
        </p:txBody>
      </p:sp>
      <p:sp>
        <p:nvSpPr>
          <p:cNvPr id="5" name="Slide Number Placeholder 4"/>
          <p:cNvSpPr>
            <a:spLocks noGrp="1"/>
          </p:cNvSpPr>
          <p:nvPr>
            <p:ph type="sldNum" sz="quarter" idx="12"/>
          </p:nvPr>
        </p:nvSpPr>
        <p:spPr/>
        <p:txBody>
          <a:bodyPr/>
          <a:lstStyle/>
          <a:p>
            <a:fld id="{8AD5530D-14AD-4BEB-9564-160F805CC82A}" type="slidenum">
              <a:rPr lang="de-DE" smtClean="0"/>
              <a:t>‹#›</a:t>
            </a:fld>
            <a:endParaRPr lang="de-DE"/>
          </a:p>
        </p:txBody>
      </p:sp>
    </p:spTree>
    <p:extLst>
      <p:ext uri="{BB962C8B-B14F-4D97-AF65-F5344CB8AC3E}">
        <p14:creationId xmlns:p14="http://schemas.microsoft.com/office/powerpoint/2010/main" val="40143111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de-DE"/>
              <a:t>05.12.2018</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de-DE"/>
              <a:t>Janine Kostka • HfTL</a:t>
            </a:r>
          </a:p>
        </p:txBody>
      </p:sp>
      <p:sp>
        <p:nvSpPr>
          <p:cNvPr id="9" name="Slide Number Placeholder 8"/>
          <p:cNvSpPr>
            <a:spLocks noGrp="1"/>
          </p:cNvSpPr>
          <p:nvPr>
            <p:ph type="sldNum" sz="quarter" idx="12"/>
          </p:nvPr>
        </p:nvSpPr>
        <p:spPr/>
        <p:txBody>
          <a:bodyPr/>
          <a:lstStyle/>
          <a:p>
            <a:fld id="{8AD5530D-14AD-4BEB-9564-160F805CC82A}" type="slidenum">
              <a:rPr lang="de-DE" smtClean="0"/>
              <a:t>‹#›</a:t>
            </a:fld>
            <a:endParaRPr lang="de-DE"/>
          </a:p>
        </p:txBody>
      </p:sp>
    </p:spTree>
    <p:extLst>
      <p:ext uri="{BB962C8B-B14F-4D97-AF65-F5344CB8AC3E}">
        <p14:creationId xmlns:p14="http://schemas.microsoft.com/office/powerpoint/2010/main" val="292243360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de-DE"/>
              <a:t>05.12.2018</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de-DE"/>
              <a:t>Janine Kostka • HfTL</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D5530D-14AD-4BEB-9564-160F805CC82A}" type="slidenum">
              <a:rPr lang="de-DE" smtClean="0"/>
              <a:t>‹#›</a:t>
            </a:fld>
            <a:endParaRPr lang="de-DE"/>
          </a:p>
        </p:txBody>
      </p:sp>
    </p:spTree>
    <p:extLst>
      <p:ext uri="{BB962C8B-B14F-4D97-AF65-F5344CB8AC3E}">
        <p14:creationId xmlns:p14="http://schemas.microsoft.com/office/powerpoint/2010/main" val="187342965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de-DE"/>
              <a:t>05.12.2018</a:t>
            </a:r>
          </a:p>
        </p:txBody>
      </p:sp>
      <p:sp>
        <p:nvSpPr>
          <p:cNvPr id="6" name="Footer Placeholder 5"/>
          <p:cNvSpPr>
            <a:spLocks noGrp="1"/>
          </p:cNvSpPr>
          <p:nvPr>
            <p:ph type="ftr" sz="quarter" idx="11"/>
          </p:nvPr>
        </p:nvSpPr>
        <p:spPr/>
        <p:txBody>
          <a:bodyPr/>
          <a:lstStyle/>
          <a:p>
            <a:r>
              <a:rPr lang="de-DE"/>
              <a:t>Janine Kostka • HfTL</a:t>
            </a:r>
          </a:p>
        </p:txBody>
      </p:sp>
      <p:sp>
        <p:nvSpPr>
          <p:cNvPr id="7" name="Slide Number Placeholder 6"/>
          <p:cNvSpPr>
            <a:spLocks noGrp="1"/>
          </p:cNvSpPr>
          <p:nvPr>
            <p:ph type="sldNum" sz="quarter" idx="12"/>
          </p:nvPr>
        </p:nvSpPr>
        <p:spPr/>
        <p:txBody>
          <a:bodyPr/>
          <a:lstStyle/>
          <a:p>
            <a:fld id="{8AD5530D-14AD-4BEB-9564-160F805CC82A}" type="slidenum">
              <a:rPr lang="de-DE" smtClean="0"/>
              <a:t>‹#›</a:t>
            </a:fld>
            <a:endParaRPr lang="de-DE"/>
          </a:p>
        </p:txBody>
      </p:sp>
    </p:spTree>
    <p:extLst>
      <p:ext uri="{BB962C8B-B14F-4D97-AF65-F5344CB8AC3E}">
        <p14:creationId xmlns:p14="http://schemas.microsoft.com/office/powerpoint/2010/main" val="253976976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de-DE"/>
              <a:t>05.12.2018</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DE"/>
              <a:t>Janine Kostka • HfTL</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D5530D-14AD-4BEB-9564-160F805CC82A}" type="slidenum">
              <a:rPr lang="de-DE" smtClean="0"/>
              <a:t>‹#›</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533757"/>
      </p:ext>
    </p:extLst>
  </p:cSld>
  <p:clrMap bg1="lt1" tx1="dk1" bg2="lt2" tx2="dk2" accent1="accent1" accent2="accent2" accent3="accent3" accent4="accent4" accent5="accent5" accent6="accent6" hlink="hlink" folHlink="folHlink"/>
  <p:sldLayoutIdLst>
    <p:sldLayoutId id="2147484344" r:id="rId1"/>
    <p:sldLayoutId id="2147484345" r:id="rId2"/>
    <p:sldLayoutId id="2147484346" r:id="rId3"/>
    <p:sldLayoutId id="2147484347" r:id="rId4"/>
    <p:sldLayoutId id="2147484348" r:id="rId5"/>
    <p:sldLayoutId id="2147484349" r:id="rId6"/>
    <p:sldLayoutId id="2147484350" r:id="rId7"/>
    <p:sldLayoutId id="2147484351" r:id="rId8"/>
    <p:sldLayoutId id="2147484352" r:id="rId9"/>
    <p:sldLayoutId id="2147484353" r:id="rId10"/>
    <p:sldLayoutId id="2147484354" r:id="rId11"/>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owasp.org/index.php/OWASP_Internet_of_Things_Project#tab=IoT_Top_1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irst.org/cvss/specification-documen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first.org/cvss/calculator/3.0#CVSS:3.0/AV:L/AC:H/PR:L/UI:N/S:U/C:L/I:L/A:H"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edia.defcon.org/DEF%20CON%2024/DEF%20CON%2024%20presentations/DEFCON-24-Rose-Ramsey-Picking-Bluetooth-Low-Energy-Locks-UPDATED.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hyperledger.github.io/composer/latest/introduction/introduction.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ugust.com/products/august-smart-lock-pro-connec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urses.csail.mit.edu/6.857/2017/project/3.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media.defcon.org/DEF%20CON%2024/DEF%20CON%2024%20presentations/DEFCON-24-Rose-Ramsey-Picking-Bluetooth-Low-Energy-Locks-UPDATED.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97F05E4D-B751-4F96-A977-99DA2B11A599}"/>
              </a:ext>
            </a:extLst>
          </p:cNvPr>
          <p:cNvSpPr>
            <a:spLocks noGrp="1"/>
          </p:cNvSpPr>
          <p:nvPr>
            <p:ph type="subTitle" idx="1"/>
          </p:nvPr>
        </p:nvSpPr>
        <p:spPr>
          <a:xfrm>
            <a:off x="1100051" y="5225240"/>
            <a:ext cx="10058400" cy="1143000"/>
          </a:xfrm>
        </p:spPr>
        <p:txBody>
          <a:bodyPr>
            <a:normAutofit/>
          </a:bodyPr>
          <a:lstStyle/>
          <a:p>
            <a:r>
              <a:rPr lang="de-DE" dirty="0">
                <a:solidFill>
                  <a:srgbClr val="FFFFFF"/>
                </a:solidFill>
              </a:rPr>
              <a:t>Janine Kostka</a:t>
            </a:r>
          </a:p>
          <a:p>
            <a:r>
              <a:rPr lang="de-DE" dirty="0">
                <a:solidFill>
                  <a:srgbClr val="FFFFFF"/>
                </a:solidFill>
              </a:rPr>
              <a:t>05.12.2018</a:t>
            </a: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14C2AB7-EC7A-48A5-B733-727E756F019E}"/>
              </a:ext>
            </a:extLst>
          </p:cNvPr>
          <p:cNvSpPr>
            <a:spLocks noGrp="1"/>
          </p:cNvSpPr>
          <p:nvPr>
            <p:ph type="ctrTitle"/>
          </p:nvPr>
        </p:nvSpPr>
        <p:spPr>
          <a:xfrm>
            <a:off x="1097280" y="758952"/>
            <a:ext cx="10058400" cy="3892168"/>
          </a:xfrm>
        </p:spPr>
        <p:txBody>
          <a:bodyPr>
            <a:normAutofit/>
          </a:bodyPr>
          <a:lstStyle/>
          <a:p>
            <a:r>
              <a:rPr lang="en-US" dirty="0" err="1">
                <a:solidFill>
                  <a:srgbClr val="FFFFFF"/>
                </a:solidFill>
              </a:rPr>
              <a:t>Kolloquium</a:t>
            </a:r>
            <a:br>
              <a:rPr lang="en-US" dirty="0">
                <a:solidFill>
                  <a:srgbClr val="FFFFFF"/>
                </a:solidFill>
              </a:rPr>
            </a:br>
            <a:r>
              <a:rPr lang="en-US" sz="2400" dirty="0">
                <a:solidFill>
                  <a:srgbClr val="FFFFFF"/>
                </a:solidFill>
              </a:rPr>
              <a:t>  </a:t>
            </a:r>
            <a:br>
              <a:rPr lang="en-US" sz="2400" dirty="0">
                <a:solidFill>
                  <a:srgbClr val="FFFFFF"/>
                </a:solidFill>
              </a:rPr>
            </a:br>
            <a:br>
              <a:rPr lang="en-US" sz="2400" dirty="0">
                <a:solidFill>
                  <a:srgbClr val="FFFFFF"/>
                </a:solidFill>
              </a:rPr>
            </a:br>
            <a:r>
              <a:rPr lang="de-DE" sz="2400" dirty="0">
                <a:solidFill>
                  <a:srgbClr val="FFFFFF"/>
                </a:solidFill>
              </a:rPr>
              <a:t>Untersuchung des Einsatzes der Blockchain-Technologie im Internet </a:t>
            </a:r>
            <a:r>
              <a:rPr lang="de-DE" sz="2400" dirty="0" err="1">
                <a:solidFill>
                  <a:srgbClr val="FFFFFF"/>
                </a:solidFill>
              </a:rPr>
              <a:t>of</a:t>
            </a:r>
            <a:r>
              <a:rPr lang="de-DE" sz="2400" dirty="0">
                <a:solidFill>
                  <a:srgbClr val="FFFFFF"/>
                </a:solidFill>
              </a:rPr>
              <a:t> Things anhand eines Smart Lock-Prototypen unter dem Aspekt der Sicherheit</a:t>
            </a:r>
            <a:br>
              <a:rPr lang="de-DE" sz="2400" dirty="0">
                <a:solidFill>
                  <a:srgbClr val="FFFFFF"/>
                </a:solidFill>
              </a:rPr>
            </a:br>
            <a:endParaRPr lang="de-DE" sz="2400" dirty="0">
              <a:solidFill>
                <a:srgbClr val="FFFFFF"/>
              </a:solidFill>
            </a:endParaRPr>
          </a:p>
        </p:txBody>
      </p:sp>
    </p:spTree>
    <p:extLst>
      <p:ext uri="{BB962C8B-B14F-4D97-AF65-F5344CB8AC3E}">
        <p14:creationId xmlns:p14="http://schemas.microsoft.com/office/powerpoint/2010/main" val="21398291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F5062E86-3B22-4EA9-AA8A-29F3F156708B}"/>
              </a:ext>
            </a:extLst>
          </p:cNvPr>
          <p:cNvSpPr>
            <a:spLocks noGrp="1"/>
          </p:cNvSpPr>
          <p:nvPr>
            <p:ph type="body" idx="1"/>
          </p:nvPr>
        </p:nvSpPr>
        <p:spPr>
          <a:xfrm>
            <a:off x="1100051" y="5225240"/>
            <a:ext cx="10058400" cy="1143000"/>
          </a:xfrm>
        </p:spPr>
        <p:txBody>
          <a:bodyPr vert="horz" lIns="91440" tIns="45720" rIns="91440" bIns="45720" rtlCol="0">
            <a:normAutofit/>
          </a:bodyPr>
          <a:lstStyle/>
          <a:p>
            <a:endParaRPr lang="en-US">
              <a:solidFill>
                <a:srgbClr val="FFFFFF"/>
              </a:solidFill>
            </a:endParaRPr>
          </a:p>
        </p:txBody>
      </p:sp>
      <p:sp>
        <p:nvSpPr>
          <p:cNvPr id="21" name="Rectangle 20">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5598547-4498-416A-947A-A89FBBABC11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a:solidFill>
                  <a:srgbClr val="FFFFFF"/>
                </a:solidFill>
              </a:rPr>
              <a:t>Methodik</a:t>
            </a:r>
          </a:p>
        </p:txBody>
      </p:sp>
      <p:sp>
        <p:nvSpPr>
          <p:cNvPr id="2" name="Date Placeholder 1">
            <a:extLst>
              <a:ext uri="{FF2B5EF4-FFF2-40B4-BE49-F238E27FC236}">
                <a16:creationId xmlns:a16="http://schemas.microsoft.com/office/drawing/2014/main" id="{DED5CC69-3FB1-40F5-B799-CF1195FD32E0}"/>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a:spcAft>
                <a:spcPts val="600"/>
              </a:spcAft>
            </a:pPr>
            <a:r>
              <a:rPr lang="en-US"/>
              <a:t>05.12.2018</a:t>
            </a:r>
          </a:p>
        </p:txBody>
      </p:sp>
      <p:sp>
        <p:nvSpPr>
          <p:cNvPr id="3" name="Footer Placeholder 2">
            <a:extLst>
              <a:ext uri="{FF2B5EF4-FFF2-40B4-BE49-F238E27FC236}">
                <a16:creationId xmlns:a16="http://schemas.microsoft.com/office/drawing/2014/main" id="{0F441BB7-FC81-4942-B07A-1916C4C96359}"/>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Janine Kostka • HfTL</a:t>
            </a:r>
          </a:p>
        </p:txBody>
      </p:sp>
      <p:sp>
        <p:nvSpPr>
          <p:cNvPr id="6" name="Slide Number Placeholder 5">
            <a:extLst>
              <a:ext uri="{FF2B5EF4-FFF2-40B4-BE49-F238E27FC236}">
                <a16:creationId xmlns:a16="http://schemas.microsoft.com/office/drawing/2014/main" id="{1566322F-AF9B-4BEB-B1F0-54438D5FC8A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8AD5530D-14AD-4BEB-9564-160F805CC82A}" type="slidenum">
              <a:rPr lang="en-US" smtClean="0"/>
              <a:pPr>
                <a:spcAft>
                  <a:spcPts val="600"/>
                </a:spcAft>
              </a:pPr>
              <a:t>10</a:t>
            </a:fld>
            <a:endParaRPr lang="en-US"/>
          </a:p>
        </p:txBody>
      </p:sp>
    </p:spTree>
    <p:extLst>
      <p:ext uri="{BB962C8B-B14F-4D97-AF65-F5344CB8AC3E}">
        <p14:creationId xmlns:p14="http://schemas.microsoft.com/office/powerpoint/2010/main" val="1785414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Methodik</a:t>
            </a:r>
          </a:p>
        </p:txBody>
      </p:sp>
      <p:sp>
        <p:nvSpPr>
          <p:cNvPr id="5" name="Content Placeholder 4">
            <a:extLst>
              <a:ext uri="{FF2B5EF4-FFF2-40B4-BE49-F238E27FC236}">
                <a16:creationId xmlns:a16="http://schemas.microsoft.com/office/drawing/2014/main" id="{2BB39DA8-6563-41D5-87EA-02446D71B352}"/>
              </a:ext>
            </a:extLst>
          </p:cNvPr>
          <p:cNvSpPr>
            <a:spLocks noGrp="1"/>
          </p:cNvSpPr>
          <p:nvPr>
            <p:ph idx="1"/>
          </p:nvPr>
        </p:nvSpPr>
        <p:spPr>
          <a:xfrm>
            <a:off x="838200" y="1825624"/>
            <a:ext cx="10515600" cy="3792061"/>
          </a:xfrm>
        </p:spPr>
        <p:txBody>
          <a:bodyPr/>
          <a:lstStyle/>
          <a:p>
            <a:pPr marL="457200" indent="-457200">
              <a:buFont typeface="+mj-lt"/>
              <a:buAutoNum type="arabicPeriod"/>
            </a:pPr>
            <a:endParaRPr lang="de-DE" sz="600" dirty="0"/>
          </a:p>
          <a:p>
            <a:pPr marL="457200" indent="-457200">
              <a:buFont typeface="+mj-lt"/>
              <a:buAutoNum type="arabicPeriod"/>
            </a:pPr>
            <a:r>
              <a:rPr lang="de-DE" dirty="0"/>
              <a:t>Analyse aktueller Produkte</a:t>
            </a:r>
          </a:p>
          <a:p>
            <a:pPr marL="457200" indent="-457200">
              <a:buFont typeface="+mj-lt"/>
              <a:buAutoNum type="arabicPeriod"/>
            </a:pPr>
            <a:r>
              <a:rPr lang="de-DE" dirty="0"/>
              <a:t>Ableitung von Anforderungen anhand der Ergebnisse der Analyse</a:t>
            </a:r>
          </a:p>
          <a:p>
            <a:pPr marL="457200" indent="-457200">
              <a:buFont typeface="+mj-lt"/>
              <a:buAutoNum type="arabicPeriod"/>
            </a:pPr>
            <a:r>
              <a:rPr lang="de-DE" dirty="0"/>
              <a:t>Auswahl eines passendenden Frameworks</a:t>
            </a:r>
          </a:p>
          <a:p>
            <a:pPr marL="457200" indent="-457200">
              <a:buFont typeface="+mj-lt"/>
              <a:buAutoNum type="arabicPeriod"/>
            </a:pPr>
            <a:r>
              <a:rPr lang="de-DE" dirty="0"/>
              <a:t>Konzipierung und Implementierung eines Prototypen</a:t>
            </a:r>
          </a:p>
          <a:p>
            <a:pPr marL="457200" indent="-457200">
              <a:buFont typeface="+mj-lt"/>
              <a:buAutoNum type="arabicPeriod"/>
            </a:pPr>
            <a:r>
              <a:rPr lang="de-DE" dirty="0"/>
              <a:t>Analyse des Prototypen</a:t>
            </a:r>
          </a:p>
          <a:p>
            <a:pPr marL="457200" indent="-457200">
              <a:buFont typeface="+mj-lt"/>
              <a:buAutoNum type="arabicPeriod"/>
            </a:pPr>
            <a:r>
              <a:rPr lang="de-DE" dirty="0"/>
              <a:t>Vergleich zwischen beiden Analysen</a:t>
            </a:r>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11</a:t>
            </a:fld>
            <a:endParaRPr lang="de-DE"/>
          </a:p>
        </p:txBody>
      </p:sp>
      <p:sp>
        <p:nvSpPr>
          <p:cNvPr id="10" name="TextBox 9">
            <a:extLst>
              <a:ext uri="{FF2B5EF4-FFF2-40B4-BE49-F238E27FC236}">
                <a16:creationId xmlns:a16="http://schemas.microsoft.com/office/drawing/2014/main" id="{B0650CE8-59F3-43D9-94B1-C8FDD229B622}"/>
              </a:ext>
            </a:extLst>
          </p:cNvPr>
          <p:cNvSpPr txBox="1"/>
          <p:nvPr/>
        </p:nvSpPr>
        <p:spPr>
          <a:xfrm>
            <a:off x="838200" y="5617686"/>
            <a:ext cx="10515600" cy="523220"/>
          </a:xfrm>
          <a:prstGeom prst="rect">
            <a:avLst/>
          </a:prstGeom>
          <a:noFill/>
        </p:spPr>
        <p:txBody>
          <a:bodyPr wrap="square" rtlCol="0">
            <a:spAutoFit/>
          </a:bodyPr>
          <a:lstStyle/>
          <a:p>
            <a:br>
              <a:rPr lang="de-DE" sz="1400" dirty="0"/>
            </a:br>
            <a:endParaRPr lang="de-DE" sz="1400" dirty="0"/>
          </a:p>
        </p:txBody>
      </p:sp>
    </p:spTree>
    <p:extLst>
      <p:ext uri="{BB962C8B-B14F-4D97-AF65-F5344CB8AC3E}">
        <p14:creationId xmlns:p14="http://schemas.microsoft.com/office/powerpoint/2010/main" val="373629500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F5062E86-3B22-4EA9-AA8A-29F3F156708B}"/>
              </a:ext>
            </a:extLst>
          </p:cNvPr>
          <p:cNvSpPr>
            <a:spLocks noGrp="1"/>
          </p:cNvSpPr>
          <p:nvPr>
            <p:ph type="body" idx="1"/>
          </p:nvPr>
        </p:nvSpPr>
        <p:spPr>
          <a:xfrm>
            <a:off x="1100051" y="5225240"/>
            <a:ext cx="10058400" cy="1143000"/>
          </a:xfrm>
        </p:spPr>
        <p:txBody>
          <a:bodyPr vert="horz" lIns="91440" tIns="45720" rIns="91440" bIns="45720" rtlCol="0">
            <a:normAutofit/>
          </a:bodyPr>
          <a:lstStyle/>
          <a:p>
            <a:endParaRPr lang="en-US">
              <a:solidFill>
                <a:srgbClr val="FFFFFF"/>
              </a:solidFill>
            </a:endParaRPr>
          </a:p>
        </p:txBody>
      </p:sp>
      <p:sp>
        <p:nvSpPr>
          <p:cNvPr id="21" name="Rectangle 20">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5598547-4498-416A-947A-A89FBBABC11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a:solidFill>
                  <a:srgbClr val="FFFFFF"/>
                </a:solidFill>
              </a:rPr>
              <a:t>Analyse</a:t>
            </a:r>
          </a:p>
        </p:txBody>
      </p:sp>
      <p:sp>
        <p:nvSpPr>
          <p:cNvPr id="2" name="Date Placeholder 1">
            <a:extLst>
              <a:ext uri="{FF2B5EF4-FFF2-40B4-BE49-F238E27FC236}">
                <a16:creationId xmlns:a16="http://schemas.microsoft.com/office/drawing/2014/main" id="{D0D34B4A-4931-4B62-9936-7381569F0D23}"/>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a:spcAft>
                <a:spcPts val="600"/>
              </a:spcAft>
            </a:pPr>
            <a:r>
              <a:rPr lang="en-US"/>
              <a:t>05.12.2018</a:t>
            </a:r>
          </a:p>
        </p:txBody>
      </p:sp>
      <p:sp>
        <p:nvSpPr>
          <p:cNvPr id="3" name="Footer Placeholder 2">
            <a:extLst>
              <a:ext uri="{FF2B5EF4-FFF2-40B4-BE49-F238E27FC236}">
                <a16:creationId xmlns:a16="http://schemas.microsoft.com/office/drawing/2014/main" id="{ED008562-E166-41AF-9C4F-0BF3EC6B6597}"/>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Janine Kostka • HfTL</a:t>
            </a:r>
          </a:p>
        </p:txBody>
      </p:sp>
      <p:sp>
        <p:nvSpPr>
          <p:cNvPr id="6" name="Slide Number Placeholder 5">
            <a:extLst>
              <a:ext uri="{FF2B5EF4-FFF2-40B4-BE49-F238E27FC236}">
                <a16:creationId xmlns:a16="http://schemas.microsoft.com/office/drawing/2014/main" id="{5D59BDAD-E0A1-4938-A55E-8D141DD9D932}"/>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8AD5530D-14AD-4BEB-9564-160F805CC82A}" type="slidenum">
              <a:rPr lang="en-US" smtClean="0"/>
              <a:pPr>
                <a:spcAft>
                  <a:spcPts val="600"/>
                </a:spcAft>
              </a:pPr>
              <a:t>12</a:t>
            </a:fld>
            <a:endParaRPr lang="en-US"/>
          </a:p>
        </p:txBody>
      </p:sp>
    </p:spTree>
    <p:extLst>
      <p:ext uri="{BB962C8B-B14F-4D97-AF65-F5344CB8AC3E}">
        <p14:creationId xmlns:p14="http://schemas.microsoft.com/office/powerpoint/2010/main" val="3727714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Kategorisierung nach OWASP</a:t>
            </a:r>
            <a:r>
              <a:rPr lang="de-DE" baseline="30000" dirty="0"/>
              <a:t>[1]</a:t>
            </a:r>
          </a:p>
        </p:txBody>
      </p:sp>
      <p:sp>
        <p:nvSpPr>
          <p:cNvPr id="5" name="Content Placeholder 4">
            <a:extLst>
              <a:ext uri="{FF2B5EF4-FFF2-40B4-BE49-F238E27FC236}">
                <a16:creationId xmlns:a16="http://schemas.microsoft.com/office/drawing/2014/main" id="{2BB39DA8-6563-41D5-87EA-02446D71B352}"/>
              </a:ext>
            </a:extLst>
          </p:cNvPr>
          <p:cNvSpPr>
            <a:spLocks noGrp="1"/>
          </p:cNvSpPr>
          <p:nvPr>
            <p:ph idx="1"/>
          </p:nvPr>
        </p:nvSpPr>
        <p:spPr>
          <a:xfrm>
            <a:off x="838200" y="1825624"/>
            <a:ext cx="4608443" cy="3792061"/>
          </a:xfrm>
        </p:spPr>
        <p:txBody>
          <a:bodyPr>
            <a:normAutofit lnSpcReduction="10000"/>
          </a:bodyPr>
          <a:lstStyle/>
          <a:p>
            <a:pPr marL="176213" indent="-176213">
              <a:buFont typeface="Wingdings" panose="05000000000000000000" pitchFamily="2" charset="2"/>
              <a:buChar char="§"/>
            </a:pPr>
            <a:endParaRPr lang="en-US" sz="600" dirty="0"/>
          </a:p>
          <a:p>
            <a:pPr marL="176213" indent="-176213">
              <a:buFont typeface="Wingdings" panose="05000000000000000000" pitchFamily="2" charset="2"/>
              <a:buChar char="§"/>
            </a:pPr>
            <a:r>
              <a:rPr lang="en-US" dirty="0"/>
              <a:t>Open Web Application Security Project</a:t>
            </a:r>
          </a:p>
          <a:p>
            <a:pPr marL="468821" lvl="1" indent="-176213">
              <a:buFont typeface="Wingdings" panose="05000000000000000000" pitchFamily="2" charset="2"/>
              <a:buChar char="§"/>
            </a:pPr>
            <a:r>
              <a:rPr lang="de-DE" dirty="0"/>
              <a:t>Internet </a:t>
            </a:r>
            <a:r>
              <a:rPr lang="de-DE" dirty="0" err="1"/>
              <a:t>of</a:t>
            </a:r>
            <a:r>
              <a:rPr lang="de-DE" dirty="0"/>
              <a:t> Things Project</a:t>
            </a:r>
          </a:p>
          <a:p>
            <a:pPr marL="651701" lvl="2" indent="-176213">
              <a:buFont typeface="Wingdings" panose="05000000000000000000" pitchFamily="2" charset="2"/>
              <a:buChar char="§"/>
            </a:pPr>
            <a:r>
              <a:rPr lang="de-DE" dirty="0"/>
              <a:t>Top Ten</a:t>
            </a:r>
          </a:p>
          <a:p>
            <a:pPr marL="651701" lvl="2" indent="-176213">
              <a:buFont typeface="Wingdings" panose="05000000000000000000" pitchFamily="2" charset="2"/>
              <a:buChar char="§"/>
            </a:pPr>
            <a:r>
              <a:rPr lang="de-DE" dirty="0" err="1"/>
              <a:t>Testing</a:t>
            </a:r>
            <a:r>
              <a:rPr lang="de-DE" dirty="0"/>
              <a:t> Guides</a:t>
            </a:r>
          </a:p>
          <a:p>
            <a:pPr marL="651701" lvl="2" indent="-176213">
              <a:buFont typeface="Wingdings" panose="05000000000000000000" pitchFamily="2" charset="2"/>
              <a:buChar char="§"/>
            </a:pPr>
            <a:r>
              <a:rPr lang="de-DE" dirty="0"/>
              <a:t>Mögliche Angriffsflächen</a:t>
            </a:r>
          </a:p>
          <a:p>
            <a:pPr marL="176213" indent="-176213">
              <a:buFont typeface="Wingdings" panose="05000000000000000000" pitchFamily="2" charset="2"/>
              <a:buChar char="§"/>
            </a:pPr>
            <a:r>
              <a:rPr lang="de-DE" dirty="0"/>
              <a:t>Top Ten</a:t>
            </a:r>
          </a:p>
          <a:p>
            <a:pPr marL="468821" lvl="1" indent="-176213">
              <a:buFont typeface="Wingdings" panose="05000000000000000000" pitchFamily="2" charset="2"/>
              <a:buChar char="§"/>
            </a:pPr>
            <a:r>
              <a:rPr lang="de-DE" dirty="0"/>
              <a:t>Mögliche Angreifer</a:t>
            </a:r>
          </a:p>
          <a:p>
            <a:pPr marL="468821" lvl="1" indent="-176213">
              <a:buFont typeface="Wingdings" panose="05000000000000000000" pitchFamily="2" charset="2"/>
              <a:buChar char="§"/>
            </a:pPr>
            <a:r>
              <a:rPr lang="de-DE" dirty="0"/>
              <a:t>Ausnutzbarkeit</a:t>
            </a:r>
          </a:p>
          <a:p>
            <a:pPr marL="468821" lvl="1" indent="-176213">
              <a:buFont typeface="Wingdings" panose="05000000000000000000" pitchFamily="2" charset="2"/>
              <a:buChar char="§"/>
            </a:pPr>
            <a:r>
              <a:rPr lang="de-DE" dirty="0"/>
              <a:t>Häufigkeit und Erkennbarkeit</a:t>
            </a:r>
          </a:p>
          <a:p>
            <a:pPr marL="468821" lvl="1" indent="-176213">
              <a:buFont typeface="Wingdings" panose="05000000000000000000" pitchFamily="2" charset="2"/>
              <a:buChar char="§"/>
            </a:pPr>
            <a:r>
              <a:rPr lang="de-DE" dirty="0"/>
              <a:t>Auswirkungen</a:t>
            </a:r>
          </a:p>
          <a:p>
            <a:pPr marL="468821" lvl="1" indent="-176213">
              <a:buFont typeface="Wingdings" panose="05000000000000000000" pitchFamily="2" charset="2"/>
              <a:buChar char="§"/>
            </a:pPr>
            <a:r>
              <a:rPr lang="de-DE" dirty="0"/>
              <a:t>Beispiele &amp; Best Practices</a:t>
            </a:r>
          </a:p>
          <a:p>
            <a:pPr marL="176213" indent="-176213">
              <a:buFont typeface="Wingdings" panose="05000000000000000000" pitchFamily="2" charset="2"/>
              <a:buChar char="§"/>
            </a:pPr>
            <a:endParaRPr lang="de-DE" dirty="0"/>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dirty="0"/>
              <a:t>Janine Kostka • </a:t>
            </a:r>
            <a:r>
              <a:rPr lang="de-DE" dirty="0" err="1"/>
              <a:t>HfTL</a:t>
            </a:r>
            <a:endParaRPr lang="de-DE" dirty="0"/>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13</a:t>
            </a:fld>
            <a:endParaRPr lang="de-DE"/>
          </a:p>
        </p:txBody>
      </p:sp>
      <p:sp>
        <p:nvSpPr>
          <p:cNvPr id="10" name="TextBox 9">
            <a:extLst>
              <a:ext uri="{FF2B5EF4-FFF2-40B4-BE49-F238E27FC236}">
                <a16:creationId xmlns:a16="http://schemas.microsoft.com/office/drawing/2014/main" id="{B0650CE8-59F3-43D9-94B1-C8FDD229B622}"/>
              </a:ext>
            </a:extLst>
          </p:cNvPr>
          <p:cNvSpPr txBox="1"/>
          <p:nvPr/>
        </p:nvSpPr>
        <p:spPr>
          <a:xfrm>
            <a:off x="838200" y="5617686"/>
            <a:ext cx="10515600" cy="954107"/>
          </a:xfrm>
          <a:prstGeom prst="rect">
            <a:avLst/>
          </a:prstGeom>
          <a:noFill/>
        </p:spPr>
        <p:txBody>
          <a:bodyPr wrap="square" rtlCol="0">
            <a:spAutoFit/>
          </a:bodyPr>
          <a:lstStyle/>
          <a:p>
            <a:r>
              <a:rPr lang="de-DE" sz="1400" dirty="0"/>
              <a:t>[1] OWASP. </a:t>
            </a:r>
            <a:r>
              <a:rPr lang="de-DE" sz="1400" i="1" dirty="0"/>
              <a:t>Top 10 </a:t>
            </a:r>
            <a:r>
              <a:rPr lang="de-DE" sz="1400" i="1" dirty="0" err="1"/>
              <a:t>IoT</a:t>
            </a:r>
            <a:r>
              <a:rPr lang="de-DE" sz="1400" i="1" dirty="0"/>
              <a:t> </a:t>
            </a:r>
            <a:r>
              <a:rPr lang="de-DE" sz="1400" i="1" dirty="0" err="1"/>
              <a:t>Vulnerabilities</a:t>
            </a:r>
            <a:r>
              <a:rPr lang="de-DE" sz="1400" dirty="0"/>
              <a:t>. url: </a:t>
            </a:r>
            <a:r>
              <a:rPr lang="de-DE" sz="1400" dirty="0">
                <a:hlinkClick r:id="rId3"/>
              </a:rPr>
              <a:t>https://www.owasp.org/index.php/OWASP_Internet_of_Things_Project#tab=IoT_Top_10</a:t>
            </a:r>
            <a:r>
              <a:rPr lang="de-DE" sz="1400" dirty="0"/>
              <a:t> (besucht am 12.10.2018) </a:t>
            </a:r>
          </a:p>
          <a:p>
            <a:br>
              <a:rPr lang="de-DE" sz="1400" dirty="0"/>
            </a:br>
            <a:endParaRPr lang="de-DE" sz="1400" dirty="0"/>
          </a:p>
        </p:txBody>
      </p:sp>
      <p:sp>
        <p:nvSpPr>
          <p:cNvPr id="2" name="TextBox 1">
            <a:extLst>
              <a:ext uri="{FF2B5EF4-FFF2-40B4-BE49-F238E27FC236}">
                <a16:creationId xmlns:a16="http://schemas.microsoft.com/office/drawing/2014/main" id="{4DBC1C98-D43E-4BEB-85BA-7C09A686FD7A}"/>
              </a:ext>
            </a:extLst>
          </p:cNvPr>
          <p:cNvSpPr txBox="1"/>
          <p:nvPr/>
        </p:nvSpPr>
        <p:spPr>
          <a:xfrm>
            <a:off x="6520070" y="2092473"/>
            <a:ext cx="4833730" cy="3170099"/>
          </a:xfrm>
          <a:prstGeom prst="rect">
            <a:avLst/>
          </a:prstGeom>
          <a:noFill/>
        </p:spPr>
        <p:txBody>
          <a:bodyPr wrap="square" rtlCol="0">
            <a:spAutoFit/>
          </a:bodyPr>
          <a:lstStyle/>
          <a:p>
            <a:pPr marL="396875" indent="-396875">
              <a:buClr>
                <a:schemeClr val="accent1"/>
              </a:buClr>
              <a:buFont typeface="+mj-lt"/>
              <a:buAutoNum type="arabicPeriod"/>
            </a:pPr>
            <a:r>
              <a:rPr lang="de-DE" sz="2000" dirty="0" err="1">
                <a:solidFill>
                  <a:schemeClr val="tx1">
                    <a:lumMod val="75000"/>
                    <a:lumOff val="25000"/>
                  </a:schemeClr>
                </a:solidFill>
              </a:rPr>
              <a:t>Insecure</a:t>
            </a:r>
            <a:r>
              <a:rPr lang="de-DE" sz="2000" dirty="0">
                <a:solidFill>
                  <a:schemeClr val="tx1">
                    <a:lumMod val="75000"/>
                    <a:lumOff val="25000"/>
                  </a:schemeClr>
                </a:solidFill>
              </a:rPr>
              <a:t> Web Interface</a:t>
            </a:r>
          </a:p>
          <a:p>
            <a:pPr marL="396875" indent="-396875">
              <a:buClr>
                <a:schemeClr val="accent1"/>
              </a:buClr>
              <a:buFont typeface="+mj-lt"/>
              <a:buAutoNum type="arabicPeriod"/>
            </a:pPr>
            <a:r>
              <a:rPr lang="de-DE" sz="2000" dirty="0" err="1">
                <a:solidFill>
                  <a:schemeClr val="tx1">
                    <a:lumMod val="75000"/>
                    <a:lumOff val="25000"/>
                  </a:schemeClr>
                </a:solidFill>
              </a:rPr>
              <a:t>Insufficient</a:t>
            </a:r>
            <a:r>
              <a:rPr lang="de-DE" sz="2000" dirty="0">
                <a:solidFill>
                  <a:schemeClr val="tx1">
                    <a:lumMod val="75000"/>
                    <a:lumOff val="25000"/>
                  </a:schemeClr>
                </a:solidFill>
              </a:rPr>
              <a:t> Authentication/</a:t>
            </a:r>
            <a:r>
              <a:rPr lang="de-DE" sz="2000" dirty="0" err="1">
                <a:solidFill>
                  <a:schemeClr val="tx1">
                    <a:lumMod val="75000"/>
                    <a:lumOff val="25000"/>
                  </a:schemeClr>
                </a:solidFill>
              </a:rPr>
              <a:t>Authorization</a:t>
            </a:r>
            <a:endParaRPr lang="de-DE" sz="2000" dirty="0">
              <a:solidFill>
                <a:schemeClr val="tx1">
                  <a:lumMod val="75000"/>
                  <a:lumOff val="25000"/>
                </a:schemeClr>
              </a:solidFill>
            </a:endParaRPr>
          </a:p>
          <a:p>
            <a:pPr marL="396875" indent="-396875">
              <a:buClr>
                <a:schemeClr val="accent1"/>
              </a:buClr>
              <a:buFont typeface="+mj-lt"/>
              <a:buAutoNum type="arabicPeriod"/>
            </a:pPr>
            <a:r>
              <a:rPr lang="de-DE" sz="2000" dirty="0" err="1">
                <a:solidFill>
                  <a:schemeClr val="tx1">
                    <a:lumMod val="75000"/>
                    <a:lumOff val="25000"/>
                  </a:schemeClr>
                </a:solidFill>
              </a:rPr>
              <a:t>Insecure</a:t>
            </a:r>
            <a:r>
              <a:rPr lang="de-DE" sz="2000" dirty="0">
                <a:solidFill>
                  <a:schemeClr val="tx1">
                    <a:lumMod val="75000"/>
                    <a:lumOff val="25000"/>
                  </a:schemeClr>
                </a:solidFill>
              </a:rPr>
              <a:t> Network Services</a:t>
            </a:r>
          </a:p>
          <a:p>
            <a:pPr marL="396875" indent="-396875">
              <a:buClr>
                <a:schemeClr val="accent1"/>
              </a:buClr>
              <a:buFont typeface="+mj-lt"/>
              <a:buAutoNum type="arabicPeriod"/>
            </a:pPr>
            <a:r>
              <a:rPr lang="de-DE" sz="2000" dirty="0">
                <a:solidFill>
                  <a:schemeClr val="tx1">
                    <a:lumMod val="75000"/>
                    <a:lumOff val="25000"/>
                  </a:schemeClr>
                </a:solidFill>
              </a:rPr>
              <a:t>Lack </a:t>
            </a:r>
            <a:r>
              <a:rPr lang="de-DE" sz="2000" dirty="0" err="1">
                <a:solidFill>
                  <a:schemeClr val="tx1">
                    <a:lumMod val="75000"/>
                    <a:lumOff val="25000"/>
                  </a:schemeClr>
                </a:solidFill>
              </a:rPr>
              <a:t>of</a:t>
            </a:r>
            <a:r>
              <a:rPr lang="de-DE" sz="2000" dirty="0">
                <a:solidFill>
                  <a:schemeClr val="tx1">
                    <a:lumMod val="75000"/>
                    <a:lumOff val="25000"/>
                  </a:schemeClr>
                </a:solidFill>
              </a:rPr>
              <a:t> Transport Encryption</a:t>
            </a:r>
          </a:p>
          <a:p>
            <a:pPr marL="396875" indent="-396875">
              <a:buClr>
                <a:schemeClr val="accent1"/>
              </a:buClr>
              <a:buFont typeface="+mj-lt"/>
              <a:buAutoNum type="arabicPeriod"/>
            </a:pPr>
            <a:r>
              <a:rPr lang="de-DE" sz="2000" dirty="0">
                <a:solidFill>
                  <a:schemeClr val="tx1">
                    <a:lumMod val="75000"/>
                    <a:lumOff val="25000"/>
                  </a:schemeClr>
                </a:solidFill>
              </a:rPr>
              <a:t>Privacy </a:t>
            </a:r>
            <a:r>
              <a:rPr lang="de-DE" sz="2000" dirty="0" err="1">
                <a:solidFill>
                  <a:schemeClr val="tx1">
                    <a:lumMod val="75000"/>
                    <a:lumOff val="25000"/>
                  </a:schemeClr>
                </a:solidFill>
              </a:rPr>
              <a:t>Concerns</a:t>
            </a:r>
            <a:endParaRPr lang="de-DE" sz="2000" dirty="0">
              <a:solidFill>
                <a:schemeClr val="tx1">
                  <a:lumMod val="75000"/>
                  <a:lumOff val="25000"/>
                </a:schemeClr>
              </a:solidFill>
            </a:endParaRPr>
          </a:p>
          <a:p>
            <a:pPr marL="396875" indent="-396875">
              <a:buClr>
                <a:schemeClr val="accent1"/>
              </a:buClr>
              <a:buFont typeface="+mj-lt"/>
              <a:buAutoNum type="arabicPeriod"/>
            </a:pPr>
            <a:r>
              <a:rPr lang="de-DE" sz="2000" dirty="0" err="1">
                <a:solidFill>
                  <a:schemeClr val="tx1">
                    <a:lumMod val="75000"/>
                    <a:lumOff val="25000"/>
                  </a:schemeClr>
                </a:solidFill>
              </a:rPr>
              <a:t>Insecure</a:t>
            </a:r>
            <a:r>
              <a:rPr lang="de-DE" sz="2000" dirty="0">
                <a:solidFill>
                  <a:schemeClr val="tx1">
                    <a:lumMod val="75000"/>
                    <a:lumOff val="25000"/>
                  </a:schemeClr>
                </a:solidFill>
              </a:rPr>
              <a:t> Cloud Interface</a:t>
            </a:r>
          </a:p>
          <a:p>
            <a:pPr marL="396875" indent="-396875">
              <a:buClr>
                <a:schemeClr val="accent1"/>
              </a:buClr>
              <a:buFont typeface="+mj-lt"/>
              <a:buAutoNum type="arabicPeriod"/>
            </a:pPr>
            <a:r>
              <a:rPr lang="de-DE" sz="2000" dirty="0" err="1">
                <a:solidFill>
                  <a:schemeClr val="tx1">
                    <a:lumMod val="75000"/>
                    <a:lumOff val="25000"/>
                  </a:schemeClr>
                </a:solidFill>
              </a:rPr>
              <a:t>Insecure</a:t>
            </a:r>
            <a:r>
              <a:rPr lang="de-DE" sz="2000" dirty="0">
                <a:solidFill>
                  <a:schemeClr val="tx1">
                    <a:lumMod val="75000"/>
                    <a:lumOff val="25000"/>
                  </a:schemeClr>
                </a:solidFill>
              </a:rPr>
              <a:t> Mobile Interface</a:t>
            </a:r>
          </a:p>
          <a:p>
            <a:pPr marL="396875" indent="-396875">
              <a:buClr>
                <a:schemeClr val="accent1"/>
              </a:buClr>
              <a:buFont typeface="+mj-lt"/>
              <a:buAutoNum type="arabicPeriod"/>
            </a:pPr>
            <a:r>
              <a:rPr lang="de-DE" sz="2000" dirty="0" err="1">
                <a:solidFill>
                  <a:schemeClr val="tx1">
                    <a:lumMod val="75000"/>
                    <a:lumOff val="25000"/>
                  </a:schemeClr>
                </a:solidFill>
              </a:rPr>
              <a:t>Insufficient</a:t>
            </a:r>
            <a:r>
              <a:rPr lang="de-DE" sz="2000" dirty="0">
                <a:solidFill>
                  <a:schemeClr val="tx1">
                    <a:lumMod val="75000"/>
                    <a:lumOff val="25000"/>
                  </a:schemeClr>
                </a:solidFill>
              </a:rPr>
              <a:t> Security </a:t>
            </a:r>
            <a:r>
              <a:rPr lang="de-DE" sz="2000" dirty="0" err="1">
                <a:solidFill>
                  <a:schemeClr val="tx1">
                    <a:lumMod val="75000"/>
                    <a:lumOff val="25000"/>
                  </a:schemeClr>
                </a:solidFill>
              </a:rPr>
              <a:t>Configurability</a:t>
            </a:r>
            <a:endParaRPr lang="de-DE" sz="2000" dirty="0">
              <a:solidFill>
                <a:schemeClr val="tx1">
                  <a:lumMod val="75000"/>
                  <a:lumOff val="25000"/>
                </a:schemeClr>
              </a:solidFill>
            </a:endParaRPr>
          </a:p>
          <a:p>
            <a:pPr marL="396875" indent="-396875">
              <a:buClr>
                <a:schemeClr val="accent1"/>
              </a:buClr>
              <a:buFont typeface="+mj-lt"/>
              <a:buAutoNum type="arabicPeriod"/>
            </a:pPr>
            <a:r>
              <a:rPr lang="de-DE" sz="2000" dirty="0" err="1">
                <a:solidFill>
                  <a:schemeClr val="tx1">
                    <a:lumMod val="75000"/>
                    <a:lumOff val="25000"/>
                  </a:schemeClr>
                </a:solidFill>
              </a:rPr>
              <a:t>Insecure</a:t>
            </a:r>
            <a:r>
              <a:rPr lang="de-DE" sz="2000" dirty="0">
                <a:solidFill>
                  <a:schemeClr val="tx1">
                    <a:lumMod val="75000"/>
                    <a:lumOff val="25000"/>
                  </a:schemeClr>
                </a:solidFill>
              </a:rPr>
              <a:t> Software/Firmware</a:t>
            </a:r>
          </a:p>
          <a:p>
            <a:pPr marL="396875" indent="-396875">
              <a:buClr>
                <a:schemeClr val="accent1"/>
              </a:buClr>
              <a:buFont typeface="+mj-lt"/>
              <a:buAutoNum type="arabicPeriod"/>
            </a:pPr>
            <a:r>
              <a:rPr lang="de-DE" sz="2000" dirty="0">
                <a:solidFill>
                  <a:schemeClr val="tx1">
                    <a:lumMod val="75000"/>
                    <a:lumOff val="25000"/>
                  </a:schemeClr>
                </a:solidFill>
              </a:rPr>
              <a:t>Poor </a:t>
            </a:r>
            <a:r>
              <a:rPr lang="de-DE" sz="2000" dirty="0" err="1">
                <a:solidFill>
                  <a:schemeClr val="tx1">
                    <a:lumMod val="75000"/>
                    <a:lumOff val="25000"/>
                  </a:schemeClr>
                </a:solidFill>
              </a:rPr>
              <a:t>Physical</a:t>
            </a:r>
            <a:r>
              <a:rPr lang="de-DE" sz="2000" dirty="0">
                <a:solidFill>
                  <a:schemeClr val="tx1">
                    <a:lumMod val="75000"/>
                    <a:lumOff val="25000"/>
                  </a:schemeClr>
                </a:solidFill>
              </a:rPr>
              <a:t> Security</a:t>
            </a:r>
          </a:p>
        </p:txBody>
      </p:sp>
    </p:spTree>
    <p:extLst>
      <p:ext uri="{BB962C8B-B14F-4D97-AF65-F5344CB8AC3E}">
        <p14:creationId xmlns:p14="http://schemas.microsoft.com/office/powerpoint/2010/main" val="219365756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Common </a:t>
            </a:r>
            <a:r>
              <a:rPr lang="de-DE" dirty="0" err="1"/>
              <a:t>Vulnerability</a:t>
            </a:r>
            <a:r>
              <a:rPr lang="de-DE" dirty="0"/>
              <a:t> Scoring System</a:t>
            </a:r>
            <a:r>
              <a:rPr lang="de-DE" baseline="30000" dirty="0"/>
              <a:t>[1]</a:t>
            </a:r>
          </a:p>
        </p:txBody>
      </p:sp>
      <p:sp>
        <p:nvSpPr>
          <p:cNvPr id="5" name="Content Placeholder 4">
            <a:extLst>
              <a:ext uri="{FF2B5EF4-FFF2-40B4-BE49-F238E27FC236}">
                <a16:creationId xmlns:a16="http://schemas.microsoft.com/office/drawing/2014/main" id="{2BB39DA8-6563-41D5-87EA-02446D71B352}"/>
              </a:ext>
            </a:extLst>
          </p:cNvPr>
          <p:cNvSpPr>
            <a:spLocks noGrp="1"/>
          </p:cNvSpPr>
          <p:nvPr>
            <p:ph idx="1"/>
          </p:nvPr>
        </p:nvSpPr>
        <p:spPr>
          <a:xfrm>
            <a:off x="838200" y="1825624"/>
            <a:ext cx="6344249" cy="3792061"/>
          </a:xfrm>
        </p:spPr>
        <p:txBody>
          <a:bodyPr/>
          <a:lstStyle/>
          <a:p>
            <a:pPr marL="176213" indent="-176213">
              <a:buFont typeface="Wingdings" panose="05000000000000000000" pitchFamily="2" charset="2"/>
              <a:buChar char="§"/>
            </a:pPr>
            <a:endParaRPr lang="de-DE" sz="600" dirty="0"/>
          </a:p>
          <a:p>
            <a:pPr marL="176213" indent="-176213">
              <a:buFont typeface="Wingdings" panose="05000000000000000000" pitchFamily="2" charset="2"/>
              <a:buChar char="§"/>
            </a:pPr>
            <a:r>
              <a:rPr lang="en-US" dirty="0"/>
              <a:t>Forum of Incident Response and Security Teams</a:t>
            </a:r>
            <a:endParaRPr lang="de-DE" dirty="0"/>
          </a:p>
          <a:p>
            <a:pPr marL="176213" indent="-176213">
              <a:buFont typeface="Wingdings" panose="05000000000000000000" pitchFamily="2" charset="2"/>
              <a:buChar char="§"/>
            </a:pPr>
            <a:r>
              <a:rPr lang="de-DE" dirty="0"/>
              <a:t>Standardisierte Bewertung von Schwachstellen</a:t>
            </a:r>
          </a:p>
          <a:p>
            <a:pPr marL="176213" indent="-176213">
              <a:buFont typeface="Wingdings" panose="05000000000000000000" pitchFamily="2" charset="2"/>
              <a:buChar char="§"/>
            </a:pPr>
            <a:r>
              <a:rPr lang="de-DE" dirty="0"/>
              <a:t>Nutzt dafür bestimmte gemeinsame Variablen</a:t>
            </a:r>
          </a:p>
          <a:p>
            <a:pPr marL="176213" indent="-176213">
              <a:buFont typeface="Wingdings" panose="05000000000000000000" pitchFamily="2" charset="2"/>
              <a:buChar char="§"/>
            </a:pPr>
            <a:r>
              <a:rPr lang="de-DE" dirty="0"/>
              <a:t>Verwendung des Base Scores, besteht aus</a:t>
            </a:r>
          </a:p>
          <a:p>
            <a:pPr marL="468821" lvl="1" indent="-176213">
              <a:buFont typeface="Wingdings" panose="05000000000000000000" pitchFamily="2" charset="2"/>
              <a:buChar char="§"/>
            </a:pPr>
            <a:r>
              <a:rPr lang="de-DE" dirty="0"/>
              <a:t>Impact Score</a:t>
            </a:r>
          </a:p>
          <a:p>
            <a:pPr marL="468821" lvl="1" indent="-176213">
              <a:buFont typeface="Wingdings" panose="05000000000000000000" pitchFamily="2" charset="2"/>
              <a:buChar char="§"/>
            </a:pPr>
            <a:r>
              <a:rPr lang="de-DE" dirty="0" err="1"/>
              <a:t>Exploitability</a:t>
            </a:r>
            <a:r>
              <a:rPr lang="de-DE" dirty="0"/>
              <a:t> Score</a:t>
            </a:r>
          </a:p>
          <a:p>
            <a:pPr marL="176213" indent="-176213">
              <a:buFont typeface="Wingdings" panose="05000000000000000000" pitchFamily="2" charset="2"/>
              <a:buChar char="§"/>
            </a:pPr>
            <a:r>
              <a:rPr lang="de-DE" dirty="0"/>
              <a:t>Weitere Verfeinerungen der Bewertung:</a:t>
            </a:r>
          </a:p>
          <a:p>
            <a:pPr marL="468821" lvl="1" indent="-176213">
              <a:buFont typeface="Wingdings" panose="05000000000000000000" pitchFamily="2" charset="2"/>
              <a:buChar char="§"/>
            </a:pPr>
            <a:r>
              <a:rPr lang="de-DE" dirty="0"/>
              <a:t>Temporal Score</a:t>
            </a:r>
          </a:p>
          <a:p>
            <a:pPr marL="468821" lvl="1" indent="-176213">
              <a:buFont typeface="Wingdings" panose="05000000000000000000" pitchFamily="2" charset="2"/>
              <a:buChar char="§"/>
            </a:pPr>
            <a:r>
              <a:rPr lang="de-DE" dirty="0"/>
              <a:t>Environmental Score</a:t>
            </a:r>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14</a:t>
            </a:fld>
            <a:endParaRPr lang="de-DE"/>
          </a:p>
        </p:txBody>
      </p:sp>
      <p:sp>
        <p:nvSpPr>
          <p:cNvPr id="10" name="TextBox 9">
            <a:extLst>
              <a:ext uri="{FF2B5EF4-FFF2-40B4-BE49-F238E27FC236}">
                <a16:creationId xmlns:a16="http://schemas.microsoft.com/office/drawing/2014/main" id="{B0650CE8-59F3-43D9-94B1-C8FDD229B622}"/>
              </a:ext>
            </a:extLst>
          </p:cNvPr>
          <p:cNvSpPr txBox="1"/>
          <p:nvPr/>
        </p:nvSpPr>
        <p:spPr>
          <a:xfrm>
            <a:off x="838200" y="5942203"/>
            <a:ext cx="10515600" cy="738664"/>
          </a:xfrm>
          <a:prstGeom prst="rect">
            <a:avLst/>
          </a:prstGeom>
          <a:noFill/>
        </p:spPr>
        <p:txBody>
          <a:bodyPr wrap="square" rtlCol="0">
            <a:spAutoFit/>
          </a:bodyPr>
          <a:lstStyle/>
          <a:p>
            <a:r>
              <a:rPr lang="de-DE" sz="1400" dirty="0"/>
              <a:t>[1] First.org. </a:t>
            </a:r>
            <a:r>
              <a:rPr lang="en-US" sz="1400" i="1" dirty="0"/>
              <a:t>CVSS v3.0: Specification Document</a:t>
            </a:r>
            <a:r>
              <a:rPr lang="de-DE" sz="1400" dirty="0"/>
              <a:t>. url: </a:t>
            </a:r>
            <a:r>
              <a:rPr lang="de-DE" sz="1400" dirty="0">
                <a:hlinkClick r:id="rId3"/>
              </a:rPr>
              <a:t>https://www.first.org/cvss/specification-document</a:t>
            </a:r>
            <a:r>
              <a:rPr lang="de-DE" sz="1400" dirty="0"/>
              <a:t> (besucht am 12.10.2018) </a:t>
            </a:r>
          </a:p>
          <a:p>
            <a:br>
              <a:rPr lang="de-DE" sz="1400" dirty="0"/>
            </a:br>
            <a:endParaRPr lang="de-DE" sz="1400" dirty="0"/>
          </a:p>
        </p:txBody>
      </p:sp>
      <p:pic>
        <p:nvPicPr>
          <p:cNvPr id="9" name="Picture 8">
            <a:extLst>
              <a:ext uri="{FF2B5EF4-FFF2-40B4-BE49-F238E27FC236}">
                <a16:creationId xmlns:a16="http://schemas.microsoft.com/office/drawing/2014/main" id="{042BA0C3-23A4-47E8-B1C5-3F438F02A061}"/>
              </a:ext>
            </a:extLst>
          </p:cNvPr>
          <p:cNvPicPr>
            <a:picLocks noChangeAspect="1"/>
          </p:cNvPicPr>
          <p:nvPr/>
        </p:nvPicPr>
        <p:blipFill>
          <a:blip r:embed="rId4"/>
          <a:stretch>
            <a:fillRect/>
          </a:stretch>
        </p:blipFill>
        <p:spPr>
          <a:xfrm>
            <a:off x="7113105" y="2239617"/>
            <a:ext cx="4240695" cy="2340493"/>
          </a:xfrm>
          <a:prstGeom prst="rect">
            <a:avLst/>
          </a:prstGeom>
        </p:spPr>
      </p:pic>
    </p:spTree>
    <p:extLst>
      <p:ext uri="{BB962C8B-B14F-4D97-AF65-F5344CB8AC3E}">
        <p14:creationId xmlns:p14="http://schemas.microsoft.com/office/powerpoint/2010/main" val="30930456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B70FB8-DC2C-4904-A606-696C9C11EBC8}"/>
              </a:ext>
            </a:extLst>
          </p:cNvPr>
          <p:cNvPicPr>
            <a:picLocks noChangeAspect="1"/>
          </p:cNvPicPr>
          <p:nvPr/>
        </p:nvPicPr>
        <p:blipFill>
          <a:blip r:embed="rId3"/>
          <a:stretch>
            <a:fillRect/>
          </a:stretch>
        </p:blipFill>
        <p:spPr>
          <a:xfrm>
            <a:off x="2207331" y="1755065"/>
            <a:ext cx="8059972" cy="4160634"/>
          </a:xfrm>
          <a:prstGeom prst="rect">
            <a:avLst/>
          </a:prstGeom>
        </p:spPr>
      </p:pic>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Common </a:t>
            </a:r>
            <a:r>
              <a:rPr lang="de-DE" dirty="0" err="1"/>
              <a:t>Vulnerability</a:t>
            </a:r>
            <a:r>
              <a:rPr lang="de-DE" dirty="0"/>
              <a:t> Scoring System</a:t>
            </a:r>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15</a:t>
            </a:fld>
            <a:endParaRPr lang="de-DE"/>
          </a:p>
        </p:txBody>
      </p:sp>
      <p:sp>
        <p:nvSpPr>
          <p:cNvPr id="10" name="TextBox 9">
            <a:extLst>
              <a:ext uri="{FF2B5EF4-FFF2-40B4-BE49-F238E27FC236}">
                <a16:creationId xmlns:a16="http://schemas.microsoft.com/office/drawing/2014/main" id="{B0650CE8-59F3-43D9-94B1-C8FDD229B622}"/>
              </a:ext>
            </a:extLst>
          </p:cNvPr>
          <p:cNvSpPr txBox="1"/>
          <p:nvPr/>
        </p:nvSpPr>
        <p:spPr>
          <a:xfrm>
            <a:off x="979517" y="5915699"/>
            <a:ext cx="11013700" cy="738664"/>
          </a:xfrm>
          <a:prstGeom prst="rect">
            <a:avLst/>
          </a:prstGeom>
          <a:noFill/>
        </p:spPr>
        <p:txBody>
          <a:bodyPr wrap="square" rtlCol="0">
            <a:spAutoFit/>
          </a:bodyPr>
          <a:lstStyle/>
          <a:p>
            <a:r>
              <a:rPr lang="de-DE" sz="1400" dirty="0"/>
              <a:t>Abb.: First.org CVSS </a:t>
            </a:r>
            <a:r>
              <a:rPr lang="de-DE" sz="1400" dirty="0" err="1"/>
              <a:t>Calculator</a:t>
            </a:r>
            <a:r>
              <a:rPr lang="de-DE" sz="1400" dirty="0"/>
              <a:t> </a:t>
            </a:r>
            <a:r>
              <a:rPr lang="de-DE" sz="1400" dirty="0">
                <a:hlinkClick r:id="rId4"/>
              </a:rPr>
              <a:t>https://www.first.org/cvss/calculator/3.0#CVSS:3.0/AV:L/AC:H/PR:L/UI:N/S:U/C:L/I:L/A:H</a:t>
            </a:r>
            <a:r>
              <a:rPr lang="de-DE" sz="1400" dirty="0"/>
              <a:t> (besucht am 03.12.2018) </a:t>
            </a:r>
          </a:p>
          <a:p>
            <a:br>
              <a:rPr lang="de-DE" sz="1400" dirty="0"/>
            </a:br>
            <a:endParaRPr lang="de-DE" sz="1400" dirty="0"/>
          </a:p>
        </p:txBody>
      </p:sp>
    </p:spTree>
    <p:extLst>
      <p:ext uri="{BB962C8B-B14F-4D97-AF65-F5344CB8AC3E}">
        <p14:creationId xmlns:p14="http://schemas.microsoft.com/office/powerpoint/2010/main" val="104650277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Beispiel 1: Access Log Evasion</a:t>
            </a:r>
            <a:r>
              <a:rPr lang="de-DE" baseline="30000" dirty="0"/>
              <a:t>[1]</a:t>
            </a:r>
          </a:p>
        </p:txBody>
      </p:sp>
      <p:sp>
        <p:nvSpPr>
          <p:cNvPr id="5" name="Content Placeholder 4">
            <a:extLst>
              <a:ext uri="{FF2B5EF4-FFF2-40B4-BE49-F238E27FC236}">
                <a16:creationId xmlns:a16="http://schemas.microsoft.com/office/drawing/2014/main" id="{2BB39DA8-6563-41D5-87EA-02446D71B352}"/>
              </a:ext>
            </a:extLst>
          </p:cNvPr>
          <p:cNvSpPr>
            <a:spLocks noGrp="1"/>
          </p:cNvSpPr>
          <p:nvPr>
            <p:ph idx="1"/>
          </p:nvPr>
        </p:nvSpPr>
        <p:spPr>
          <a:xfrm>
            <a:off x="838200" y="1825624"/>
            <a:ext cx="10515600" cy="2759628"/>
          </a:xfrm>
        </p:spPr>
        <p:txBody>
          <a:bodyPr>
            <a:normAutofit fontScale="85000" lnSpcReduction="10000"/>
          </a:bodyPr>
          <a:lstStyle/>
          <a:p>
            <a:pPr marL="176213" indent="-176213">
              <a:buFont typeface="Wingdings" panose="05000000000000000000" pitchFamily="2" charset="2"/>
              <a:buChar char="§"/>
            </a:pPr>
            <a:endParaRPr lang="de-DE" sz="700" dirty="0"/>
          </a:p>
          <a:p>
            <a:pPr marL="176213" indent="-176213">
              <a:buFont typeface="Wingdings" panose="05000000000000000000" pitchFamily="2" charset="2"/>
              <a:buChar char="§"/>
            </a:pPr>
            <a:r>
              <a:rPr lang="de-DE" dirty="0"/>
              <a:t>Bewertung: 5.7 (Medium)</a:t>
            </a:r>
          </a:p>
          <a:p>
            <a:pPr marL="176213" indent="-176213">
              <a:buFont typeface="Wingdings" panose="05000000000000000000" pitchFamily="2" charset="2"/>
              <a:buChar char="§"/>
            </a:pPr>
            <a:r>
              <a:rPr lang="de-DE" dirty="0"/>
              <a:t>Alice, Bob (</a:t>
            </a:r>
            <a:r>
              <a:rPr lang="de-DE" dirty="0" err="1"/>
              <a:t>Owner</a:t>
            </a:r>
            <a:r>
              <a:rPr lang="de-DE" dirty="0"/>
              <a:t>) und Eve haben einen legitimen Zugang</a:t>
            </a:r>
          </a:p>
          <a:p>
            <a:pPr marL="176213" indent="-176213">
              <a:buFont typeface="Wingdings" panose="05000000000000000000" pitchFamily="2" charset="2"/>
              <a:buChar char="§"/>
            </a:pPr>
            <a:r>
              <a:rPr lang="de-DE" dirty="0"/>
              <a:t>Eve blockiert alle Pakete, die während ihrer Interaktion mit dem Schloss vom Schloss an den Server gesendet werden</a:t>
            </a:r>
          </a:p>
          <a:p>
            <a:pPr marL="176213" indent="-176213">
              <a:buFont typeface="Wingdings" panose="05000000000000000000" pitchFamily="2" charset="2"/>
              <a:buChar char="§"/>
            </a:pPr>
            <a:r>
              <a:rPr lang="de-DE" dirty="0"/>
              <a:t>Schloss schreibt die Aktionen nicht mit, sondern werden von der App an den Server gesendet</a:t>
            </a:r>
          </a:p>
          <a:p>
            <a:pPr marL="176213" indent="-176213">
              <a:buFont typeface="Wingdings" panose="05000000000000000000" pitchFamily="2" charset="2"/>
              <a:buChar char="§"/>
            </a:pPr>
            <a:r>
              <a:rPr lang="de-DE" dirty="0"/>
              <a:t>Wenn Alice später mit dem Schloss interagiert, wird die Information auch nicht an den Server weitergeleitet</a:t>
            </a:r>
          </a:p>
          <a:p>
            <a:pPr marL="176213" indent="-176213">
              <a:buFont typeface="Wingdings" panose="05000000000000000000" pitchFamily="2" charset="2"/>
              <a:buChar char="§"/>
            </a:pPr>
            <a:r>
              <a:rPr lang="de-DE" dirty="0"/>
              <a:t>Bob kann nicht sehen, dass Eve mit dem Schloss interagiert hat</a:t>
            </a:r>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16</a:t>
            </a:fld>
            <a:endParaRPr lang="de-DE"/>
          </a:p>
        </p:txBody>
      </p:sp>
      <p:sp>
        <p:nvSpPr>
          <p:cNvPr id="10" name="TextBox 9">
            <a:extLst>
              <a:ext uri="{FF2B5EF4-FFF2-40B4-BE49-F238E27FC236}">
                <a16:creationId xmlns:a16="http://schemas.microsoft.com/office/drawing/2014/main" id="{B0650CE8-59F3-43D9-94B1-C8FDD229B622}"/>
              </a:ext>
            </a:extLst>
          </p:cNvPr>
          <p:cNvSpPr txBox="1"/>
          <p:nvPr/>
        </p:nvSpPr>
        <p:spPr>
          <a:xfrm>
            <a:off x="838200" y="5762637"/>
            <a:ext cx="10515600" cy="523220"/>
          </a:xfrm>
          <a:prstGeom prst="rect">
            <a:avLst/>
          </a:prstGeom>
          <a:noFill/>
        </p:spPr>
        <p:txBody>
          <a:bodyPr wrap="square" rtlCol="0">
            <a:spAutoFit/>
          </a:bodyPr>
          <a:lstStyle/>
          <a:p>
            <a:r>
              <a:rPr lang="en-US" sz="1400" dirty="0"/>
              <a:t>[1] Grant Ho </a:t>
            </a:r>
            <a:r>
              <a:rPr lang="en-US" sz="1400" dirty="0" err="1"/>
              <a:t>u.a.</a:t>
            </a:r>
            <a:r>
              <a:rPr lang="en-US" sz="1400" dirty="0"/>
              <a:t> „Smart Locks: Lessons for Securing Commodity Internet of Things Devices“. In: </a:t>
            </a:r>
            <a:r>
              <a:rPr lang="en-US" sz="1400" dirty="0" err="1"/>
              <a:t>AsiaCCS</a:t>
            </a:r>
            <a:r>
              <a:rPr lang="en-US" sz="1400" dirty="0"/>
              <a:t>. 2016. </a:t>
            </a:r>
            <a:r>
              <a:rPr lang="en-US" sz="1400" dirty="0" err="1"/>
              <a:t>doi</a:t>
            </a:r>
            <a:r>
              <a:rPr lang="en-US" sz="1400" dirty="0"/>
              <a:t>: 10.1145/2897845.2897886 (</a:t>
            </a:r>
            <a:r>
              <a:rPr lang="en-US" sz="1400" dirty="0" err="1"/>
              <a:t>Besucht</a:t>
            </a:r>
            <a:r>
              <a:rPr lang="en-US" sz="1400" dirty="0"/>
              <a:t> am 04.09.2018).</a:t>
            </a:r>
            <a:endParaRPr lang="de-DE" sz="1400" dirty="0"/>
          </a:p>
        </p:txBody>
      </p:sp>
      <p:pic>
        <p:nvPicPr>
          <p:cNvPr id="2" name="Picture 1">
            <a:extLst>
              <a:ext uri="{FF2B5EF4-FFF2-40B4-BE49-F238E27FC236}">
                <a16:creationId xmlns:a16="http://schemas.microsoft.com/office/drawing/2014/main" id="{3FBACE13-A2A0-4C6D-BF83-15B01FE44684}"/>
              </a:ext>
            </a:extLst>
          </p:cNvPr>
          <p:cNvPicPr>
            <a:picLocks noChangeAspect="1"/>
          </p:cNvPicPr>
          <p:nvPr/>
        </p:nvPicPr>
        <p:blipFill>
          <a:blip r:embed="rId3"/>
          <a:stretch>
            <a:fillRect/>
          </a:stretch>
        </p:blipFill>
        <p:spPr>
          <a:xfrm>
            <a:off x="2945130" y="4602030"/>
            <a:ext cx="6362700" cy="1209675"/>
          </a:xfrm>
          <a:prstGeom prst="rect">
            <a:avLst/>
          </a:prstGeom>
        </p:spPr>
      </p:pic>
    </p:spTree>
    <p:extLst>
      <p:ext uri="{BB962C8B-B14F-4D97-AF65-F5344CB8AC3E}">
        <p14:creationId xmlns:p14="http://schemas.microsoft.com/office/powerpoint/2010/main" val="157724777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Beispiel 2: </a:t>
            </a:r>
            <a:r>
              <a:rPr lang="de-DE" dirty="0" err="1"/>
              <a:t>Fuzzing</a:t>
            </a:r>
            <a:r>
              <a:rPr lang="de-DE" dirty="0"/>
              <a:t>[1]</a:t>
            </a:r>
          </a:p>
        </p:txBody>
      </p:sp>
      <p:sp>
        <p:nvSpPr>
          <p:cNvPr id="5" name="Content Placeholder 4">
            <a:extLst>
              <a:ext uri="{FF2B5EF4-FFF2-40B4-BE49-F238E27FC236}">
                <a16:creationId xmlns:a16="http://schemas.microsoft.com/office/drawing/2014/main" id="{2BB39DA8-6563-41D5-87EA-02446D71B352}"/>
              </a:ext>
            </a:extLst>
          </p:cNvPr>
          <p:cNvSpPr>
            <a:spLocks noGrp="1"/>
          </p:cNvSpPr>
          <p:nvPr>
            <p:ph idx="1"/>
          </p:nvPr>
        </p:nvSpPr>
        <p:spPr>
          <a:xfrm>
            <a:off x="838200" y="1825624"/>
            <a:ext cx="10515600" cy="3792061"/>
          </a:xfrm>
        </p:spPr>
        <p:txBody>
          <a:bodyPr/>
          <a:lstStyle/>
          <a:p>
            <a:pPr marL="176213" indent="-176213">
              <a:buFont typeface="Wingdings" panose="05000000000000000000" pitchFamily="2" charset="2"/>
              <a:buChar char="§"/>
            </a:pPr>
            <a:endParaRPr lang="de-DE" sz="600" dirty="0"/>
          </a:p>
          <a:p>
            <a:pPr marL="176213" indent="-176213">
              <a:buFont typeface="Wingdings" panose="05000000000000000000" pitchFamily="2" charset="2"/>
              <a:buChar char="§"/>
            </a:pPr>
            <a:r>
              <a:rPr lang="de-DE" dirty="0"/>
              <a:t>Bewertung: 7.1 (High)</a:t>
            </a:r>
          </a:p>
          <a:p>
            <a:pPr marL="176213" indent="-176213">
              <a:buFont typeface="Wingdings" panose="05000000000000000000" pitchFamily="2" charset="2"/>
              <a:buChar char="§"/>
            </a:pPr>
            <a:r>
              <a:rPr lang="de-DE" dirty="0"/>
              <a:t>Ein Angreifer findet über Bluetooth </a:t>
            </a:r>
            <a:r>
              <a:rPr lang="de-DE" dirty="0" err="1"/>
              <a:t>Sniffing</a:t>
            </a:r>
            <a:r>
              <a:rPr lang="de-DE" dirty="0"/>
              <a:t> an einen gültigen Befehl</a:t>
            </a:r>
          </a:p>
          <a:p>
            <a:pPr marL="176213" indent="-176213">
              <a:buFont typeface="Wingdings" panose="05000000000000000000" pitchFamily="2" charset="2"/>
              <a:buChar char="§"/>
            </a:pPr>
            <a:r>
              <a:rPr lang="de-DE" dirty="0"/>
              <a:t>Bestimmtes Byte von aktuellem Wert zu 0x00 ändern</a:t>
            </a:r>
          </a:p>
          <a:p>
            <a:pPr marL="176213" indent="-176213">
              <a:buFont typeface="Wingdings" panose="05000000000000000000" pitchFamily="2" charset="2"/>
              <a:buChar char="§"/>
            </a:pPr>
            <a:r>
              <a:rPr lang="de-DE" dirty="0"/>
              <a:t>Schloss gerät in einen Fehlerzustand</a:t>
            </a:r>
          </a:p>
          <a:p>
            <a:pPr marL="176213" indent="-176213">
              <a:buFont typeface="Wingdings" panose="05000000000000000000" pitchFamily="2" charset="2"/>
              <a:buChar char="§"/>
            </a:pPr>
            <a:r>
              <a:rPr lang="de-DE" dirty="0"/>
              <a:t>Schloss wird automatisch entriegelt</a:t>
            </a:r>
          </a:p>
          <a:p>
            <a:pPr marL="176213" indent="-176213">
              <a:buFont typeface="Wingdings" panose="05000000000000000000" pitchFamily="2" charset="2"/>
              <a:buChar char="§"/>
            </a:pPr>
            <a:r>
              <a:rPr lang="de-DE" dirty="0"/>
              <a:t>Während des Fehlerzustands ist das Schloss bis zur manuellen Zurücksetzung für den Nutzer unbrauchbar</a:t>
            </a:r>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17</a:t>
            </a:fld>
            <a:endParaRPr lang="de-DE"/>
          </a:p>
        </p:txBody>
      </p:sp>
      <p:sp>
        <p:nvSpPr>
          <p:cNvPr id="10" name="TextBox 9">
            <a:extLst>
              <a:ext uri="{FF2B5EF4-FFF2-40B4-BE49-F238E27FC236}">
                <a16:creationId xmlns:a16="http://schemas.microsoft.com/office/drawing/2014/main" id="{B0650CE8-59F3-43D9-94B1-C8FDD229B622}"/>
              </a:ext>
            </a:extLst>
          </p:cNvPr>
          <p:cNvSpPr txBox="1"/>
          <p:nvPr/>
        </p:nvSpPr>
        <p:spPr>
          <a:xfrm>
            <a:off x="838200" y="5472796"/>
            <a:ext cx="10515600" cy="1169551"/>
          </a:xfrm>
          <a:prstGeom prst="rect">
            <a:avLst/>
          </a:prstGeom>
          <a:noFill/>
        </p:spPr>
        <p:txBody>
          <a:bodyPr wrap="square" rtlCol="0">
            <a:spAutoFit/>
          </a:bodyPr>
          <a:lstStyle/>
          <a:p>
            <a:r>
              <a:rPr lang="en-US" sz="1400" dirty="0"/>
              <a:t>[1] Anthony Rose und Ben Ramsey. „Picking Bluetooth Low Energy Locks from a Quarter Mile Away“. In: DEFCON. Bd. 24. Aug. 2016. url: </a:t>
            </a:r>
            <a:r>
              <a:rPr lang="en-US" sz="1400" dirty="0">
                <a:hlinkClick r:id="rId3"/>
              </a:rPr>
              <a:t>https://media.defcon.org/DEF%20CON%2024/DEF%20CON%2024%20presentations/DEFCON-24-Rose-Ramsey-Picking-Bluetooth-Low-Energy-Locks-UPDATED.pdf</a:t>
            </a:r>
            <a:r>
              <a:rPr lang="en-US" sz="1400" dirty="0"/>
              <a:t> (</a:t>
            </a:r>
            <a:r>
              <a:rPr lang="en-US" sz="1400" dirty="0" err="1"/>
              <a:t>besucht</a:t>
            </a:r>
            <a:r>
              <a:rPr lang="en-US" sz="1400" dirty="0"/>
              <a:t> am 05.09.2018).</a:t>
            </a:r>
          </a:p>
          <a:p>
            <a:br>
              <a:rPr lang="de-DE" sz="1400" dirty="0"/>
            </a:br>
            <a:endParaRPr lang="de-DE" sz="1400" dirty="0"/>
          </a:p>
        </p:txBody>
      </p:sp>
    </p:spTree>
    <p:extLst>
      <p:ext uri="{BB962C8B-B14F-4D97-AF65-F5344CB8AC3E}">
        <p14:creationId xmlns:p14="http://schemas.microsoft.com/office/powerpoint/2010/main" val="15136935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Ergebnis der Analyse</a:t>
            </a:r>
          </a:p>
        </p:txBody>
      </p:sp>
      <p:pic>
        <p:nvPicPr>
          <p:cNvPr id="9" name="Content Placeholder 8">
            <a:extLst>
              <a:ext uri="{FF2B5EF4-FFF2-40B4-BE49-F238E27FC236}">
                <a16:creationId xmlns:a16="http://schemas.microsoft.com/office/drawing/2014/main" id="{6C8B999D-8B7E-4616-874F-0F484439CB8E}"/>
              </a:ext>
            </a:extLst>
          </p:cNvPr>
          <p:cNvPicPr>
            <a:picLocks noGrp="1" noChangeAspect="1"/>
          </p:cNvPicPr>
          <p:nvPr>
            <p:ph idx="1"/>
          </p:nvPr>
        </p:nvPicPr>
        <p:blipFill>
          <a:blip r:embed="rId3"/>
          <a:stretch>
            <a:fillRect/>
          </a:stretch>
        </p:blipFill>
        <p:spPr>
          <a:xfrm>
            <a:off x="6435045" y="404746"/>
            <a:ext cx="4121425" cy="5900458"/>
          </a:xfrm>
          <a:prstGeom prst="rect">
            <a:avLst/>
          </a:prstGeom>
        </p:spPr>
      </p:pic>
      <p:sp>
        <p:nvSpPr>
          <p:cNvPr id="3" name="Text Placeholder 2">
            <a:extLst>
              <a:ext uri="{FF2B5EF4-FFF2-40B4-BE49-F238E27FC236}">
                <a16:creationId xmlns:a16="http://schemas.microsoft.com/office/drawing/2014/main" id="{32C39639-0AAB-453C-BCC8-21D83A15AA2D}"/>
              </a:ext>
            </a:extLst>
          </p:cNvPr>
          <p:cNvSpPr>
            <a:spLocks noGrp="1"/>
          </p:cNvSpPr>
          <p:nvPr>
            <p:ph type="body" sz="half" idx="2"/>
          </p:nvPr>
        </p:nvSpPr>
        <p:spPr/>
        <p:txBody>
          <a:bodyPr/>
          <a:lstStyle/>
          <a:p>
            <a:endParaRPr lang="de-DE"/>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18</a:t>
            </a:fld>
            <a:endParaRPr lang="de-DE"/>
          </a:p>
        </p:txBody>
      </p:sp>
    </p:spTree>
    <p:extLst>
      <p:ext uri="{BB962C8B-B14F-4D97-AF65-F5344CB8AC3E}">
        <p14:creationId xmlns:p14="http://schemas.microsoft.com/office/powerpoint/2010/main" val="276594141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F5062E86-3B22-4EA9-AA8A-29F3F156708B}"/>
              </a:ext>
            </a:extLst>
          </p:cNvPr>
          <p:cNvSpPr>
            <a:spLocks noGrp="1"/>
          </p:cNvSpPr>
          <p:nvPr>
            <p:ph type="body" idx="1"/>
          </p:nvPr>
        </p:nvSpPr>
        <p:spPr>
          <a:xfrm>
            <a:off x="1100051" y="5225240"/>
            <a:ext cx="10058400" cy="1143000"/>
          </a:xfrm>
        </p:spPr>
        <p:txBody>
          <a:bodyPr vert="horz" lIns="91440" tIns="45720" rIns="91440" bIns="45720" rtlCol="0">
            <a:normAutofit/>
          </a:bodyPr>
          <a:lstStyle/>
          <a:p>
            <a:endParaRPr lang="en-US">
              <a:solidFill>
                <a:srgbClr val="FFFFFF"/>
              </a:solidFill>
            </a:endParaRPr>
          </a:p>
        </p:txBody>
      </p:sp>
      <p:sp>
        <p:nvSpPr>
          <p:cNvPr id="21" name="Rectangle 20">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5598547-4498-416A-947A-A89FBBABC11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dirty="0" err="1">
                <a:solidFill>
                  <a:srgbClr val="FFFFFF"/>
                </a:solidFill>
              </a:rPr>
              <a:t>Prototyp</a:t>
            </a:r>
            <a:endParaRPr lang="en-US" dirty="0">
              <a:solidFill>
                <a:srgbClr val="FFFFFF"/>
              </a:solidFill>
            </a:endParaRPr>
          </a:p>
        </p:txBody>
      </p:sp>
      <p:sp>
        <p:nvSpPr>
          <p:cNvPr id="2" name="Date Placeholder 1">
            <a:extLst>
              <a:ext uri="{FF2B5EF4-FFF2-40B4-BE49-F238E27FC236}">
                <a16:creationId xmlns:a16="http://schemas.microsoft.com/office/drawing/2014/main" id="{1A1855DE-9044-4A98-90DE-5C01131AE47C}"/>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a:spcAft>
                <a:spcPts val="600"/>
              </a:spcAft>
            </a:pPr>
            <a:r>
              <a:rPr lang="en-US"/>
              <a:t>05.12.2018</a:t>
            </a:r>
          </a:p>
        </p:txBody>
      </p:sp>
      <p:sp>
        <p:nvSpPr>
          <p:cNvPr id="3" name="Footer Placeholder 2">
            <a:extLst>
              <a:ext uri="{FF2B5EF4-FFF2-40B4-BE49-F238E27FC236}">
                <a16:creationId xmlns:a16="http://schemas.microsoft.com/office/drawing/2014/main" id="{24818C8F-91F3-4806-AE9B-E417862C00E6}"/>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Janine Kostka • HfTL</a:t>
            </a:r>
          </a:p>
        </p:txBody>
      </p:sp>
      <p:sp>
        <p:nvSpPr>
          <p:cNvPr id="6" name="Slide Number Placeholder 5">
            <a:extLst>
              <a:ext uri="{FF2B5EF4-FFF2-40B4-BE49-F238E27FC236}">
                <a16:creationId xmlns:a16="http://schemas.microsoft.com/office/drawing/2014/main" id="{BCF7D6F5-2CAD-481C-8A9D-B207117DFF0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8AD5530D-14AD-4BEB-9564-160F805CC82A}" type="slidenum">
              <a:rPr lang="en-US" smtClean="0"/>
              <a:pPr>
                <a:spcAft>
                  <a:spcPts val="600"/>
                </a:spcAft>
              </a:pPr>
              <a:t>19</a:t>
            </a:fld>
            <a:endParaRPr lang="en-US"/>
          </a:p>
        </p:txBody>
      </p:sp>
    </p:spTree>
    <p:extLst>
      <p:ext uri="{BB962C8B-B14F-4D97-AF65-F5344CB8AC3E}">
        <p14:creationId xmlns:p14="http://schemas.microsoft.com/office/powerpoint/2010/main" val="9547789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4F84-9A1F-48E4-849C-BA6E5B22626B}"/>
              </a:ext>
            </a:extLst>
          </p:cNvPr>
          <p:cNvSpPr>
            <a:spLocks noGrp="1"/>
          </p:cNvSpPr>
          <p:nvPr>
            <p:ph type="title"/>
          </p:nvPr>
        </p:nvSpPr>
        <p:spPr/>
        <p:txBody>
          <a:bodyPr/>
          <a:lstStyle/>
          <a:p>
            <a:r>
              <a:rPr lang="de-DE" dirty="0"/>
              <a:t>Gliederung</a:t>
            </a:r>
          </a:p>
        </p:txBody>
      </p:sp>
      <p:sp>
        <p:nvSpPr>
          <p:cNvPr id="3" name="Content Placeholder 2">
            <a:extLst>
              <a:ext uri="{FF2B5EF4-FFF2-40B4-BE49-F238E27FC236}">
                <a16:creationId xmlns:a16="http://schemas.microsoft.com/office/drawing/2014/main" id="{83BC166C-EF8E-49EB-B16B-26FD01CF46F2}"/>
              </a:ext>
            </a:extLst>
          </p:cNvPr>
          <p:cNvSpPr>
            <a:spLocks noGrp="1"/>
          </p:cNvSpPr>
          <p:nvPr>
            <p:ph idx="1"/>
          </p:nvPr>
        </p:nvSpPr>
        <p:spPr>
          <a:xfrm>
            <a:off x="1097280" y="1845734"/>
            <a:ext cx="10058400" cy="4023360"/>
          </a:xfrm>
        </p:spPr>
        <p:txBody>
          <a:bodyPr>
            <a:normAutofit/>
          </a:bodyPr>
          <a:lstStyle/>
          <a:p>
            <a:pPr marL="344488" indent="-344488">
              <a:buFont typeface="+mj-lt"/>
              <a:buAutoNum type="arabicPeriod"/>
            </a:pPr>
            <a:r>
              <a:rPr lang="de-DE" dirty="0"/>
              <a:t>Einführung</a:t>
            </a:r>
          </a:p>
          <a:p>
            <a:pPr marL="344488" indent="-344488">
              <a:buFont typeface="+mj-lt"/>
              <a:buAutoNum type="arabicPeriod"/>
            </a:pPr>
            <a:r>
              <a:rPr lang="de-DE" dirty="0"/>
              <a:t>Problemstellung</a:t>
            </a:r>
          </a:p>
          <a:p>
            <a:pPr marL="344488" indent="-344488">
              <a:buFont typeface="+mj-lt"/>
              <a:buAutoNum type="arabicPeriod"/>
            </a:pPr>
            <a:r>
              <a:rPr lang="de-DE" dirty="0"/>
              <a:t>Methodik</a:t>
            </a:r>
          </a:p>
          <a:p>
            <a:pPr marL="344488" indent="-344488">
              <a:buFont typeface="+mj-lt"/>
              <a:buAutoNum type="arabicPeriod"/>
            </a:pPr>
            <a:r>
              <a:rPr lang="de-DE" dirty="0"/>
              <a:t>Analyse</a:t>
            </a:r>
          </a:p>
          <a:p>
            <a:pPr marL="344488" indent="-344488">
              <a:buFont typeface="+mj-lt"/>
              <a:buAutoNum type="arabicPeriod"/>
            </a:pPr>
            <a:r>
              <a:rPr lang="de-DE" dirty="0"/>
              <a:t>Prototyp</a:t>
            </a:r>
          </a:p>
          <a:p>
            <a:pPr marL="344488" indent="-344488">
              <a:buFont typeface="+mj-lt"/>
              <a:buAutoNum type="arabicPeriod"/>
            </a:pPr>
            <a:r>
              <a:rPr lang="de-DE" dirty="0"/>
              <a:t>Ergebnis </a:t>
            </a:r>
          </a:p>
          <a:p>
            <a:pPr marL="344488" indent="-344488">
              <a:buFont typeface="+mj-lt"/>
              <a:buAutoNum type="arabicPeriod"/>
            </a:pPr>
            <a:r>
              <a:rPr lang="de-DE" dirty="0"/>
              <a:t>Ausblick</a:t>
            </a:r>
          </a:p>
          <a:p>
            <a:endParaRPr lang="de-DE" dirty="0"/>
          </a:p>
        </p:txBody>
      </p:sp>
      <p:sp>
        <p:nvSpPr>
          <p:cNvPr id="4" name="Date Placeholder 3">
            <a:extLst>
              <a:ext uri="{FF2B5EF4-FFF2-40B4-BE49-F238E27FC236}">
                <a16:creationId xmlns:a16="http://schemas.microsoft.com/office/drawing/2014/main" id="{EE10C6F0-0903-48F8-9FEF-96A46D191AE9}"/>
              </a:ext>
            </a:extLst>
          </p:cNvPr>
          <p:cNvSpPr>
            <a:spLocks noGrp="1"/>
          </p:cNvSpPr>
          <p:nvPr>
            <p:ph type="dt" sz="half" idx="10"/>
          </p:nvPr>
        </p:nvSpPr>
        <p:spPr/>
        <p:txBody>
          <a:bodyPr/>
          <a:lstStyle/>
          <a:p>
            <a:r>
              <a:rPr lang="de-DE"/>
              <a:t>05.12.2018</a:t>
            </a:r>
          </a:p>
        </p:txBody>
      </p:sp>
      <p:sp>
        <p:nvSpPr>
          <p:cNvPr id="5" name="Footer Placeholder 4">
            <a:extLst>
              <a:ext uri="{FF2B5EF4-FFF2-40B4-BE49-F238E27FC236}">
                <a16:creationId xmlns:a16="http://schemas.microsoft.com/office/drawing/2014/main" id="{8C567DE8-0452-41F7-A2D6-38B41A074895}"/>
              </a:ext>
            </a:extLst>
          </p:cNvPr>
          <p:cNvSpPr>
            <a:spLocks noGrp="1"/>
          </p:cNvSpPr>
          <p:nvPr>
            <p:ph type="ftr" sz="quarter" idx="11"/>
          </p:nvPr>
        </p:nvSpPr>
        <p:spPr/>
        <p:txBody>
          <a:bodyPr/>
          <a:lstStyle/>
          <a:p>
            <a:r>
              <a:rPr lang="de-DE"/>
              <a:t>Janine Kostka • HfTL</a:t>
            </a:r>
          </a:p>
        </p:txBody>
      </p:sp>
      <p:sp>
        <p:nvSpPr>
          <p:cNvPr id="6" name="Slide Number Placeholder 5">
            <a:extLst>
              <a:ext uri="{FF2B5EF4-FFF2-40B4-BE49-F238E27FC236}">
                <a16:creationId xmlns:a16="http://schemas.microsoft.com/office/drawing/2014/main" id="{E99E7612-1734-4BF9-9CC7-045515456434}"/>
              </a:ext>
            </a:extLst>
          </p:cNvPr>
          <p:cNvSpPr>
            <a:spLocks noGrp="1"/>
          </p:cNvSpPr>
          <p:nvPr>
            <p:ph type="sldNum" sz="quarter" idx="12"/>
          </p:nvPr>
        </p:nvSpPr>
        <p:spPr/>
        <p:txBody>
          <a:bodyPr>
            <a:normAutofit/>
          </a:bodyPr>
          <a:lstStyle/>
          <a:p>
            <a:fld id="{8AD5530D-14AD-4BEB-9564-160F805CC82A}" type="slidenum">
              <a:rPr lang="de-DE" smtClean="0"/>
              <a:t>2</a:t>
            </a:fld>
            <a:endParaRPr lang="de-DE"/>
          </a:p>
        </p:txBody>
      </p:sp>
    </p:spTree>
    <p:extLst>
      <p:ext uri="{BB962C8B-B14F-4D97-AF65-F5344CB8AC3E}">
        <p14:creationId xmlns:p14="http://schemas.microsoft.com/office/powerpoint/2010/main" val="398458542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Anforderungen</a:t>
            </a:r>
          </a:p>
        </p:txBody>
      </p:sp>
      <p:sp>
        <p:nvSpPr>
          <p:cNvPr id="5" name="Content Placeholder 4">
            <a:extLst>
              <a:ext uri="{FF2B5EF4-FFF2-40B4-BE49-F238E27FC236}">
                <a16:creationId xmlns:a16="http://schemas.microsoft.com/office/drawing/2014/main" id="{2BB39DA8-6563-41D5-87EA-02446D71B352}"/>
              </a:ext>
            </a:extLst>
          </p:cNvPr>
          <p:cNvSpPr>
            <a:spLocks noGrp="1"/>
          </p:cNvSpPr>
          <p:nvPr>
            <p:ph idx="1"/>
          </p:nvPr>
        </p:nvSpPr>
        <p:spPr>
          <a:xfrm>
            <a:off x="838200" y="1825624"/>
            <a:ext cx="4820478" cy="3792061"/>
          </a:xfrm>
        </p:spPr>
        <p:txBody>
          <a:bodyPr/>
          <a:lstStyle/>
          <a:p>
            <a:pPr marL="176213" indent="-176213">
              <a:buFont typeface="Wingdings" panose="05000000000000000000" pitchFamily="2" charset="2"/>
              <a:buChar char="§"/>
            </a:pPr>
            <a:endParaRPr lang="de-DE" sz="600" dirty="0"/>
          </a:p>
          <a:p>
            <a:pPr marL="176213" indent="-176213">
              <a:buFont typeface="Wingdings" panose="05000000000000000000" pitchFamily="2" charset="2"/>
              <a:buChar char="§"/>
            </a:pPr>
            <a:r>
              <a:rPr lang="de-DE" dirty="0"/>
              <a:t>Minimale Funktion</a:t>
            </a:r>
          </a:p>
          <a:p>
            <a:pPr marL="468821" lvl="1" indent="-176213">
              <a:buFont typeface="Wingdings" panose="05000000000000000000" pitchFamily="2" charset="2"/>
              <a:buChar char="§"/>
            </a:pPr>
            <a:r>
              <a:rPr lang="de-DE" dirty="0"/>
              <a:t>Nutzer verwalten</a:t>
            </a:r>
          </a:p>
          <a:p>
            <a:pPr marL="468821" lvl="1" indent="-176213">
              <a:buFont typeface="Wingdings" panose="05000000000000000000" pitchFamily="2" charset="2"/>
              <a:buChar char="§"/>
            </a:pPr>
            <a:r>
              <a:rPr lang="de-DE" dirty="0"/>
              <a:t>Schloss öffnen/schließen</a:t>
            </a:r>
          </a:p>
          <a:p>
            <a:pPr marL="468821" lvl="1" indent="-176213">
              <a:buFont typeface="Wingdings" panose="05000000000000000000" pitchFamily="2" charset="2"/>
              <a:buChar char="§"/>
            </a:pPr>
            <a:r>
              <a:rPr lang="de-DE" dirty="0"/>
              <a:t>Vergabe/Entzug von „öffnen/schließen“</a:t>
            </a:r>
          </a:p>
          <a:p>
            <a:pPr marL="468821" lvl="1" indent="-176213">
              <a:buFont typeface="Wingdings" panose="05000000000000000000" pitchFamily="2" charset="2"/>
              <a:buChar char="§"/>
            </a:pPr>
            <a:r>
              <a:rPr lang="de-DE" dirty="0"/>
              <a:t>Vergabe/Entzug von „Nutzer verwalten“</a:t>
            </a:r>
          </a:p>
          <a:p>
            <a:pPr marL="468821" lvl="1" indent="-176213">
              <a:buFont typeface="Wingdings" panose="05000000000000000000" pitchFamily="2" charset="2"/>
              <a:buChar char="§"/>
            </a:pPr>
            <a:r>
              <a:rPr lang="de-DE" dirty="0"/>
              <a:t>Zeitliche Einschränkung des Zugangs</a:t>
            </a:r>
          </a:p>
          <a:p>
            <a:pPr marL="468821" lvl="1" indent="-176213">
              <a:buFont typeface="Wingdings" panose="05000000000000000000" pitchFamily="2" charset="2"/>
              <a:buChar char="§"/>
            </a:pPr>
            <a:r>
              <a:rPr lang="de-DE" dirty="0"/>
              <a:t>Schloss zurücksetzen</a:t>
            </a:r>
          </a:p>
          <a:p>
            <a:pPr marL="176213" indent="-176213">
              <a:buFont typeface="Wingdings" panose="05000000000000000000" pitchFamily="2" charset="2"/>
              <a:buChar char="§"/>
            </a:pPr>
            <a:r>
              <a:rPr lang="de-DE" dirty="0"/>
              <a:t>Keine nichtfunktionalen Anforderungen</a:t>
            </a:r>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20</a:t>
            </a:fld>
            <a:endParaRPr lang="de-DE"/>
          </a:p>
        </p:txBody>
      </p:sp>
      <p:sp>
        <p:nvSpPr>
          <p:cNvPr id="9" name="Content Placeholder 4">
            <a:extLst>
              <a:ext uri="{FF2B5EF4-FFF2-40B4-BE49-F238E27FC236}">
                <a16:creationId xmlns:a16="http://schemas.microsoft.com/office/drawing/2014/main" id="{D548C570-17F4-4682-8316-F26FD1D9032C}"/>
              </a:ext>
            </a:extLst>
          </p:cNvPr>
          <p:cNvSpPr txBox="1">
            <a:spLocks/>
          </p:cNvSpPr>
          <p:nvPr/>
        </p:nvSpPr>
        <p:spPr>
          <a:xfrm>
            <a:off x="6533324" y="1840795"/>
            <a:ext cx="4820478" cy="37920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6213" indent="-176213">
              <a:buFont typeface="Wingdings" panose="05000000000000000000" pitchFamily="2" charset="2"/>
              <a:buChar char="§"/>
            </a:pPr>
            <a:endParaRPr lang="de-DE" sz="600" dirty="0"/>
          </a:p>
          <a:p>
            <a:pPr marL="176213" indent="-176213">
              <a:buFont typeface="Wingdings" panose="05000000000000000000" pitchFamily="2" charset="2"/>
              <a:buChar char="§"/>
            </a:pPr>
            <a:r>
              <a:rPr lang="de-DE" dirty="0"/>
              <a:t>Spezifische Sicherheitsanforderungen, Umsetzung falls möglich</a:t>
            </a:r>
          </a:p>
          <a:p>
            <a:pPr marL="468821" lvl="1" indent="-176213">
              <a:buFont typeface="Wingdings" panose="05000000000000000000" pitchFamily="2" charset="2"/>
              <a:buChar char="§"/>
            </a:pPr>
            <a:r>
              <a:rPr lang="de-DE" dirty="0"/>
              <a:t>Gegenseitige Authentifizierung von Nutzer und Schloss</a:t>
            </a:r>
          </a:p>
          <a:p>
            <a:pPr marL="468821" lvl="1" indent="-176213">
              <a:buFont typeface="Wingdings" panose="05000000000000000000" pitchFamily="2" charset="2"/>
              <a:buChar char="§"/>
            </a:pPr>
            <a:r>
              <a:rPr lang="de-DE" dirty="0"/>
              <a:t>Zugriffskontrolle</a:t>
            </a:r>
          </a:p>
          <a:p>
            <a:pPr marL="468821" lvl="1" indent="-176213">
              <a:buFont typeface="Wingdings" panose="05000000000000000000" pitchFamily="2" charset="2"/>
              <a:buChar char="§"/>
            </a:pPr>
            <a:r>
              <a:rPr lang="de-DE" dirty="0"/>
              <a:t>Vollständiges und wohldefiniertes Kommunikationsprotokoll</a:t>
            </a:r>
          </a:p>
          <a:p>
            <a:pPr marL="468821" lvl="1" indent="-176213">
              <a:buFont typeface="Wingdings" panose="05000000000000000000" pitchFamily="2" charset="2"/>
              <a:buChar char="§"/>
            </a:pPr>
            <a:r>
              <a:rPr lang="de-DE" dirty="0"/>
              <a:t>Access </a:t>
            </a:r>
            <a:r>
              <a:rPr lang="de-DE" dirty="0" err="1"/>
              <a:t>Logging</a:t>
            </a:r>
            <a:r>
              <a:rPr lang="de-DE" dirty="0"/>
              <a:t> und </a:t>
            </a:r>
            <a:r>
              <a:rPr lang="de-DE" dirty="0" err="1"/>
              <a:t>Timestamps</a:t>
            </a:r>
            <a:endParaRPr lang="de-DE" dirty="0"/>
          </a:p>
          <a:p>
            <a:pPr marL="468821" lvl="1" indent="-176213">
              <a:buFont typeface="Wingdings" panose="05000000000000000000" pitchFamily="2" charset="2"/>
              <a:buChar char="§"/>
            </a:pPr>
            <a:r>
              <a:rPr lang="de-DE" dirty="0"/>
              <a:t>Verschlüsselung von Kommunikation und Speicherung</a:t>
            </a:r>
          </a:p>
        </p:txBody>
      </p:sp>
    </p:spTree>
    <p:extLst>
      <p:ext uri="{BB962C8B-B14F-4D97-AF65-F5344CB8AC3E}">
        <p14:creationId xmlns:p14="http://schemas.microsoft.com/office/powerpoint/2010/main" val="28942478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Framework: </a:t>
            </a:r>
            <a:r>
              <a:rPr lang="de-DE" dirty="0" err="1"/>
              <a:t>Hyperledger</a:t>
            </a:r>
            <a:r>
              <a:rPr lang="de-DE" dirty="0"/>
              <a:t> Composer</a:t>
            </a:r>
            <a:r>
              <a:rPr lang="de-DE" baseline="30000" dirty="0"/>
              <a:t>[1]</a:t>
            </a:r>
          </a:p>
        </p:txBody>
      </p:sp>
      <p:sp>
        <p:nvSpPr>
          <p:cNvPr id="5" name="Content Placeholder 4">
            <a:extLst>
              <a:ext uri="{FF2B5EF4-FFF2-40B4-BE49-F238E27FC236}">
                <a16:creationId xmlns:a16="http://schemas.microsoft.com/office/drawing/2014/main" id="{2BB39DA8-6563-41D5-87EA-02446D71B352}"/>
              </a:ext>
            </a:extLst>
          </p:cNvPr>
          <p:cNvSpPr>
            <a:spLocks noGrp="1"/>
          </p:cNvSpPr>
          <p:nvPr>
            <p:ph idx="1"/>
          </p:nvPr>
        </p:nvSpPr>
        <p:spPr>
          <a:xfrm>
            <a:off x="838200" y="1825624"/>
            <a:ext cx="4807226" cy="3792061"/>
          </a:xfrm>
        </p:spPr>
        <p:txBody>
          <a:bodyPr/>
          <a:lstStyle/>
          <a:p>
            <a:pPr marL="176213" indent="-176213">
              <a:buFont typeface="Wingdings" panose="05000000000000000000" pitchFamily="2" charset="2"/>
              <a:buChar char="§"/>
            </a:pPr>
            <a:endParaRPr lang="de-DE" sz="600" dirty="0"/>
          </a:p>
          <a:p>
            <a:pPr marL="0" indent="0">
              <a:buNone/>
            </a:pPr>
            <a:r>
              <a:rPr lang="de-DE" sz="2400" dirty="0"/>
              <a:t>Quick Facts: </a:t>
            </a:r>
          </a:p>
          <a:p>
            <a:pPr marL="176213" indent="-176213">
              <a:buFont typeface="Wingdings" panose="05000000000000000000" pitchFamily="2" charset="2"/>
              <a:buChar char="§"/>
            </a:pPr>
            <a:r>
              <a:rPr lang="de-DE" dirty="0"/>
              <a:t>Teil des </a:t>
            </a:r>
            <a:r>
              <a:rPr lang="de-DE" dirty="0" err="1"/>
              <a:t>Hyperledger</a:t>
            </a:r>
            <a:r>
              <a:rPr lang="de-DE" dirty="0"/>
              <a:t> Projekts</a:t>
            </a:r>
          </a:p>
          <a:p>
            <a:pPr marL="176213" indent="-176213">
              <a:buFont typeface="Wingdings" panose="05000000000000000000" pitchFamily="2" charset="2"/>
              <a:buChar char="§"/>
            </a:pPr>
            <a:r>
              <a:rPr lang="de-DE" dirty="0"/>
              <a:t>Open Source</a:t>
            </a:r>
          </a:p>
          <a:p>
            <a:pPr marL="176213" indent="-176213">
              <a:buFont typeface="Wingdings" panose="05000000000000000000" pitchFamily="2" charset="2"/>
              <a:buChar char="§"/>
            </a:pPr>
            <a:r>
              <a:rPr lang="de-DE" dirty="0"/>
              <a:t>Abstraktion zur Modellierung und Entwicklung von Blockchain-Geschäftsanwendungen</a:t>
            </a:r>
          </a:p>
          <a:p>
            <a:pPr marL="176213" indent="-176213">
              <a:buFont typeface="Wingdings" panose="05000000000000000000" pitchFamily="2" charset="2"/>
              <a:buChar char="§"/>
            </a:pPr>
            <a:r>
              <a:rPr lang="de-DE" dirty="0"/>
              <a:t>Betrieb über Docker-Container</a:t>
            </a:r>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21</a:t>
            </a:fld>
            <a:endParaRPr lang="de-DE"/>
          </a:p>
        </p:txBody>
      </p:sp>
      <p:sp>
        <p:nvSpPr>
          <p:cNvPr id="10" name="TextBox 9">
            <a:extLst>
              <a:ext uri="{FF2B5EF4-FFF2-40B4-BE49-F238E27FC236}">
                <a16:creationId xmlns:a16="http://schemas.microsoft.com/office/drawing/2014/main" id="{B0650CE8-59F3-43D9-94B1-C8FDD229B622}"/>
              </a:ext>
            </a:extLst>
          </p:cNvPr>
          <p:cNvSpPr txBox="1"/>
          <p:nvPr/>
        </p:nvSpPr>
        <p:spPr>
          <a:xfrm>
            <a:off x="838200" y="5617686"/>
            <a:ext cx="10515600" cy="954107"/>
          </a:xfrm>
          <a:prstGeom prst="rect">
            <a:avLst/>
          </a:prstGeom>
          <a:noFill/>
        </p:spPr>
        <p:txBody>
          <a:bodyPr wrap="square" rtlCol="0">
            <a:spAutoFit/>
          </a:bodyPr>
          <a:lstStyle/>
          <a:p>
            <a:r>
              <a:rPr lang="de-DE" sz="1400" dirty="0"/>
              <a:t>[1] Hyperledger.org. </a:t>
            </a:r>
            <a:r>
              <a:rPr lang="de-DE" sz="1400" i="1" dirty="0"/>
              <a:t>"</a:t>
            </a:r>
            <a:r>
              <a:rPr lang="de-DE" sz="1400" i="1" dirty="0" err="1"/>
              <a:t>Hyperledger</a:t>
            </a:r>
            <a:r>
              <a:rPr lang="de-DE" sz="1400" i="1" dirty="0"/>
              <a:t> Composer </a:t>
            </a:r>
            <a:r>
              <a:rPr lang="de-DE" sz="1400" i="1" dirty="0" err="1"/>
              <a:t>Documentation</a:t>
            </a:r>
            <a:r>
              <a:rPr lang="de-DE" sz="1400" i="1" dirty="0"/>
              <a:t>"</a:t>
            </a:r>
            <a:r>
              <a:rPr lang="de-DE" sz="1400" dirty="0"/>
              <a:t>. url: </a:t>
            </a:r>
            <a:r>
              <a:rPr lang="de-DE" sz="1400" dirty="0">
                <a:hlinkClick r:id="rId3"/>
              </a:rPr>
              <a:t>https://hyperledger.github.io/composer/latest/introduction/introduction.html</a:t>
            </a:r>
            <a:r>
              <a:rPr lang="de-DE" sz="1400" dirty="0"/>
              <a:t> (besucht am 12.10.2018) </a:t>
            </a:r>
          </a:p>
          <a:p>
            <a:br>
              <a:rPr lang="de-DE" sz="1400" dirty="0"/>
            </a:br>
            <a:endParaRPr lang="de-DE" sz="1400" dirty="0"/>
          </a:p>
        </p:txBody>
      </p:sp>
      <p:sp>
        <p:nvSpPr>
          <p:cNvPr id="9" name="Content Placeholder 4">
            <a:extLst>
              <a:ext uri="{FF2B5EF4-FFF2-40B4-BE49-F238E27FC236}">
                <a16:creationId xmlns:a16="http://schemas.microsoft.com/office/drawing/2014/main" id="{B4BFFC2A-47BB-4ABD-92BB-BA9A88469ADA}"/>
              </a:ext>
            </a:extLst>
          </p:cNvPr>
          <p:cNvSpPr txBox="1">
            <a:spLocks/>
          </p:cNvSpPr>
          <p:nvPr/>
        </p:nvSpPr>
        <p:spPr>
          <a:xfrm>
            <a:off x="6241774" y="1840795"/>
            <a:ext cx="5208102" cy="37920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6213" indent="-176213">
              <a:buFont typeface="Wingdings" panose="05000000000000000000" pitchFamily="2" charset="2"/>
              <a:buChar char="§"/>
            </a:pPr>
            <a:endParaRPr lang="de-DE" sz="600" dirty="0"/>
          </a:p>
          <a:p>
            <a:pPr marL="0" indent="0">
              <a:buNone/>
            </a:pPr>
            <a:r>
              <a:rPr lang="de-DE" sz="2400" dirty="0"/>
              <a:t>Essentielle Bestandteile einer Applikation:</a:t>
            </a:r>
          </a:p>
          <a:p>
            <a:pPr marL="176213" indent="-176213">
              <a:buFont typeface="Wingdings" panose="05000000000000000000" pitchFamily="2" charset="2"/>
              <a:buChar char="§"/>
            </a:pPr>
            <a:r>
              <a:rPr lang="de-DE" dirty="0"/>
              <a:t>Modelle:</a:t>
            </a:r>
          </a:p>
          <a:p>
            <a:pPr marL="468821" lvl="1" indent="-176213">
              <a:buFont typeface="Wingdings" panose="05000000000000000000" pitchFamily="2" charset="2"/>
              <a:buChar char="§"/>
            </a:pPr>
            <a:r>
              <a:rPr lang="de-DE" dirty="0" err="1"/>
              <a:t>Participants</a:t>
            </a:r>
            <a:endParaRPr lang="de-DE" dirty="0"/>
          </a:p>
          <a:p>
            <a:pPr marL="468821" lvl="1" indent="-176213">
              <a:buFont typeface="Wingdings" panose="05000000000000000000" pitchFamily="2" charset="2"/>
              <a:buChar char="§"/>
            </a:pPr>
            <a:r>
              <a:rPr lang="de-DE" dirty="0"/>
              <a:t>Assets</a:t>
            </a:r>
          </a:p>
          <a:p>
            <a:pPr marL="468821" lvl="1" indent="-176213">
              <a:buFont typeface="Wingdings" panose="05000000000000000000" pitchFamily="2" charset="2"/>
              <a:buChar char="§"/>
            </a:pPr>
            <a:r>
              <a:rPr lang="de-DE" dirty="0"/>
              <a:t>Transactions</a:t>
            </a:r>
          </a:p>
          <a:p>
            <a:pPr marL="176213" indent="-176213">
              <a:buFont typeface="Wingdings" panose="05000000000000000000" pitchFamily="2" charset="2"/>
              <a:buChar char="§"/>
            </a:pPr>
            <a:r>
              <a:rPr lang="de-DE" dirty="0"/>
              <a:t>Access Control List</a:t>
            </a:r>
          </a:p>
          <a:p>
            <a:pPr marL="176213" indent="-176213">
              <a:buFont typeface="Wingdings" panose="05000000000000000000" pitchFamily="2" charset="2"/>
              <a:buChar char="§"/>
            </a:pPr>
            <a:r>
              <a:rPr lang="de-DE" dirty="0"/>
              <a:t>Geschäftslogik</a:t>
            </a:r>
          </a:p>
          <a:p>
            <a:pPr marL="176213" indent="-176213">
              <a:buFont typeface="Wingdings" panose="05000000000000000000" pitchFamily="2" charset="2"/>
              <a:buChar char="§"/>
            </a:pPr>
            <a:r>
              <a:rPr lang="de-DE" dirty="0"/>
              <a:t>Optional: Events, </a:t>
            </a:r>
            <a:r>
              <a:rPr lang="de-DE" dirty="0" err="1"/>
              <a:t>Queries</a:t>
            </a:r>
            <a:endParaRPr lang="de-DE" dirty="0"/>
          </a:p>
          <a:p>
            <a:pPr marL="176213" indent="-176213">
              <a:buFont typeface="Wingdings" panose="05000000000000000000" pitchFamily="2" charset="2"/>
              <a:buChar char="§"/>
            </a:pPr>
            <a:endParaRPr lang="de-DE" dirty="0"/>
          </a:p>
        </p:txBody>
      </p:sp>
    </p:spTree>
    <p:extLst>
      <p:ext uri="{BB962C8B-B14F-4D97-AF65-F5344CB8AC3E}">
        <p14:creationId xmlns:p14="http://schemas.microsoft.com/office/powerpoint/2010/main" val="381758774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500"/>
                                        <p:tgtEl>
                                          <p:spTgt spid="5">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fade">
                                      <p:cBhvr>
                                        <p:cTn id="16" dur="500"/>
                                        <p:tgtEl>
                                          <p:spTgt spid="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500"/>
                                        <p:tgtEl>
                                          <p:spTgt spid="9">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500"/>
                                        <p:tgtEl>
                                          <p:spTgt spid="9">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animEffect transition="in" filter="fade">
                                      <p:cBhvr>
                                        <p:cTn id="30" dur="500"/>
                                        <p:tgtEl>
                                          <p:spTgt spid="9">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Effect transition="in" filter="fade">
                                      <p:cBhvr>
                                        <p:cTn id="33" dur="500"/>
                                        <p:tgtEl>
                                          <p:spTgt spid="9">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7" end="7"/>
                                            </p:txEl>
                                          </p:spTgt>
                                        </p:tgtEl>
                                        <p:attrNameLst>
                                          <p:attrName>style.visibility</p:attrName>
                                        </p:attrNameLst>
                                      </p:cBhvr>
                                      <p:to>
                                        <p:strVal val="visible"/>
                                      </p:to>
                                    </p:set>
                                    <p:animEffect transition="in" filter="fade">
                                      <p:cBhvr>
                                        <p:cTn id="36" dur="500"/>
                                        <p:tgtEl>
                                          <p:spTgt spid="9">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animEffect transition="in" filter="fade">
                                      <p:cBhvr>
                                        <p:cTn id="39"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Konzept und Implementierung</a:t>
            </a:r>
          </a:p>
        </p:txBody>
      </p:sp>
      <p:pic>
        <p:nvPicPr>
          <p:cNvPr id="3" name="Content Placeholder 2">
            <a:extLst>
              <a:ext uri="{FF2B5EF4-FFF2-40B4-BE49-F238E27FC236}">
                <a16:creationId xmlns:a16="http://schemas.microsoft.com/office/drawing/2014/main" id="{2A462B0E-9BDB-4CBF-B005-E0E7A5A1E8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1765" y="2202303"/>
            <a:ext cx="9548469" cy="3792538"/>
          </a:xfrm>
        </p:spPr>
      </p:pic>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22</a:t>
            </a:fld>
            <a:endParaRPr lang="de-DE"/>
          </a:p>
        </p:txBody>
      </p:sp>
      <p:sp>
        <p:nvSpPr>
          <p:cNvPr id="9" name="Rectangle 8">
            <a:extLst>
              <a:ext uri="{FF2B5EF4-FFF2-40B4-BE49-F238E27FC236}">
                <a16:creationId xmlns:a16="http://schemas.microsoft.com/office/drawing/2014/main" id="{A61F1E55-F172-4821-BEE8-8BADB2DAEE53}"/>
              </a:ext>
            </a:extLst>
          </p:cNvPr>
          <p:cNvSpPr/>
          <p:nvPr/>
        </p:nvSpPr>
        <p:spPr>
          <a:xfrm>
            <a:off x="1137036" y="4938078"/>
            <a:ext cx="980660" cy="365125"/>
          </a:xfrm>
          <a:prstGeom prst="rect">
            <a:avLst/>
          </a:prstGeom>
          <a:noFill/>
          <a:ln w="38100">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 name="Rectangle 10">
            <a:extLst>
              <a:ext uri="{FF2B5EF4-FFF2-40B4-BE49-F238E27FC236}">
                <a16:creationId xmlns:a16="http://schemas.microsoft.com/office/drawing/2014/main" id="{9595908C-9C1E-462E-9496-F2CFB1FCF8F7}"/>
              </a:ext>
            </a:extLst>
          </p:cNvPr>
          <p:cNvSpPr/>
          <p:nvPr/>
        </p:nvSpPr>
        <p:spPr>
          <a:xfrm>
            <a:off x="1156914" y="3195417"/>
            <a:ext cx="980660" cy="365125"/>
          </a:xfrm>
          <a:prstGeom prst="rect">
            <a:avLst/>
          </a:prstGeom>
          <a:noFill/>
          <a:ln w="38100">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2" name="Rectangle 11">
            <a:extLst>
              <a:ext uri="{FF2B5EF4-FFF2-40B4-BE49-F238E27FC236}">
                <a16:creationId xmlns:a16="http://schemas.microsoft.com/office/drawing/2014/main" id="{A1062D23-D85A-4A9D-8B09-1E4FC73105F6}"/>
              </a:ext>
            </a:extLst>
          </p:cNvPr>
          <p:cNvSpPr/>
          <p:nvPr/>
        </p:nvSpPr>
        <p:spPr>
          <a:xfrm>
            <a:off x="10035870" y="4096565"/>
            <a:ext cx="980660" cy="365125"/>
          </a:xfrm>
          <a:prstGeom prst="rect">
            <a:avLst/>
          </a:prstGeom>
          <a:noFill/>
          <a:ln w="38100">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3" name="Rectangle 12">
            <a:extLst>
              <a:ext uri="{FF2B5EF4-FFF2-40B4-BE49-F238E27FC236}">
                <a16:creationId xmlns:a16="http://schemas.microsoft.com/office/drawing/2014/main" id="{A72CD275-60F0-4CD6-BA69-87C92B8B64FF}"/>
              </a:ext>
            </a:extLst>
          </p:cNvPr>
          <p:cNvSpPr/>
          <p:nvPr/>
        </p:nvSpPr>
        <p:spPr>
          <a:xfrm>
            <a:off x="8154062" y="3235173"/>
            <a:ext cx="980660" cy="365125"/>
          </a:xfrm>
          <a:prstGeom prst="rect">
            <a:avLst/>
          </a:prstGeom>
          <a:noFill/>
          <a:ln w="38100">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4" name="Rectangle 13">
            <a:extLst>
              <a:ext uri="{FF2B5EF4-FFF2-40B4-BE49-F238E27FC236}">
                <a16:creationId xmlns:a16="http://schemas.microsoft.com/office/drawing/2014/main" id="{EDB8523E-8C72-49B8-BEC9-17AFAA773DD8}"/>
              </a:ext>
            </a:extLst>
          </p:cNvPr>
          <p:cNvSpPr/>
          <p:nvPr/>
        </p:nvSpPr>
        <p:spPr>
          <a:xfrm>
            <a:off x="4562723" y="5660321"/>
            <a:ext cx="980660" cy="365125"/>
          </a:xfrm>
          <a:prstGeom prst="rect">
            <a:avLst/>
          </a:prstGeom>
          <a:noFill/>
          <a:ln w="38100">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5" name="Rectangle 14">
            <a:extLst>
              <a:ext uri="{FF2B5EF4-FFF2-40B4-BE49-F238E27FC236}">
                <a16:creationId xmlns:a16="http://schemas.microsoft.com/office/drawing/2014/main" id="{E5D24C2D-1497-47D0-A5A9-E266996DE52F}"/>
              </a:ext>
            </a:extLst>
          </p:cNvPr>
          <p:cNvSpPr/>
          <p:nvPr/>
        </p:nvSpPr>
        <p:spPr>
          <a:xfrm>
            <a:off x="7756497" y="5726581"/>
            <a:ext cx="980660" cy="365125"/>
          </a:xfrm>
          <a:prstGeom prst="rect">
            <a:avLst/>
          </a:prstGeom>
          <a:noFill/>
          <a:ln w="38100">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6" name="Rectangle 15">
            <a:extLst>
              <a:ext uri="{FF2B5EF4-FFF2-40B4-BE49-F238E27FC236}">
                <a16:creationId xmlns:a16="http://schemas.microsoft.com/office/drawing/2014/main" id="{5CB1DF39-B21E-4EF5-9970-0B8E80EDF5C6}"/>
              </a:ext>
            </a:extLst>
          </p:cNvPr>
          <p:cNvSpPr/>
          <p:nvPr/>
        </p:nvSpPr>
        <p:spPr>
          <a:xfrm>
            <a:off x="4860897" y="3255052"/>
            <a:ext cx="980660" cy="365125"/>
          </a:xfrm>
          <a:prstGeom prst="rect">
            <a:avLst/>
          </a:prstGeom>
          <a:noFill/>
          <a:ln w="38100">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7" name="Rectangle 16">
            <a:extLst>
              <a:ext uri="{FF2B5EF4-FFF2-40B4-BE49-F238E27FC236}">
                <a16:creationId xmlns:a16="http://schemas.microsoft.com/office/drawing/2014/main" id="{467DC18F-3043-45F5-984C-09BA030A8306}"/>
              </a:ext>
            </a:extLst>
          </p:cNvPr>
          <p:cNvSpPr/>
          <p:nvPr/>
        </p:nvSpPr>
        <p:spPr>
          <a:xfrm>
            <a:off x="3535679" y="4620026"/>
            <a:ext cx="980660" cy="365125"/>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8" name="Rectangle 17">
            <a:extLst>
              <a:ext uri="{FF2B5EF4-FFF2-40B4-BE49-F238E27FC236}">
                <a16:creationId xmlns:a16="http://schemas.microsoft.com/office/drawing/2014/main" id="{3C6F4B9F-5A11-4568-88E7-82ACAC6ACDCC}"/>
              </a:ext>
            </a:extLst>
          </p:cNvPr>
          <p:cNvSpPr/>
          <p:nvPr/>
        </p:nvSpPr>
        <p:spPr>
          <a:xfrm>
            <a:off x="2634531" y="5295887"/>
            <a:ext cx="980660" cy="365125"/>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1" name="Rectangle 20">
            <a:extLst>
              <a:ext uri="{FF2B5EF4-FFF2-40B4-BE49-F238E27FC236}">
                <a16:creationId xmlns:a16="http://schemas.microsoft.com/office/drawing/2014/main" id="{41766DA9-A558-4F42-BE20-0B707BC72F40}"/>
              </a:ext>
            </a:extLst>
          </p:cNvPr>
          <p:cNvSpPr/>
          <p:nvPr/>
        </p:nvSpPr>
        <p:spPr>
          <a:xfrm>
            <a:off x="6504166" y="5203121"/>
            <a:ext cx="980660" cy="365125"/>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2" name="Rectangle 21">
            <a:extLst>
              <a:ext uri="{FF2B5EF4-FFF2-40B4-BE49-F238E27FC236}">
                <a16:creationId xmlns:a16="http://schemas.microsoft.com/office/drawing/2014/main" id="{1D526382-BA66-4683-AFC0-EAD04E057110}"/>
              </a:ext>
            </a:extLst>
          </p:cNvPr>
          <p:cNvSpPr/>
          <p:nvPr/>
        </p:nvSpPr>
        <p:spPr>
          <a:xfrm>
            <a:off x="8558253" y="5189869"/>
            <a:ext cx="980660" cy="365125"/>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3" name="TextBox 22">
            <a:extLst>
              <a:ext uri="{FF2B5EF4-FFF2-40B4-BE49-F238E27FC236}">
                <a16:creationId xmlns:a16="http://schemas.microsoft.com/office/drawing/2014/main" id="{2F8D3683-2FBC-4DA8-A491-C72EF7C57E5E}"/>
              </a:ext>
            </a:extLst>
          </p:cNvPr>
          <p:cNvSpPr txBox="1"/>
          <p:nvPr/>
        </p:nvSpPr>
        <p:spPr>
          <a:xfrm>
            <a:off x="10464578" y="2425727"/>
            <a:ext cx="1382201" cy="369332"/>
          </a:xfrm>
          <a:prstGeom prst="rect">
            <a:avLst/>
          </a:prstGeom>
          <a:noFill/>
          <a:ln w="28575">
            <a:solidFill>
              <a:srgbClr val="FF0000"/>
            </a:solidFill>
          </a:ln>
        </p:spPr>
        <p:txBody>
          <a:bodyPr wrap="square" rtlCol="0">
            <a:spAutoFit/>
          </a:bodyPr>
          <a:lstStyle/>
          <a:p>
            <a:r>
              <a:rPr lang="de-DE" dirty="0">
                <a:solidFill>
                  <a:srgbClr val="FF0000"/>
                </a:solidFill>
              </a:rPr>
              <a:t>Asset</a:t>
            </a:r>
          </a:p>
        </p:txBody>
      </p:sp>
      <p:sp>
        <p:nvSpPr>
          <p:cNvPr id="24" name="TextBox 23">
            <a:extLst>
              <a:ext uri="{FF2B5EF4-FFF2-40B4-BE49-F238E27FC236}">
                <a16:creationId xmlns:a16="http://schemas.microsoft.com/office/drawing/2014/main" id="{1A421786-F457-4D6E-8BC4-A62348ECB9D8}"/>
              </a:ext>
            </a:extLst>
          </p:cNvPr>
          <p:cNvSpPr txBox="1"/>
          <p:nvPr/>
        </p:nvSpPr>
        <p:spPr>
          <a:xfrm>
            <a:off x="10464579" y="2017637"/>
            <a:ext cx="1382201" cy="369332"/>
          </a:xfrm>
          <a:prstGeom prst="rect">
            <a:avLst/>
          </a:prstGeom>
          <a:noFill/>
          <a:ln w="28575">
            <a:solidFill>
              <a:schemeClr val="bg2">
                <a:lumMod val="50000"/>
              </a:schemeClr>
            </a:solidFill>
          </a:ln>
        </p:spPr>
        <p:txBody>
          <a:bodyPr wrap="square" rtlCol="0">
            <a:spAutoFit/>
          </a:bodyPr>
          <a:lstStyle/>
          <a:p>
            <a:r>
              <a:rPr lang="de-DE" dirty="0">
                <a:solidFill>
                  <a:schemeClr val="bg2">
                    <a:lumMod val="50000"/>
                  </a:schemeClr>
                </a:solidFill>
              </a:rPr>
              <a:t>Teilnehmer</a:t>
            </a:r>
          </a:p>
        </p:txBody>
      </p:sp>
    </p:spTree>
    <p:extLst>
      <p:ext uri="{BB962C8B-B14F-4D97-AF65-F5344CB8AC3E}">
        <p14:creationId xmlns:p14="http://schemas.microsoft.com/office/powerpoint/2010/main" val="424209537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16" grpId="0" animBg="1"/>
      <p:bldP spid="17" grpId="0" animBg="1"/>
      <p:bldP spid="18" grpId="0" animBg="1"/>
      <p:bldP spid="21" grpId="0" animBg="1"/>
      <p:bldP spid="22" grpId="0" animBg="1"/>
      <p:bldP spid="23"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Konzept und Implementierung</a:t>
            </a:r>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23</a:t>
            </a:fld>
            <a:endParaRPr lang="de-DE"/>
          </a:p>
        </p:txBody>
      </p:sp>
      <p:pic>
        <p:nvPicPr>
          <p:cNvPr id="26" name="Content Placeholder 25">
            <a:extLst>
              <a:ext uri="{FF2B5EF4-FFF2-40B4-BE49-F238E27FC236}">
                <a16:creationId xmlns:a16="http://schemas.microsoft.com/office/drawing/2014/main" id="{ABB4698F-B8EA-49EE-9A13-D8A771682EE0}"/>
              </a:ext>
            </a:extLst>
          </p:cNvPr>
          <p:cNvPicPr>
            <a:picLocks noGrp="1" noChangeAspect="1"/>
          </p:cNvPicPr>
          <p:nvPr>
            <p:ph idx="1"/>
          </p:nvPr>
        </p:nvPicPr>
        <p:blipFill>
          <a:blip r:embed="rId3"/>
          <a:stretch>
            <a:fillRect/>
          </a:stretch>
        </p:blipFill>
        <p:spPr>
          <a:xfrm>
            <a:off x="1097280" y="2545402"/>
            <a:ext cx="3093720" cy="2398990"/>
          </a:xfrm>
          <a:prstGeom prst="rect">
            <a:avLst/>
          </a:prstGeom>
        </p:spPr>
      </p:pic>
      <p:pic>
        <p:nvPicPr>
          <p:cNvPr id="27" name="Picture 26">
            <a:extLst>
              <a:ext uri="{FF2B5EF4-FFF2-40B4-BE49-F238E27FC236}">
                <a16:creationId xmlns:a16="http://schemas.microsoft.com/office/drawing/2014/main" id="{8ED22273-DCC8-4FC9-ABED-B6B25BF5A59A}"/>
              </a:ext>
            </a:extLst>
          </p:cNvPr>
          <p:cNvPicPr>
            <a:picLocks noChangeAspect="1"/>
          </p:cNvPicPr>
          <p:nvPr/>
        </p:nvPicPr>
        <p:blipFill>
          <a:blip r:embed="rId4"/>
          <a:stretch>
            <a:fillRect/>
          </a:stretch>
        </p:blipFill>
        <p:spPr>
          <a:xfrm>
            <a:off x="4988962" y="2711272"/>
            <a:ext cx="3162482" cy="1435453"/>
          </a:xfrm>
          <a:prstGeom prst="rect">
            <a:avLst/>
          </a:prstGeom>
        </p:spPr>
      </p:pic>
      <p:pic>
        <p:nvPicPr>
          <p:cNvPr id="28" name="Picture 27">
            <a:extLst>
              <a:ext uri="{FF2B5EF4-FFF2-40B4-BE49-F238E27FC236}">
                <a16:creationId xmlns:a16="http://schemas.microsoft.com/office/drawing/2014/main" id="{3C8EE98B-1E54-4163-B0D9-EE97865DBAB3}"/>
              </a:ext>
            </a:extLst>
          </p:cNvPr>
          <p:cNvPicPr>
            <a:picLocks noChangeAspect="1"/>
          </p:cNvPicPr>
          <p:nvPr/>
        </p:nvPicPr>
        <p:blipFill>
          <a:blip r:embed="rId5"/>
          <a:stretch>
            <a:fillRect/>
          </a:stretch>
        </p:blipFill>
        <p:spPr>
          <a:xfrm>
            <a:off x="8949406" y="2703619"/>
            <a:ext cx="1902104" cy="1450757"/>
          </a:xfrm>
          <a:prstGeom prst="rect">
            <a:avLst/>
          </a:prstGeom>
        </p:spPr>
      </p:pic>
      <p:sp>
        <p:nvSpPr>
          <p:cNvPr id="29" name="TextBox 28">
            <a:extLst>
              <a:ext uri="{FF2B5EF4-FFF2-40B4-BE49-F238E27FC236}">
                <a16:creationId xmlns:a16="http://schemas.microsoft.com/office/drawing/2014/main" id="{92B3E4DA-CA7D-4ED7-A528-DB31EF95E552}"/>
              </a:ext>
            </a:extLst>
          </p:cNvPr>
          <p:cNvSpPr txBox="1"/>
          <p:nvPr/>
        </p:nvSpPr>
        <p:spPr>
          <a:xfrm>
            <a:off x="1743574" y="4909352"/>
            <a:ext cx="1801132" cy="369332"/>
          </a:xfrm>
          <a:prstGeom prst="rect">
            <a:avLst/>
          </a:prstGeom>
          <a:noFill/>
        </p:spPr>
        <p:txBody>
          <a:bodyPr wrap="square" rtlCol="0">
            <a:spAutoFit/>
          </a:bodyPr>
          <a:lstStyle/>
          <a:p>
            <a:r>
              <a:rPr lang="de-DE" dirty="0" err="1"/>
              <a:t>Participant</a:t>
            </a:r>
            <a:r>
              <a:rPr lang="de-DE" dirty="0"/>
              <a:t>: Lock</a:t>
            </a:r>
          </a:p>
        </p:txBody>
      </p:sp>
      <p:sp>
        <p:nvSpPr>
          <p:cNvPr id="30" name="TextBox 29">
            <a:extLst>
              <a:ext uri="{FF2B5EF4-FFF2-40B4-BE49-F238E27FC236}">
                <a16:creationId xmlns:a16="http://schemas.microsoft.com/office/drawing/2014/main" id="{E11C77FF-AEA0-4066-AF6A-FA7991ABCEE1}"/>
              </a:ext>
            </a:extLst>
          </p:cNvPr>
          <p:cNvSpPr txBox="1"/>
          <p:nvPr/>
        </p:nvSpPr>
        <p:spPr>
          <a:xfrm>
            <a:off x="5777913" y="4909352"/>
            <a:ext cx="1584579" cy="369332"/>
          </a:xfrm>
          <a:prstGeom prst="rect">
            <a:avLst/>
          </a:prstGeom>
          <a:noFill/>
        </p:spPr>
        <p:txBody>
          <a:bodyPr wrap="square" rtlCol="0">
            <a:spAutoFit/>
          </a:bodyPr>
          <a:lstStyle/>
          <a:p>
            <a:r>
              <a:rPr lang="de-DE" dirty="0"/>
              <a:t>Asset: </a:t>
            </a:r>
            <a:r>
              <a:rPr lang="de-DE" dirty="0" err="1"/>
              <a:t>LockKey</a:t>
            </a:r>
            <a:endParaRPr lang="de-DE" dirty="0"/>
          </a:p>
        </p:txBody>
      </p:sp>
      <p:sp>
        <p:nvSpPr>
          <p:cNvPr id="31" name="TextBox 30">
            <a:extLst>
              <a:ext uri="{FF2B5EF4-FFF2-40B4-BE49-F238E27FC236}">
                <a16:creationId xmlns:a16="http://schemas.microsoft.com/office/drawing/2014/main" id="{82FBA5C9-F5A1-403B-A86D-5B516C541314}"/>
              </a:ext>
            </a:extLst>
          </p:cNvPr>
          <p:cNvSpPr txBox="1"/>
          <p:nvPr/>
        </p:nvSpPr>
        <p:spPr>
          <a:xfrm>
            <a:off x="9108169" y="4912126"/>
            <a:ext cx="1584578" cy="369332"/>
          </a:xfrm>
          <a:prstGeom prst="rect">
            <a:avLst/>
          </a:prstGeom>
          <a:noFill/>
        </p:spPr>
        <p:txBody>
          <a:bodyPr wrap="square" rtlCol="0">
            <a:spAutoFit/>
          </a:bodyPr>
          <a:lstStyle/>
          <a:p>
            <a:r>
              <a:rPr lang="de-DE" dirty="0"/>
              <a:t>Transactions</a:t>
            </a:r>
          </a:p>
        </p:txBody>
      </p:sp>
    </p:spTree>
    <p:extLst>
      <p:ext uri="{BB962C8B-B14F-4D97-AF65-F5344CB8AC3E}">
        <p14:creationId xmlns:p14="http://schemas.microsoft.com/office/powerpoint/2010/main" val="41820292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Konzept und Implementierung</a:t>
            </a:r>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24</a:t>
            </a:fld>
            <a:endParaRPr lang="de-DE"/>
          </a:p>
        </p:txBody>
      </p:sp>
      <p:pic>
        <p:nvPicPr>
          <p:cNvPr id="10" name="Content Placeholder 9">
            <a:extLst>
              <a:ext uri="{FF2B5EF4-FFF2-40B4-BE49-F238E27FC236}">
                <a16:creationId xmlns:a16="http://schemas.microsoft.com/office/drawing/2014/main" id="{87798646-9A87-4366-A286-B55DA2C0FC79}"/>
              </a:ext>
            </a:extLst>
          </p:cNvPr>
          <p:cNvPicPr>
            <a:picLocks noGrp="1" noChangeAspect="1"/>
          </p:cNvPicPr>
          <p:nvPr>
            <p:ph idx="1"/>
          </p:nvPr>
        </p:nvPicPr>
        <p:blipFill>
          <a:blip r:embed="rId3"/>
          <a:stretch>
            <a:fillRect/>
          </a:stretch>
        </p:blipFill>
        <p:spPr>
          <a:xfrm>
            <a:off x="1474787" y="1971659"/>
            <a:ext cx="4084320" cy="2026958"/>
          </a:xfrm>
          <a:prstGeom prst="rect">
            <a:avLst/>
          </a:prstGeom>
        </p:spPr>
      </p:pic>
      <p:pic>
        <p:nvPicPr>
          <p:cNvPr id="19" name="Picture 18">
            <a:extLst>
              <a:ext uri="{FF2B5EF4-FFF2-40B4-BE49-F238E27FC236}">
                <a16:creationId xmlns:a16="http://schemas.microsoft.com/office/drawing/2014/main" id="{002FAC65-7E15-49CE-BB68-9E57CD5109B2}"/>
              </a:ext>
            </a:extLst>
          </p:cNvPr>
          <p:cNvPicPr>
            <a:picLocks noChangeAspect="1"/>
          </p:cNvPicPr>
          <p:nvPr/>
        </p:nvPicPr>
        <p:blipFill>
          <a:blip r:embed="rId4"/>
          <a:stretch>
            <a:fillRect/>
          </a:stretch>
        </p:blipFill>
        <p:spPr>
          <a:xfrm>
            <a:off x="6273801" y="1971659"/>
            <a:ext cx="4443412" cy="3528293"/>
          </a:xfrm>
          <a:prstGeom prst="rect">
            <a:avLst/>
          </a:prstGeom>
        </p:spPr>
      </p:pic>
      <p:sp>
        <p:nvSpPr>
          <p:cNvPr id="25" name="TextBox 24">
            <a:extLst>
              <a:ext uri="{FF2B5EF4-FFF2-40B4-BE49-F238E27FC236}">
                <a16:creationId xmlns:a16="http://schemas.microsoft.com/office/drawing/2014/main" id="{92134DCA-F22C-4E40-B495-49E753C25FE5}"/>
              </a:ext>
            </a:extLst>
          </p:cNvPr>
          <p:cNvSpPr txBox="1"/>
          <p:nvPr/>
        </p:nvSpPr>
        <p:spPr>
          <a:xfrm>
            <a:off x="1885052" y="4232916"/>
            <a:ext cx="2598047" cy="369332"/>
          </a:xfrm>
          <a:prstGeom prst="rect">
            <a:avLst/>
          </a:prstGeom>
          <a:noFill/>
        </p:spPr>
        <p:txBody>
          <a:bodyPr wrap="square" rtlCol="0">
            <a:spAutoFit/>
          </a:bodyPr>
          <a:lstStyle/>
          <a:p>
            <a:r>
              <a:rPr lang="de-DE" dirty="0"/>
              <a:t>Beispiel einer Access Rule</a:t>
            </a:r>
          </a:p>
        </p:txBody>
      </p:sp>
      <p:sp>
        <p:nvSpPr>
          <p:cNvPr id="26" name="TextBox 25">
            <a:extLst>
              <a:ext uri="{FF2B5EF4-FFF2-40B4-BE49-F238E27FC236}">
                <a16:creationId xmlns:a16="http://schemas.microsoft.com/office/drawing/2014/main" id="{B6478CA3-B960-4EAC-A1CE-EF8688EA3C34}"/>
              </a:ext>
            </a:extLst>
          </p:cNvPr>
          <p:cNvSpPr txBox="1"/>
          <p:nvPr/>
        </p:nvSpPr>
        <p:spPr>
          <a:xfrm>
            <a:off x="6921500" y="5549585"/>
            <a:ext cx="3073400" cy="369332"/>
          </a:xfrm>
          <a:prstGeom prst="rect">
            <a:avLst/>
          </a:prstGeom>
          <a:noFill/>
        </p:spPr>
        <p:txBody>
          <a:bodyPr wrap="square" rtlCol="0">
            <a:spAutoFit/>
          </a:bodyPr>
          <a:lstStyle/>
          <a:p>
            <a:r>
              <a:rPr lang="de-DE" dirty="0"/>
              <a:t>Beispiel eines Smart </a:t>
            </a:r>
            <a:r>
              <a:rPr lang="de-DE" dirty="0" err="1"/>
              <a:t>Contracts</a:t>
            </a:r>
            <a:endParaRPr lang="de-DE" dirty="0"/>
          </a:p>
        </p:txBody>
      </p:sp>
    </p:spTree>
    <p:extLst>
      <p:ext uri="{BB962C8B-B14F-4D97-AF65-F5344CB8AC3E}">
        <p14:creationId xmlns:p14="http://schemas.microsoft.com/office/powerpoint/2010/main" val="42490149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56152A-F9EA-4C54-9759-76EC885FB94F}"/>
              </a:ext>
            </a:extLst>
          </p:cNvPr>
          <p:cNvSpPr>
            <a:spLocks noGrp="1"/>
          </p:cNvSpPr>
          <p:nvPr>
            <p:ph type="dt" sz="half" idx="10"/>
          </p:nvPr>
        </p:nvSpPr>
        <p:spPr/>
        <p:txBody>
          <a:bodyPr/>
          <a:lstStyle/>
          <a:p>
            <a:r>
              <a:rPr lang="de-DE"/>
              <a:t>05.12.2018</a:t>
            </a:r>
          </a:p>
        </p:txBody>
      </p:sp>
      <p:sp>
        <p:nvSpPr>
          <p:cNvPr id="5" name="Footer Placeholder 4">
            <a:extLst>
              <a:ext uri="{FF2B5EF4-FFF2-40B4-BE49-F238E27FC236}">
                <a16:creationId xmlns:a16="http://schemas.microsoft.com/office/drawing/2014/main" id="{E09F5FD3-EC36-47D3-845B-DC27F936C422}"/>
              </a:ext>
            </a:extLst>
          </p:cNvPr>
          <p:cNvSpPr>
            <a:spLocks noGrp="1"/>
          </p:cNvSpPr>
          <p:nvPr>
            <p:ph type="ftr" sz="quarter" idx="11"/>
          </p:nvPr>
        </p:nvSpPr>
        <p:spPr/>
        <p:txBody>
          <a:bodyPr/>
          <a:lstStyle/>
          <a:p>
            <a:r>
              <a:rPr lang="de-DE"/>
              <a:t>Janine Kostka • HfTL</a:t>
            </a:r>
          </a:p>
        </p:txBody>
      </p:sp>
      <p:sp>
        <p:nvSpPr>
          <p:cNvPr id="6" name="Slide Number Placeholder 5">
            <a:extLst>
              <a:ext uri="{FF2B5EF4-FFF2-40B4-BE49-F238E27FC236}">
                <a16:creationId xmlns:a16="http://schemas.microsoft.com/office/drawing/2014/main" id="{94A3E67C-0EF1-4E94-A799-6A93CDF796D7}"/>
              </a:ext>
            </a:extLst>
          </p:cNvPr>
          <p:cNvSpPr>
            <a:spLocks noGrp="1"/>
          </p:cNvSpPr>
          <p:nvPr>
            <p:ph type="sldNum" sz="quarter" idx="12"/>
          </p:nvPr>
        </p:nvSpPr>
        <p:spPr/>
        <p:txBody>
          <a:bodyPr/>
          <a:lstStyle/>
          <a:p>
            <a:fld id="{8AD5530D-14AD-4BEB-9564-160F805CC82A}" type="slidenum">
              <a:rPr lang="de-DE" smtClean="0"/>
              <a:t>25</a:t>
            </a:fld>
            <a:endParaRPr lang="de-DE"/>
          </a:p>
        </p:txBody>
      </p:sp>
      <p:pic>
        <p:nvPicPr>
          <p:cNvPr id="8" name="Picture 7">
            <a:extLst>
              <a:ext uri="{FF2B5EF4-FFF2-40B4-BE49-F238E27FC236}">
                <a16:creationId xmlns:a16="http://schemas.microsoft.com/office/drawing/2014/main" id="{153CA10E-923A-4227-B2FF-4C72EDE72E49}"/>
              </a:ext>
            </a:extLst>
          </p:cNvPr>
          <p:cNvPicPr>
            <a:picLocks noChangeAspect="1"/>
          </p:cNvPicPr>
          <p:nvPr/>
        </p:nvPicPr>
        <p:blipFill>
          <a:blip r:embed="rId3"/>
          <a:stretch>
            <a:fillRect/>
          </a:stretch>
        </p:blipFill>
        <p:spPr>
          <a:xfrm>
            <a:off x="0" y="232686"/>
            <a:ext cx="12192000" cy="5224227"/>
          </a:xfrm>
          <a:prstGeom prst="rect">
            <a:avLst/>
          </a:prstGeom>
        </p:spPr>
      </p:pic>
    </p:spTree>
    <p:extLst>
      <p:ext uri="{BB962C8B-B14F-4D97-AF65-F5344CB8AC3E}">
        <p14:creationId xmlns:p14="http://schemas.microsoft.com/office/powerpoint/2010/main" val="240903018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Evaluation</a:t>
            </a:r>
          </a:p>
        </p:txBody>
      </p:sp>
      <p:sp>
        <p:nvSpPr>
          <p:cNvPr id="5" name="Content Placeholder 4">
            <a:extLst>
              <a:ext uri="{FF2B5EF4-FFF2-40B4-BE49-F238E27FC236}">
                <a16:creationId xmlns:a16="http://schemas.microsoft.com/office/drawing/2014/main" id="{2BB39DA8-6563-41D5-87EA-02446D71B352}"/>
              </a:ext>
            </a:extLst>
          </p:cNvPr>
          <p:cNvSpPr>
            <a:spLocks noGrp="1"/>
          </p:cNvSpPr>
          <p:nvPr>
            <p:ph idx="1"/>
          </p:nvPr>
        </p:nvSpPr>
        <p:spPr>
          <a:xfrm>
            <a:off x="838200" y="1825624"/>
            <a:ext cx="10515600" cy="3792061"/>
          </a:xfrm>
        </p:spPr>
        <p:txBody>
          <a:bodyPr/>
          <a:lstStyle/>
          <a:p>
            <a:pPr marL="176213" indent="-176213">
              <a:buFont typeface="Wingdings" panose="05000000000000000000" pitchFamily="2" charset="2"/>
              <a:buChar char="§"/>
            </a:pPr>
            <a:endParaRPr lang="de-DE" sz="600" dirty="0"/>
          </a:p>
          <a:p>
            <a:pPr marL="176213" indent="-176213">
              <a:buFont typeface="Wingdings" panose="05000000000000000000" pitchFamily="2" charset="2"/>
              <a:buChar char="§"/>
            </a:pPr>
            <a:r>
              <a:rPr lang="de-DE" dirty="0"/>
              <a:t>Wie in der Analyse nach OWASP kategorisiert und mit CVSS bewertet</a:t>
            </a:r>
          </a:p>
          <a:p>
            <a:pPr marL="176213" indent="-176213">
              <a:buFont typeface="Wingdings" panose="05000000000000000000" pitchFamily="2" charset="2"/>
              <a:buChar char="§"/>
            </a:pPr>
            <a:r>
              <a:rPr lang="de-DE" dirty="0"/>
              <a:t>Beispiele:</a:t>
            </a:r>
          </a:p>
          <a:p>
            <a:pPr marL="468821" lvl="1" indent="-176213">
              <a:buFont typeface="Wingdings" panose="05000000000000000000" pitchFamily="2" charset="2"/>
              <a:buChar char="§"/>
            </a:pPr>
            <a:r>
              <a:rPr lang="de-DE" dirty="0" err="1"/>
              <a:t>Unencrypted</a:t>
            </a:r>
            <a:r>
              <a:rPr lang="de-DE" dirty="0"/>
              <a:t> Data Storage (Score: 5.5)</a:t>
            </a:r>
          </a:p>
          <a:p>
            <a:pPr marL="468821" lvl="1" indent="-176213">
              <a:buFont typeface="Wingdings" panose="05000000000000000000" pitchFamily="2" charset="2"/>
              <a:buChar char="§"/>
            </a:pPr>
            <a:r>
              <a:rPr lang="en-US" dirty="0"/>
              <a:t>ID-Card Theft on Network Initialization (Score: 8.2)</a:t>
            </a:r>
          </a:p>
          <a:p>
            <a:pPr marL="468821" lvl="1" indent="-176213">
              <a:buFont typeface="Wingdings" panose="05000000000000000000" pitchFamily="2" charset="2"/>
              <a:buChar char="§"/>
            </a:pPr>
            <a:r>
              <a:rPr lang="en-US" dirty="0"/>
              <a:t>Insufficient Sandboxing (Score: 4.2)</a:t>
            </a:r>
          </a:p>
          <a:p>
            <a:pPr marL="468821" lvl="1" indent="-176213">
              <a:buFont typeface="Wingdings" panose="05000000000000000000" pitchFamily="2" charset="2"/>
              <a:buChar char="§"/>
            </a:pPr>
            <a:endParaRPr lang="de-DE" dirty="0"/>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26</a:t>
            </a:fld>
            <a:endParaRPr lang="de-DE"/>
          </a:p>
        </p:txBody>
      </p:sp>
    </p:spTree>
    <p:extLst>
      <p:ext uri="{BB962C8B-B14F-4D97-AF65-F5344CB8AC3E}">
        <p14:creationId xmlns:p14="http://schemas.microsoft.com/office/powerpoint/2010/main" val="237826711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a:xfrm>
            <a:off x="457200" y="594359"/>
            <a:ext cx="3200400" cy="2286000"/>
          </a:xfrm>
        </p:spPr>
        <p:txBody>
          <a:bodyPr/>
          <a:lstStyle/>
          <a:p>
            <a:r>
              <a:rPr lang="de-DE"/>
              <a:t>Bewertung mittels CVSS</a:t>
            </a:r>
            <a:endParaRPr lang="de-DE" dirty="0"/>
          </a:p>
        </p:txBody>
      </p:sp>
      <p:sp>
        <p:nvSpPr>
          <p:cNvPr id="3" name="Text Placeholder 2">
            <a:extLst>
              <a:ext uri="{FF2B5EF4-FFF2-40B4-BE49-F238E27FC236}">
                <a16:creationId xmlns:a16="http://schemas.microsoft.com/office/drawing/2014/main" id="{32C39639-0AAB-453C-BCC8-21D83A15AA2D}"/>
              </a:ext>
            </a:extLst>
          </p:cNvPr>
          <p:cNvSpPr>
            <a:spLocks noGrp="1"/>
          </p:cNvSpPr>
          <p:nvPr>
            <p:ph type="body" sz="half" idx="2"/>
          </p:nvPr>
        </p:nvSpPr>
        <p:spPr/>
        <p:txBody>
          <a:bodyPr/>
          <a:lstStyle/>
          <a:p>
            <a:endParaRPr lang="de-DE"/>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a:xfrm>
            <a:off x="465512" y="6459785"/>
            <a:ext cx="2618510" cy="365125"/>
          </a:xfrm>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a:xfrm>
            <a:off x="4800600" y="6459785"/>
            <a:ext cx="4648200" cy="365125"/>
          </a:xfrm>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a:xfrm>
            <a:off x="9900458" y="6459785"/>
            <a:ext cx="1312025" cy="365125"/>
          </a:xfrm>
        </p:spPr>
        <p:txBody>
          <a:bodyPr>
            <a:normAutofit/>
          </a:bodyPr>
          <a:lstStyle/>
          <a:p>
            <a:fld id="{8AD5530D-14AD-4BEB-9564-160F805CC82A}" type="slidenum">
              <a:rPr lang="de-DE" smtClean="0"/>
              <a:t>27</a:t>
            </a:fld>
            <a:endParaRPr lang="de-DE"/>
          </a:p>
        </p:txBody>
      </p:sp>
      <p:pic>
        <p:nvPicPr>
          <p:cNvPr id="10" name="Content Placeholder 9">
            <a:extLst>
              <a:ext uri="{FF2B5EF4-FFF2-40B4-BE49-F238E27FC236}">
                <a16:creationId xmlns:a16="http://schemas.microsoft.com/office/drawing/2014/main" id="{5A3746CA-3846-4110-A306-1051D75D3139}"/>
              </a:ext>
            </a:extLst>
          </p:cNvPr>
          <p:cNvPicPr>
            <a:picLocks noGrp="1" noChangeAspect="1"/>
          </p:cNvPicPr>
          <p:nvPr>
            <p:ph idx="1"/>
          </p:nvPr>
        </p:nvPicPr>
        <p:blipFill>
          <a:blip r:embed="rId3"/>
          <a:stretch>
            <a:fillRect/>
          </a:stretch>
        </p:blipFill>
        <p:spPr>
          <a:xfrm>
            <a:off x="5160962" y="831850"/>
            <a:ext cx="5772150" cy="5057775"/>
          </a:xfrm>
          <a:prstGeom prst="rect">
            <a:avLst/>
          </a:prstGeom>
        </p:spPr>
      </p:pic>
    </p:spTree>
    <p:extLst>
      <p:ext uri="{BB962C8B-B14F-4D97-AF65-F5344CB8AC3E}">
        <p14:creationId xmlns:p14="http://schemas.microsoft.com/office/powerpoint/2010/main" val="124662034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F5062E86-3B22-4EA9-AA8A-29F3F156708B}"/>
              </a:ext>
            </a:extLst>
          </p:cNvPr>
          <p:cNvSpPr>
            <a:spLocks noGrp="1"/>
          </p:cNvSpPr>
          <p:nvPr>
            <p:ph type="body" idx="1"/>
          </p:nvPr>
        </p:nvSpPr>
        <p:spPr>
          <a:xfrm>
            <a:off x="1100051" y="5225240"/>
            <a:ext cx="10058400" cy="1143000"/>
          </a:xfrm>
        </p:spPr>
        <p:txBody>
          <a:bodyPr vert="horz" lIns="91440" tIns="45720" rIns="91440" bIns="45720" rtlCol="0">
            <a:normAutofit/>
          </a:bodyPr>
          <a:lstStyle/>
          <a:p>
            <a:endParaRPr lang="en-US" dirty="0">
              <a:solidFill>
                <a:srgbClr val="FFFFFF"/>
              </a:solidFill>
            </a:endParaRPr>
          </a:p>
        </p:txBody>
      </p:sp>
      <p:sp>
        <p:nvSpPr>
          <p:cNvPr id="21" name="Rectangle 20">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5598547-4498-416A-947A-A89FBBABC11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a:solidFill>
                  <a:srgbClr val="FFFFFF"/>
                </a:solidFill>
              </a:rPr>
              <a:t>Ergebnis</a:t>
            </a:r>
          </a:p>
        </p:txBody>
      </p:sp>
      <p:sp>
        <p:nvSpPr>
          <p:cNvPr id="2" name="Date Placeholder 1">
            <a:extLst>
              <a:ext uri="{FF2B5EF4-FFF2-40B4-BE49-F238E27FC236}">
                <a16:creationId xmlns:a16="http://schemas.microsoft.com/office/drawing/2014/main" id="{CD4036F3-4C0F-4D4D-BB12-CF5227C3AB08}"/>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a:spcAft>
                <a:spcPts val="600"/>
              </a:spcAft>
            </a:pPr>
            <a:r>
              <a:rPr lang="en-US"/>
              <a:t>05.12.2018</a:t>
            </a:r>
          </a:p>
        </p:txBody>
      </p:sp>
      <p:sp>
        <p:nvSpPr>
          <p:cNvPr id="3" name="Footer Placeholder 2">
            <a:extLst>
              <a:ext uri="{FF2B5EF4-FFF2-40B4-BE49-F238E27FC236}">
                <a16:creationId xmlns:a16="http://schemas.microsoft.com/office/drawing/2014/main" id="{513F3E04-0DAF-4892-905C-298C754BAA4A}"/>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Janine Kostka • HfTL</a:t>
            </a:r>
          </a:p>
        </p:txBody>
      </p:sp>
      <p:sp>
        <p:nvSpPr>
          <p:cNvPr id="6" name="Slide Number Placeholder 5">
            <a:extLst>
              <a:ext uri="{FF2B5EF4-FFF2-40B4-BE49-F238E27FC236}">
                <a16:creationId xmlns:a16="http://schemas.microsoft.com/office/drawing/2014/main" id="{BB537B84-0B85-4D40-8800-33404EE646EC}"/>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8AD5530D-14AD-4BEB-9564-160F805CC82A}" type="slidenum">
              <a:rPr lang="en-US" smtClean="0"/>
              <a:pPr>
                <a:spcAft>
                  <a:spcPts val="600"/>
                </a:spcAft>
              </a:pPr>
              <a:t>28</a:t>
            </a:fld>
            <a:endParaRPr lang="en-US"/>
          </a:p>
        </p:txBody>
      </p:sp>
    </p:spTree>
    <p:extLst>
      <p:ext uri="{BB962C8B-B14F-4D97-AF65-F5344CB8AC3E}">
        <p14:creationId xmlns:p14="http://schemas.microsoft.com/office/powerpoint/2010/main" val="13299084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Vergleich zwischen Analyse und Prototyp</a:t>
            </a:r>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29</a:t>
            </a:fld>
            <a:endParaRPr lang="de-DE"/>
          </a:p>
        </p:txBody>
      </p:sp>
      <p:pic>
        <p:nvPicPr>
          <p:cNvPr id="9" name="Content Placeholder 9">
            <a:extLst>
              <a:ext uri="{FF2B5EF4-FFF2-40B4-BE49-F238E27FC236}">
                <a16:creationId xmlns:a16="http://schemas.microsoft.com/office/drawing/2014/main" id="{2206FE40-81ED-4B8F-B481-D3447AD044D7}"/>
              </a:ext>
            </a:extLst>
          </p:cNvPr>
          <p:cNvPicPr>
            <a:picLocks noGrp="1" noChangeAspect="1"/>
          </p:cNvPicPr>
          <p:nvPr>
            <p:ph sz="half" idx="1"/>
          </p:nvPr>
        </p:nvPicPr>
        <p:blipFill>
          <a:blip r:embed="rId3"/>
          <a:stretch>
            <a:fillRect/>
          </a:stretch>
        </p:blipFill>
        <p:spPr>
          <a:xfrm>
            <a:off x="1270866" y="1846263"/>
            <a:ext cx="4590906" cy="4022725"/>
          </a:xfrm>
          <a:prstGeom prst="rect">
            <a:avLst/>
          </a:prstGeom>
        </p:spPr>
      </p:pic>
      <p:pic>
        <p:nvPicPr>
          <p:cNvPr id="11" name="Content Placeholder 8">
            <a:extLst>
              <a:ext uri="{FF2B5EF4-FFF2-40B4-BE49-F238E27FC236}">
                <a16:creationId xmlns:a16="http://schemas.microsoft.com/office/drawing/2014/main" id="{E1B0767C-9C17-43F4-BE09-23D2BB42D8A4}"/>
              </a:ext>
            </a:extLst>
          </p:cNvPr>
          <p:cNvPicPr>
            <a:picLocks noGrp="1" noChangeAspect="1"/>
          </p:cNvPicPr>
          <p:nvPr>
            <p:ph sz="half" idx="2"/>
          </p:nvPr>
        </p:nvPicPr>
        <p:blipFill>
          <a:blip r:embed="rId4"/>
          <a:stretch>
            <a:fillRect/>
          </a:stretch>
        </p:blipFill>
        <p:spPr>
          <a:xfrm>
            <a:off x="7281879" y="1846263"/>
            <a:ext cx="2809843" cy="4022725"/>
          </a:xfrm>
          <a:prstGeom prst="rect">
            <a:avLst/>
          </a:prstGeom>
        </p:spPr>
      </p:pic>
    </p:spTree>
    <p:extLst>
      <p:ext uri="{BB962C8B-B14F-4D97-AF65-F5344CB8AC3E}">
        <p14:creationId xmlns:p14="http://schemas.microsoft.com/office/powerpoint/2010/main" val="10398721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F5062E86-3B22-4EA9-AA8A-29F3F156708B}"/>
              </a:ext>
            </a:extLst>
          </p:cNvPr>
          <p:cNvSpPr>
            <a:spLocks noGrp="1"/>
          </p:cNvSpPr>
          <p:nvPr>
            <p:ph type="body" idx="1"/>
          </p:nvPr>
        </p:nvSpPr>
        <p:spPr>
          <a:xfrm>
            <a:off x="1100051" y="5225240"/>
            <a:ext cx="10058400" cy="1143000"/>
          </a:xfrm>
        </p:spPr>
        <p:txBody>
          <a:bodyPr vert="horz" lIns="91440" tIns="45720" rIns="91440" bIns="45720" rtlCol="0">
            <a:normAutofit/>
          </a:bodyPr>
          <a:lstStyle/>
          <a:p>
            <a:endParaRPr lang="en-US">
              <a:solidFill>
                <a:srgbClr val="FFFFFF"/>
              </a:solidFill>
            </a:endParaRPr>
          </a:p>
        </p:txBody>
      </p:sp>
      <p:sp>
        <p:nvSpPr>
          <p:cNvPr id="23" name="Rectangle 22">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5598547-4498-416A-947A-A89FBBABC11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a:solidFill>
                  <a:srgbClr val="FFFFFF"/>
                </a:solidFill>
              </a:rPr>
              <a:t>Einführung</a:t>
            </a:r>
          </a:p>
        </p:txBody>
      </p:sp>
      <p:sp>
        <p:nvSpPr>
          <p:cNvPr id="6" name="Date Placeholder 5">
            <a:extLst>
              <a:ext uri="{FF2B5EF4-FFF2-40B4-BE49-F238E27FC236}">
                <a16:creationId xmlns:a16="http://schemas.microsoft.com/office/drawing/2014/main" id="{659F700A-0874-455F-9521-FC547A665CC1}"/>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a:spcAft>
                <a:spcPts val="600"/>
              </a:spcAft>
            </a:pPr>
            <a:r>
              <a:rPr lang="en-US"/>
              <a:t>05.12.2018</a:t>
            </a:r>
          </a:p>
        </p:txBody>
      </p:sp>
      <p:sp>
        <p:nvSpPr>
          <p:cNvPr id="7" name="Footer Placeholder 6">
            <a:extLst>
              <a:ext uri="{FF2B5EF4-FFF2-40B4-BE49-F238E27FC236}">
                <a16:creationId xmlns:a16="http://schemas.microsoft.com/office/drawing/2014/main" id="{D3B1F5F6-869C-40C7-96F3-618C035BAB32}"/>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Janine Kostka • HfTL</a:t>
            </a:r>
          </a:p>
        </p:txBody>
      </p:sp>
      <p:sp>
        <p:nvSpPr>
          <p:cNvPr id="8" name="Slide Number Placeholder 7">
            <a:extLst>
              <a:ext uri="{FF2B5EF4-FFF2-40B4-BE49-F238E27FC236}">
                <a16:creationId xmlns:a16="http://schemas.microsoft.com/office/drawing/2014/main" id="{7A3A833B-8E29-4034-AE4D-53B548A6FE38}"/>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8AD5530D-14AD-4BEB-9564-160F805CC82A}" type="slidenum">
              <a:rPr lang="en-US" smtClean="0"/>
              <a:pPr>
                <a:spcAft>
                  <a:spcPts val="600"/>
                </a:spcAft>
              </a:pPr>
              <a:t>3</a:t>
            </a:fld>
            <a:endParaRPr lang="en-US"/>
          </a:p>
        </p:txBody>
      </p:sp>
    </p:spTree>
    <p:extLst>
      <p:ext uri="{BB962C8B-B14F-4D97-AF65-F5344CB8AC3E}">
        <p14:creationId xmlns:p14="http://schemas.microsoft.com/office/powerpoint/2010/main" val="37453513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Ergebnis</a:t>
            </a:r>
          </a:p>
        </p:txBody>
      </p:sp>
      <p:sp>
        <p:nvSpPr>
          <p:cNvPr id="5" name="Content Placeholder 4">
            <a:extLst>
              <a:ext uri="{FF2B5EF4-FFF2-40B4-BE49-F238E27FC236}">
                <a16:creationId xmlns:a16="http://schemas.microsoft.com/office/drawing/2014/main" id="{2BB39DA8-6563-41D5-87EA-02446D71B352}"/>
              </a:ext>
            </a:extLst>
          </p:cNvPr>
          <p:cNvSpPr>
            <a:spLocks noGrp="1"/>
          </p:cNvSpPr>
          <p:nvPr>
            <p:ph idx="1"/>
          </p:nvPr>
        </p:nvSpPr>
        <p:spPr>
          <a:xfrm>
            <a:off x="838200" y="1825624"/>
            <a:ext cx="4813300" cy="4473576"/>
          </a:xfrm>
        </p:spPr>
        <p:txBody>
          <a:bodyPr>
            <a:normAutofit/>
          </a:bodyPr>
          <a:lstStyle/>
          <a:p>
            <a:pPr marL="176213" indent="-176213">
              <a:buFont typeface="Wingdings" panose="05000000000000000000" pitchFamily="2" charset="2"/>
              <a:buChar char="§"/>
            </a:pPr>
            <a:r>
              <a:rPr lang="de-DE" dirty="0"/>
              <a:t>Die Probleme einer TTP verbleiben teilweise</a:t>
            </a:r>
          </a:p>
          <a:p>
            <a:pPr marL="176213" indent="-176213">
              <a:buFont typeface="Wingdings" panose="05000000000000000000" pitchFamily="2" charset="2"/>
              <a:buChar char="§"/>
            </a:pPr>
            <a:r>
              <a:rPr lang="de-DE" dirty="0"/>
              <a:t>Einschränkung der Aussagekraft auf bestimmtes Framework bei</a:t>
            </a:r>
          </a:p>
          <a:p>
            <a:pPr marL="468821" lvl="1" indent="-176213">
              <a:buFont typeface="Wingdings" panose="05000000000000000000" pitchFamily="2" charset="2"/>
              <a:buChar char="§"/>
            </a:pPr>
            <a:r>
              <a:rPr lang="de-DE" dirty="0" err="1"/>
              <a:t>Insecure</a:t>
            </a:r>
            <a:r>
              <a:rPr lang="de-DE" dirty="0"/>
              <a:t> Cloud Interface</a:t>
            </a:r>
          </a:p>
          <a:p>
            <a:pPr marL="468821" lvl="1" indent="-176213">
              <a:buFont typeface="Wingdings" panose="05000000000000000000" pitchFamily="2" charset="2"/>
              <a:buChar char="§"/>
            </a:pPr>
            <a:r>
              <a:rPr lang="de-DE" dirty="0" err="1"/>
              <a:t>Insufficient</a:t>
            </a:r>
            <a:r>
              <a:rPr lang="de-DE" dirty="0"/>
              <a:t> Security </a:t>
            </a:r>
            <a:r>
              <a:rPr lang="de-DE" dirty="0" err="1"/>
              <a:t>Configurability</a:t>
            </a:r>
            <a:endParaRPr lang="de-DE" dirty="0"/>
          </a:p>
          <a:p>
            <a:pPr marL="468821" lvl="1" indent="-176213">
              <a:buFont typeface="Wingdings" panose="05000000000000000000" pitchFamily="2" charset="2"/>
              <a:buChar char="§"/>
            </a:pPr>
            <a:r>
              <a:rPr lang="de-DE" dirty="0" err="1"/>
              <a:t>Insecure</a:t>
            </a:r>
            <a:r>
              <a:rPr lang="de-DE" dirty="0"/>
              <a:t> Software/Firmware</a:t>
            </a:r>
          </a:p>
          <a:p>
            <a:pPr marL="176213" indent="-176213">
              <a:buFont typeface="Wingdings" panose="05000000000000000000" pitchFamily="2" charset="2"/>
              <a:buChar char="§"/>
            </a:pPr>
            <a:r>
              <a:rPr lang="de-DE" dirty="0"/>
              <a:t>Keine Aussage bei Web-, Mobileinterface, physischer Sicherheit</a:t>
            </a:r>
          </a:p>
          <a:p>
            <a:pPr marL="176213" indent="-176213">
              <a:buFont typeface="Wingdings" panose="05000000000000000000" pitchFamily="2" charset="2"/>
              <a:buChar char="§"/>
            </a:pPr>
            <a:r>
              <a:rPr lang="de-DE" dirty="0"/>
              <a:t>Verbesserung bei Sicherheit der Netzwerkservices und der Integritätssicherung</a:t>
            </a:r>
          </a:p>
          <a:p>
            <a:pPr marL="176213" indent="-176213">
              <a:buFont typeface="Wingdings" panose="05000000000000000000" pitchFamily="2" charset="2"/>
              <a:buChar char="§"/>
            </a:pPr>
            <a:r>
              <a:rPr lang="de-DE" dirty="0"/>
              <a:t>Verschlechterung der Privatsphäre</a:t>
            </a:r>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30</a:t>
            </a:fld>
            <a:endParaRPr lang="de-DE"/>
          </a:p>
        </p:txBody>
      </p:sp>
      <p:sp>
        <p:nvSpPr>
          <p:cNvPr id="9" name="Content Placeholder 4">
            <a:extLst>
              <a:ext uri="{FF2B5EF4-FFF2-40B4-BE49-F238E27FC236}">
                <a16:creationId xmlns:a16="http://schemas.microsoft.com/office/drawing/2014/main" id="{629C9CCC-A843-40EF-BA7D-EBAC929DD3EE}"/>
              </a:ext>
            </a:extLst>
          </p:cNvPr>
          <p:cNvSpPr txBox="1">
            <a:spLocks/>
          </p:cNvSpPr>
          <p:nvPr/>
        </p:nvSpPr>
        <p:spPr>
          <a:xfrm>
            <a:off x="5930901" y="1825624"/>
            <a:ext cx="6261100" cy="37920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6213" indent="-176213">
              <a:buFont typeface="Wingdings" panose="05000000000000000000" pitchFamily="2" charset="2"/>
              <a:buChar char="§"/>
            </a:pPr>
            <a:endParaRPr lang="de-DE" sz="600" dirty="0"/>
          </a:p>
          <a:p>
            <a:pPr marL="0" indent="0">
              <a:buNone/>
            </a:pPr>
            <a:r>
              <a:rPr lang="en-US" sz="2400" dirty="0" err="1"/>
              <a:t>Nach</a:t>
            </a:r>
            <a:r>
              <a:rPr lang="en-US" sz="2400" dirty="0"/>
              <a:t> </a:t>
            </a:r>
            <a:r>
              <a:rPr lang="en-US" sz="2400" dirty="0" err="1"/>
              <a:t>Filterung</a:t>
            </a:r>
            <a:r>
              <a:rPr lang="en-US" sz="2400" dirty="0"/>
              <a:t> </a:t>
            </a:r>
            <a:r>
              <a:rPr lang="en-US" sz="2400" dirty="0" err="1"/>
              <a:t>verbleibende</a:t>
            </a:r>
            <a:r>
              <a:rPr lang="en-US" sz="2400" dirty="0"/>
              <a:t> </a:t>
            </a:r>
            <a:r>
              <a:rPr lang="en-US" sz="2400" dirty="0" err="1"/>
              <a:t>Schwachstellen</a:t>
            </a:r>
            <a:r>
              <a:rPr lang="en-US" sz="2400" dirty="0"/>
              <a:t>:</a:t>
            </a:r>
          </a:p>
          <a:p>
            <a:pPr marL="176213" indent="-176213">
              <a:buFont typeface="Wingdings" panose="05000000000000000000" pitchFamily="2" charset="2"/>
              <a:buChar char="§"/>
            </a:pPr>
            <a:r>
              <a:rPr lang="en-US" dirty="0"/>
              <a:t>[P2] ID-Card Theft</a:t>
            </a:r>
          </a:p>
          <a:p>
            <a:pPr marL="176213" indent="-176213">
              <a:buFont typeface="Wingdings" panose="05000000000000000000" pitchFamily="2" charset="2"/>
              <a:buChar char="§"/>
            </a:pPr>
            <a:r>
              <a:rPr lang="en-US" dirty="0"/>
              <a:t>[P2] Single Point of Failure</a:t>
            </a:r>
          </a:p>
          <a:p>
            <a:pPr marL="176213" indent="-176213">
              <a:buFont typeface="Wingdings" panose="05000000000000000000" pitchFamily="2" charset="2"/>
              <a:buChar char="§"/>
            </a:pPr>
            <a:r>
              <a:rPr lang="en-US" dirty="0"/>
              <a:t>[P5] Unprotected User Information</a:t>
            </a:r>
          </a:p>
          <a:p>
            <a:pPr marL="176213" indent="-176213">
              <a:buFont typeface="Wingdings" panose="05000000000000000000" pitchFamily="2" charset="2"/>
              <a:buChar char="§"/>
            </a:pPr>
            <a:r>
              <a:rPr lang="en-US" dirty="0"/>
              <a:t>[P6] Participant Enumeration</a:t>
            </a:r>
          </a:p>
          <a:p>
            <a:pPr marL="176213" indent="-176213">
              <a:buFont typeface="Wingdings" panose="05000000000000000000" pitchFamily="2" charset="2"/>
              <a:buChar char="§"/>
            </a:pPr>
            <a:r>
              <a:rPr lang="en-US" dirty="0"/>
              <a:t>[P6] Asset Enumeration </a:t>
            </a:r>
            <a:br>
              <a:rPr lang="en-US" dirty="0"/>
            </a:br>
            <a:endParaRPr lang="en-US" dirty="0"/>
          </a:p>
        </p:txBody>
      </p:sp>
    </p:spTree>
    <p:extLst>
      <p:ext uri="{BB962C8B-B14F-4D97-AF65-F5344CB8AC3E}">
        <p14:creationId xmlns:p14="http://schemas.microsoft.com/office/powerpoint/2010/main" val="415903660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F5062E86-3B22-4EA9-AA8A-29F3F156708B}"/>
              </a:ext>
            </a:extLst>
          </p:cNvPr>
          <p:cNvSpPr>
            <a:spLocks noGrp="1"/>
          </p:cNvSpPr>
          <p:nvPr>
            <p:ph type="body" idx="1"/>
          </p:nvPr>
        </p:nvSpPr>
        <p:spPr>
          <a:xfrm>
            <a:off x="1100051" y="5225240"/>
            <a:ext cx="10058400" cy="1143000"/>
          </a:xfrm>
        </p:spPr>
        <p:txBody>
          <a:bodyPr vert="horz" lIns="91440" tIns="45720" rIns="91440" bIns="45720" rtlCol="0">
            <a:normAutofit/>
          </a:bodyPr>
          <a:lstStyle/>
          <a:p>
            <a:endParaRPr lang="en-US">
              <a:solidFill>
                <a:srgbClr val="FFFFFF"/>
              </a:solidFill>
            </a:endParaRPr>
          </a:p>
        </p:txBody>
      </p:sp>
      <p:sp>
        <p:nvSpPr>
          <p:cNvPr id="21" name="Rectangle 20">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5598547-4498-416A-947A-A89FBBABC11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a:solidFill>
                  <a:srgbClr val="FFFFFF"/>
                </a:solidFill>
              </a:rPr>
              <a:t>Ausblick</a:t>
            </a:r>
          </a:p>
        </p:txBody>
      </p:sp>
      <p:sp>
        <p:nvSpPr>
          <p:cNvPr id="2" name="Date Placeholder 1">
            <a:extLst>
              <a:ext uri="{FF2B5EF4-FFF2-40B4-BE49-F238E27FC236}">
                <a16:creationId xmlns:a16="http://schemas.microsoft.com/office/drawing/2014/main" id="{B6A255A2-02F9-4B3E-8F7B-FAC7C0AAB390}"/>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a:spcAft>
                <a:spcPts val="600"/>
              </a:spcAft>
            </a:pPr>
            <a:r>
              <a:rPr lang="en-US"/>
              <a:t>05.12.2018</a:t>
            </a:r>
          </a:p>
        </p:txBody>
      </p:sp>
      <p:sp>
        <p:nvSpPr>
          <p:cNvPr id="3" name="Footer Placeholder 2">
            <a:extLst>
              <a:ext uri="{FF2B5EF4-FFF2-40B4-BE49-F238E27FC236}">
                <a16:creationId xmlns:a16="http://schemas.microsoft.com/office/drawing/2014/main" id="{38102762-12F9-419F-9528-440F614B5762}"/>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Janine Kostka • HfTL</a:t>
            </a:r>
          </a:p>
        </p:txBody>
      </p:sp>
      <p:sp>
        <p:nvSpPr>
          <p:cNvPr id="6" name="Slide Number Placeholder 5">
            <a:extLst>
              <a:ext uri="{FF2B5EF4-FFF2-40B4-BE49-F238E27FC236}">
                <a16:creationId xmlns:a16="http://schemas.microsoft.com/office/drawing/2014/main" id="{7D677CCB-FF79-4BBE-A831-8C4C58354AB9}"/>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8AD5530D-14AD-4BEB-9564-160F805CC82A}" type="slidenum">
              <a:rPr lang="en-US" smtClean="0"/>
              <a:pPr>
                <a:spcAft>
                  <a:spcPts val="600"/>
                </a:spcAft>
              </a:pPr>
              <a:t>31</a:t>
            </a:fld>
            <a:endParaRPr lang="en-US"/>
          </a:p>
        </p:txBody>
      </p:sp>
    </p:spTree>
    <p:extLst>
      <p:ext uri="{BB962C8B-B14F-4D97-AF65-F5344CB8AC3E}">
        <p14:creationId xmlns:p14="http://schemas.microsoft.com/office/powerpoint/2010/main" val="21570128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Ausblick</a:t>
            </a:r>
          </a:p>
        </p:txBody>
      </p:sp>
      <p:sp>
        <p:nvSpPr>
          <p:cNvPr id="5" name="Content Placeholder 4">
            <a:extLst>
              <a:ext uri="{FF2B5EF4-FFF2-40B4-BE49-F238E27FC236}">
                <a16:creationId xmlns:a16="http://schemas.microsoft.com/office/drawing/2014/main" id="{2BB39DA8-6563-41D5-87EA-02446D71B352}"/>
              </a:ext>
            </a:extLst>
          </p:cNvPr>
          <p:cNvSpPr>
            <a:spLocks noGrp="1"/>
          </p:cNvSpPr>
          <p:nvPr>
            <p:ph idx="1"/>
          </p:nvPr>
        </p:nvSpPr>
        <p:spPr>
          <a:xfrm>
            <a:off x="838200" y="1825624"/>
            <a:ext cx="10515600" cy="3792061"/>
          </a:xfrm>
        </p:spPr>
        <p:txBody>
          <a:bodyPr/>
          <a:lstStyle/>
          <a:p>
            <a:pPr marL="176213" indent="-176213">
              <a:buFont typeface="Wingdings" panose="05000000000000000000" pitchFamily="2" charset="2"/>
              <a:buChar char="§"/>
            </a:pPr>
            <a:endParaRPr lang="de-DE" sz="600" dirty="0"/>
          </a:p>
          <a:p>
            <a:pPr marL="176213" indent="-176213">
              <a:buFont typeface="Wingdings" panose="05000000000000000000" pitchFamily="2" charset="2"/>
              <a:buChar char="§"/>
            </a:pPr>
            <a:r>
              <a:rPr lang="de-DE" dirty="0"/>
              <a:t>Self-Sovereign Identity zur Authentifizierung</a:t>
            </a:r>
          </a:p>
          <a:p>
            <a:pPr marL="176213" indent="-176213">
              <a:buFont typeface="Wingdings" panose="05000000000000000000" pitchFamily="2" charset="2"/>
              <a:buChar char="§"/>
            </a:pPr>
            <a:r>
              <a:rPr lang="de-DE" dirty="0"/>
              <a:t>Implementierung von Prototypen mit anderen Frameworks</a:t>
            </a:r>
          </a:p>
          <a:p>
            <a:pPr marL="468821" lvl="1" indent="-176213">
              <a:buFont typeface="Wingdings" panose="05000000000000000000" pitchFamily="2" charset="2"/>
              <a:buChar char="§"/>
            </a:pPr>
            <a:r>
              <a:rPr lang="de-DE" dirty="0"/>
              <a:t>Selbe Vorgehensweise</a:t>
            </a:r>
          </a:p>
          <a:p>
            <a:pPr marL="468821" lvl="1" indent="-176213">
              <a:buFont typeface="Wingdings" panose="05000000000000000000" pitchFamily="2" charset="2"/>
              <a:buChar char="§"/>
            </a:pPr>
            <a:r>
              <a:rPr lang="de-DE" dirty="0"/>
              <a:t>Filterung von „Rauschen“, das durch unterschiedliche Implementierungen der Frameworks entsteht</a:t>
            </a:r>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32</a:t>
            </a:fld>
            <a:endParaRPr lang="de-DE"/>
          </a:p>
        </p:txBody>
      </p:sp>
    </p:spTree>
    <p:extLst>
      <p:ext uri="{BB962C8B-B14F-4D97-AF65-F5344CB8AC3E}">
        <p14:creationId xmlns:p14="http://schemas.microsoft.com/office/powerpoint/2010/main" val="191872489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F5062E86-3B22-4EA9-AA8A-29F3F156708B}"/>
              </a:ext>
            </a:extLst>
          </p:cNvPr>
          <p:cNvSpPr>
            <a:spLocks noGrp="1"/>
          </p:cNvSpPr>
          <p:nvPr>
            <p:ph type="body" idx="1"/>
          </p:nvPr>
        </p:nvSpPr>
        <p:spPr>
          <a:xfrm>
            <a:off x="1100051" y="5225240"/>
            <a:ext cx="10058400" cy="1143000"/>
          </a:xfrm>
        </p:spPr>
        <p:txBody>
          <a:bodyPr vert="horz" lIns="91440" tIns="45720" rIns="91440" bIns="45720" rtlCol="0">
            <a:normAutofit/>
          </a:bodyPr>
          <a:lstStyle/>
          <a:p>
            <a:endParaRPr lang="en-US">
              <a:solidFill>
                <a:srgbClr val="FFFFFF"/>
              </a:solidFill>
            </a:endParaRPr>
          </a:p>
        </p:txBody>
      </p:sp>
      <p:sp>
        <p:nvSpPr>
          <p:cNvPr id="21" name="Rectangle 20">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5598547-4498-416A-947A-A89FBBABC11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dirty="0">
                <a:solidFill>
                  <a:srgbClr val="FFFFFF"/>
                </a:solidFill>
              </a:rPr>
              <a:t>Ende</a:t>
            </a:r>
          </a:p>
        </p:txBody>
      </p:sp>
      <p:sp>
        <p:nvSpPr>
          <p:cNvPr id="2" name="Date Placeholder 1">
            <a:extLst>
              <a:ext uri="{FF2B5EF4-FFF2-40B4-BE49-F238E27FC236}">
                <a16:creationId xmlns:a16="http://schemas.microsoft.com/office/drawing/2014/main" id="{B6A255A2-02F9-4B3E-8F7B-FAC7C0AAB390}"/>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a:spcAft>
                <a:spcPts val="600"/>
              </a:spcAft>
            </a:pPr>
            <a:r>
              <a:rPr lang="en-US"/>
              <a:t>05.12.2018</a:t>
            </a:r>
          </a:p>
        </p:txBody>
      </p:sp>
      <p:sp>
        <p:nvSpPr>
          <p:cNvPr id="3" name="Footer Placeholder 2">
            <a:extLst>
              <a:ext uri="{FF2B5EF4-FFF2-40B4-BE49-F238E27FC236}">
                <a16:creationId xmlns:a16="http://schemas.microsoft.com/office/drawing/2014/main" id="{38102762-12F9-419F-9528-440F614B5762}"/>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Janine Kostka • HfTL</a:t>
            </a:r>
          </a:p>
        </p:txBody>
      </p:sp>
      <p:sp>
        <p:nvSpPr>
          <p:cNvPr id="6" name="Slide Number Placeholder 5">
            <a:extLst>
              <a:ext uri="{FF2B5EF4-FFF2-40B4-BE49-F238E27FC236}">
                <a16:creationId xmlns:a16="http://schemas.microsoft.com/office/drawing/2014/main" id="{7D677CCB-FF79-4BBE-A831-8C4C58354AB9}"/>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8AD5530D-14AD-4BEB-9564-160F805CC82A}" type="slidenum">
              <a:rPr lang="en-US" smtClean="0"/>
              <a:pPr>
                <a:spcAft>
                  <a:spcPts val="600"/>
                </a:spcAft>
              </a:pPr>
              <a:t>33</a:t>
            </a:fld>
            <a:endParaRPr lang="en-US"/>
          </a:p>
        </p:txBody>
      </p:sp>
    </p:spTree>
    <p:extLst>
      <p:ext uri="{BB962C8B-B14F-4D97-AF65-F5344CB8AC3E}">
        <p14:creationId xmlns:p14="http://schemas.microsoft.com/office/powerpoint/2010/main" val="25467607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Einführung</a:t>
            </a:r>
          </a:p>
        </p:txBody>
      </p:sp>
      <p:sp>
        <p:nvSpPr>
          <p:cNvPr id="5" name="Content Placeholder 4">
            <a:extLst>
              <a:ext uri="{FF2B5EF4-FFF2-40B4-BE49-F238E27FC236}">
                <a16:creationId xmlns:a16="http://schemas.microsoft.com/office/drawing/2014/main" id="{2BB39DA8-6563-41D5-87EA-02446D71B352}"/>
              </a:ext>
            </a:extLst>
          </p:cNvPr>
          <p:cNvSpPr>
            <a:spLocks noGrp="1"/>
          </p:cNvSpPr>
          <p:nvPr>
            <p:ph idx="1"/>
          </p:nvPr>
        </p:nvSpPr>
        <p:spPr>
          <a:xfrm>
            <a:off x="838200" y="1825624"/>
            <a:ext cx="4701209" cy="3792061"/>
          </a:xfrm>
        </p:spPr>
        <p:txBody>
          <a:bodyPr/>
          <a:lstStyle/>
          <a:p>
            <a:pPr marL="176213" indent="-176213">
              <a:buFont typeface="Wingdings" panose="05000000000000000000" pitchFamily="2" charset="2"/>
              <a:buChar char="§"/>
            </a:pPr>
            <a:endParaRPr lang="de-DE" sz="600" dirty="0"/>
          </a:p>
          <a:p>
            <a:pPr marL="176213" indent="-176213">
              <a:buFont typeface="Wingdings" panose="05000000000000000000" pitchFamily="2" charset="2"/>
              <a:buChar char="§"/>
            </a:pPr>
            <a:r>
              <a:rPr lang="de-DE" dirty="0"/>
              <a:t>Smart Locks sind „intelligente Schlösser“</a:t>
            </a:r>
          </a:p>
          <a:p>
            <a:pPr marL="468821" lvl="1" indent="-176213">
              <a:buFont typeface="Wingdings" panose="05000000000000000000" pitchFamily="2" charset="2"/>
              <a:buChar char="§"/>
            </a:pPr>
            <a:r>
              <a:rPr lang="de-DE" dirty="0"/>
              <a:t>Meist als Türschlösser eingesetzt, seltener auch als Vorhängeschloss</a:t>
            </a:r>
          </a:p>
          <a:p>
            <a:pPr marL="468821" lvl="1" indent="-176213">
              <a:buFont typeface="Wingdings" panose="05000000000000000000" pitchFamily="2" charset="2"/>
              <a:buChar char="§"/>
            </a:pPr>
            <a:r>
              <a:rPr lang="de-DE" dirty="0"/>
              <a:t>System besteht aus Schloss und Smartphone App (seltener: Webinterface)</a:t>
            </a:r>
          </a:p>
          <a:p>
            <a:pPr marL="176213" indent="-176213">
              <a:buFont typeface="Wingdings" panose="05000000000000000000" pitchFamily="2" charset="2"/>
              <a:buChar char="§"/>
            </a:pPr>
            <a:r>
              <a:rPr lang="de-DE" dirty="0"/>
              <a:t>Unerforschte Anwendungsfelder der Blockchain</a:t>
            </a:r>
          </a:p>
          <a:p>
            <a:pPr marL="176213" indent="-176213">
              <a:buFont typeface="Wingdings" panose="05000000000000000000" pitchFamily="2" charset="2"/>
              <a:buChar char="§"/>
            </a:pPr>
            <a:endParaRPr lang="de-DE" dirty="0"/>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4</a:t>
            </a:fld>
            <a:endParaRPr lang="de-DE"/>
          </a:p>
        </p:txBody>
      </p:sp>
      <p:pic>
        <p:nvPicPr>
          <p:cNvPr id="3" name="Picture 2">
            <a:extLst>
              <a:ext uri="{FF2B5EF4-FFF2-40B4-BE49-F238E27FC236}">
                <a16:creationId xmlns:a16="http://schemas.microsoft.com/office/drawing/2014/main" id="{5420D385-B878-4311-B0D1-B56F4157C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2591" y="2353382"/>
            <a:ext cx="4701209" cy="2648281"/>
          </a:xfrm>
          <a:prstGeom prst="rect">
            <a:avLst/>
          </a:prstGeom>
        </p:spPr>
      </p:pic>
    </p:spTree>
    <p:extLst>
      <p:ext uri="{BB962C8B-B14F-4D97-AF65-F5344CB8AC3E}">
        <p14:creationId xmlns:p14="http://schemas.microsoft.com/office/powerpoint/2010/main" val="252710977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Motivation</a:t>
            </a:r>
          </a:p>
        </p:txBody>
      </p:sp>
      <p:sp>
        <p:nvSpPr>
          <p:cNvPr id="5" name="Content Placeholder 4">
            <a:extLst>
              <a:ext uri="{FF2B5EF4-FFF2-40B4-BE49-F238E27FC236}">
                <a16:creationId xmlns:a16="http://schemas.microsoft.com/office/drawing/2014/main" id="{2BB39DA8-6563-41D5-87EA-02446D71B352}"/>
              </a:ext>
            </a:extLst>
          </p:cNvPr>
          <p:cNvSpPr>
            <a:spLocks noGrp="1"/>
          </p:cNvSpPr>
          <p:nvPr>
            <p:ph idx="1"/>
          </p:nvPr>
        </p:nvSpPr>
        <p:spPr>
          <a:xfrm>
            <a:off x="838200" y="1825624"/>
            <a:ext cx="4701209" cy="3792061"/>
          </a:xfrm>
        </p:spPr>
        <p:txBody>
          <a:bodyPr/>
          <a:lstStyle/>
          <a:p>
            <a:pPr marL="176213" indent="-176213">
              <a:buFont typeface="Wingdings" panose="05000000000000000000" pitchFamily="2" charset="2"/>
              <a:buChar char="§"/>
            </a:pPr>
            <a:endParaRPr lang="de-DE" sz="600" dirty="0"/>
          </a:p>
          <a:p>
            <a:pPr marL="176213" indent="-176213">
              <a:buFont typeface="Wingdings" panose="05000000000000000000" pitchFamily="2" charset="2"/>
              <a:buChar char="§"/>
            </a:pPr>
            <a:r>
              <a:rPr lang="de-DE" dirty="0"/>
              <a:t>Komplexere Geräte</a:t>
            </a:r>
          </a:p>
          <a:p>
            <a:pPr marL="176213" indent="-176213">
              <a:buFont typeface="Wingdings" panose="05000000000000000000" pitchFamily="2" charset="2"/>
              <a:buChar char="§"/>
            </a:pPr>
            <a:r>
              <a:rPr lang="de-DE" dirty="0"/>
              <a:t>„neue“ Technologie: Blockchain</a:t>
            </a:r>
          </a:p>
          <a:p>
            <a:pPr marL="468821" lvl="1" indent="-176213">
              <a:buFont typeface="Wingdings" panose="05000000000000000000" pitchFamily="2" charset="2"/>
              <a:buChar char="§"/>
            </a:pPr>
            <a:r>
              <a:rPr lang="de-DE" dirty="0"/>
              <a:t>Supply Chain Management</a:t>
            </a:r>
          </a:p>
          <a:p>
            <a:pPr marL="468821" lvl="1" indent="-176213">
              <a:buFont typeface="Wingdings" panose="05000000000000000000" pitchFamily="2" charset="2"/>
              <a:buChar char="§"/>
            </a:pPr>
            <a:r>
              <a:rPr lang="de-DE" dirty="0"/>
              <a:t>Banken</a:t>
            </a:r>
          </a:p>
          <a:p>
            <a:pPr marL="468821" lvl="1" indent="-176213">
              <a:buFont typeface="Wingdings" panose="05000000000000000000" pitchFamily="2" charset="2"/>
              <a:buChar char="§"/>
            </a:pPr>
            <a:r>
              <a:rPr lang="de-DE" dirty="0"/>
              <a:t>Proof </a:t>
            </a:r>
            <a:r>
              <a:rPr lang="de-DE" dirty="0" err="1"/>
              <a:t>of</a:t>
            </a:r>
            <a:r>
              <a:rPr lang="de-DE" dirty="0"/>
              <a:t> Ownership/Identity</a:t>
            </a:r>
          </a:p>
          <a:p>
            <a:pPr marL="468821" lvl="1" indent="-176213">
              <a:buFont typeface="Wingdings" panose="05000000000000000000" pitchFamily="2" charset="2"/>
              <a:buChar char="§"/>
            </a:pPr>
            <a:r>
              <a:rPr lang="de-DE" dirty="0"/>
              <a:t>Legal </a:t>
            </a:r>
            <a:r>
              <a:rPr lang="de-DE" dirty="0" err="1"/>
              <a:t>Contracts</a:t>
            </a:r>
            <a:endParaRPr lang="de-DE" dirty="0"/>
          </a:p>
          <a:p>
            <a:pPr marL="176213" indent="-176213">
              <a:buFont typeface="Wingdings" panose="05000000000000000000" pitchFamily="2" charset="2"/>
              <a:buChar char="§"/>
            </a:pPr>
            <a:r>
              <a:rPr lang="de-DE" dirty="0"/>
              <a:t>Erhöhte Sicherheit?</a:t>
            </a:r>
          </a:p>
          <a:p>
            <a:pPr marL="176213" indent="-176213">
              <a:buFont typeface="Wingdings" panose="05000000000000000000" pitchFamily="2" charset="2"/>
              <a:buChar char="§"/>
            </a:pPr>
            <a:r>
              <a:rPr lang="de-DE" dirty="0"/>
              <a:t>Mehr Transparenz?</a:t>
            </a:r>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5</a:t>
            </a:fld>
            <a:endParaRPr lang="de-DE"/>
          </a:p>
        </p:txBody>
      </p:sp>
      <p:sp>
        <p:nvSpPr>
          <p:cNvPr id="10" name="TextBox 9">
            <a:extLst>
              <a:ext uri="{FF2B5EF4-FFF2-40B4-BE49-F238E27FC236}">
                <a16:creationId xmlns:a16="http://schemas.microsoft.com/office/drawing/2014/main" id="{B0650CE8-59F3-43D9-94B1-C8FDD229B622}"/>
              </a:ext>
            </a:extLst>
          </p:cNvPr>
          <p:cNvSpPr txBox="1"/>
          <p:nvPr/>
        </p:nvSpPr>
        <p:spPr>
          <a:xfrm>
            <a:off x="838200" y="5705949"/>
            <a:ext cx="10515600" cy="738664"/>
          </a:xfrm>
          <a:prstGeom prst="rect">
            <a:avLst/>
          </a:prstGeom>
          <a:noFill/>
        </p:spPr>
        <p:txBody>
          <a:bodyPr wrap="square" rtlCol="0">
            <a:spAutoFit/>
          </a:bodyPr>
          <a:lstStyle/>
          <a:p>
            <a:r>
              <a:rPr lang="de-DE" sz="1400" dirty="0"/>
              <a:t>Abbildung: August. </a:t>
            </a:r>
            <a:r>
              <a:rPr lang="de-DE" sz="1400" i="1" dirty="0"/>
              <a:t>Smart Lock Pro + Connect</a:t>
            </a:r>
            <a:r>
              <a:rPr lang="de-DE" sz="1400" dirty="0"/>
              <a:t>. url: </a:t>
            </a:r>
            <a:r>
              <a:rPr lang="de-DE" sz="1400" dirty="0">
                <a:hlinkClick r:id="rId3"/>
              </a:rPr>
              <a:t>https://august.com/products/august-smart-lock-pro-connect</a:t>
            </a:r>
            <a:r>
              <a:rPr lang="de-DE" sz="1400" dirty="0"/>
              <a:t> (besucht am 12.10.2018) </a:t>
            </a:r>
          </a:p>
          <a:p>
            <a:br>
              <a:rPr lang="de-DE" sz="1400" dirty="0"/>
            </a:br>
            <a:endParaRPr lang="de-DE" sz="1400" dirty="0"/>
          </a:p>
        </p:txBody>
      </p:sp>
      <p:pic>
        <p:nvPicPr>
          <p:cNvPr id="9" name="Picture 8">
            <a:extLst>
              <a:ext uri="{FF2B5EF4-FFF2-40B4-BE49-F238E27FC236}">
                <a16:creationId xmlns:a16="http://schemas.microsoft.com/office/drawing/2014/main" id="{2B124C7C-79B6-49C5-96E9-B16D382B4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6206" y="2334173"/>
            <a:ext cx="5167594" cy="2686700"/>
          </a:xfrm>
          <a:prstGeom prst="rect">
            <a:avLst/>
          </a:prstGeom>
        </p:spPr>
      </p:pic>
    </p:spTree>
    <p:extLst>
      <p:ext uri="{BB962C8B-B14F-4D97-AF65-F5344CB8AC3E}">
        <p14:creationId xmlns:p14="http://schemas.microsoft.com/office/powerpoint/2010/main" val="158108495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F5062E86-3B22-4EA9-AA8A-29F3F156708B}"/>
              </a:ext>
            </a:extLst>
          </p:cNvPr>
          <p:cNvSpPr>
            <a:spLocks noGrp="1"/>
          </p:cNvSpPr>
          <p:nvPr>
            <p:ph type="body" idx="1"/>
          </p:nvPr>
        </p:nvSpPr>
        <p:spPr>
          <a:xfrm>
            <a:off x="1100051" y="5225240"/>
            <a:ext cx="10058400" cy="1143000"/>
          </a:xfrm>
        </p:spPr>
        <p:txBody>
          <a:bodyPr vert="horz" lIns="91440" tIns="45720" rIns="91440" bIns="45720" rtlCol="0">
            <a:normAutofit/>
          </a:bodyPr>
          <a:lstStyle/>
          <a:p>
            <a:endParaRPr lang="en-US">
              <a:solidFill>
                <a:srgbClr val="FFFFFF"/>
              </a:solidFill>
            </a:endParaRPr>
          </a:p>
        </p:txBody>
      </p:sp>
      <p:sp>
        <p:nvSpPr>
          <p:cNvPr id="21" name="Rectangle 20">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5598547-4498-416A-947A-A89FBBABC11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a:solidFill>
                  <a:srgbClr val="FFFFFF"/>
                </a:solidFill>
              </a:rPr>
              <a:t>Problemstellung</a:t>
            </a:r>
          </a:p>
        </p:txBody>
      </p:sp>
      <p:sp>
        <p:nvSpPr>
          <p:cNvPr id="2" name="Date Placeholder 1">
            <a:extLst>
              <a:ext uri="{FF2B5EF4-FFF2-40B4-BE49-F238E27FC236}">
                <a16:creationId xmlns:a16="http://schemas.microsoft.com/office/drawing/2014/main" id="{7AFBF6A6-61E4-48DE-9EB1-54FCC629EFED}"/>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a:spcAft>
                <a:spcPts val="600"/>
              </a:spcAft>
            </a:pPr>
            <a:r>
              <a:rPr lang="en-US"/>
              <a:t>05.12.2018</a:t>
            </a:r>
          </a:p>
        </p:txBody>
      </p:sp>
      <p:sp>
        <p:nvSpPr>
          <p:cNvPr id="3" name="Footer Placeholder 2">
            <a:extLst>
              <a:ext uri="{FF2B5EF4-FFF2-40B4-BE49-F238E27FC236}">
                <a16:creationId xmlns:a16="http://schemas.microsoft.com/office/drawing/2014/main" id="{5CBBB182-D575-4D1D-8EBF-96EBF2A82281}"/>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Janine Kostka • HfTL</a:t>
            </a:r>
          </a:p>
        </p:txBody>
      </p:sp>
      <p:sp>
        <p:nvSpPr>
          <p:cNvPr id="6" name="Slide Number Placeholder 5">
            <a:extLst>
              <a:ext uri="{FF2B5EF4-FFF2-40B4-BE49-F238E27FC236}">
                <a16:creationId xmlns:a16="http://schemas.microsoft.com/office/drawing/2014/main" id="{9C38D979-97B5-4C05-BBEB-A64BC0CFA6C8}"/>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8AD5530D-14AD-4BEB-9564-160F805CC82A}" type="slidenum">
              <a:rPr lang="en-US" smtClean="0"/>
              <a:pPr>
                <a:spcAft>
                  <a:spcPts val="600"/>
                </a:spcAft>
              </a:pPr>
              <a:t>6</a:t>
            </a:fld>
            <a:endParaRPr lang="en-US"/>
          </a:p>
        </p:txBody>
      </p:sp>
    </p:spTree>
    <p:extLst>
      <p:ext uri="{BB962C8B-B14F-4D97-AF65-F5344CB8AC3E}">
        <p14:creationId xmlns:p14="http://schemas.microsoft.com/office/powerpoint/2010/main" val="29256158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48CC-AE13-4E87-A2A3-C10EA1FE1165}"/>
              </a:ext>
            </a:extLst>
          </p:cNvPr>
          <p:cNvSpPr>
            <a:spLocks noGrp="1"/>
          </p:cNvSpPr>
          <p:nvPr>
            <p:ph type="title"/>
          </p:nvPr>
        </p:nvSpPr>
        <p:spPr/>
        <p:txBody>
          <a:bodyPr anchor="ctr">
            <a:noAutofit/>
          </a:bodyPr>
          <a:lstStyle/>
          <a:p>
            <a:pPr algn="ctr"/>
            <a:r>
              <a:rPr lang="de-DE" sz="2800" dirty="0"/>
              <a:t>Ist die Blockchain-Technologie aus dem Aspekt der Sicherheit dafür geeignet im Bereich der Smart Locks eingesetzt zu werden?</a:t>
            </a:r>
          </a:p>
        </p:txBody>
      </p:sp>
      <p:sp>
        <p:nvSpPr>
          <p:cNvPr id="3" name="Text Placeholder 2">
            <a:extLst>
              <a:ext uri="{FF2B5EF4-FFF2-40B4-BE49-F238E27FC236}">
                <a16:creationId xmlns:a16="http://schemas.microsoft.com/office/drawing/2014/main" id="{C14CEA08-EC03-43EB-851D-56EDFD751EAE}"/>
              </a:ext>
            </a:extLst>
          </p:cNvPr>
          <p:cNvSpPr>
            <a:spLocks noGrp="1"/>
          </p:cNvSpPr>
          <p:nvPr>
            <p:ph type="body" idx="1"/>
          </p:nvPr>
        </p:nvSpPr>
        <p:spPr/>
        <p:txBody>
          <a:bodyPr>
            <a:normAutofit/>
          </a:bodyPr>
          <a:lstStyle/>
          <a:p>
            <a:r>
              <a:rPr lang="de-DE" sz="2000" i="1" cap="none" spc="-50" dirty="0">
                <a:solidFill>
                  <a:schemeClr val="tx1">
                    <a:lumMod val="85000"/>
                    <a:lumOff val="15000"/>
                  </a:schemeClr>
                </a:solidFill>
                <a:ea typeface="+mj-ea"/>
                <a:cs typeface="+mj-cs"/>
              </a:rPr>
              <a:t>Dies soll mit Hilfe eines Prototypen eines Smart Locks untersucht und anhand von bereits aufgedeckten Schwachstellen verglichen werden.</a:t>
            </a:r>
            <a:endParaRPr lang="de-DE" sz="2000" i="1" spc="-50" dirty="0">
              <a:solidFill>
                <a:schemeClr val="tx1">
                  <a:lumMod val="85000"/>
                  <a:lumOff val="15000"/>
                </a:schemeClr>
              </a:solidFill>
              <a:ea typeface="+mj-ea"/>
              <a:cs typeface="+mj-cs"/>
            </a:endParaRPr>
          </a:p>
        </p:txBody>
      </p:sp>
      <p:sp>
        <p:nvSpPr>
          <p:cNvPr id="4" name="Date Placeholder 3">
            <a:extLst>
              <a:ext uri="{FF2B5EF4-FFF2-40B4-BE49-F238E27FC236}">
                <a16:creationId xmlns:a16="http://schemas.microsoft.com/office/drawing/2014/main" id="{8F72AE72-CD7B-47D4-AFAD-3319EBA69F64}"/>
              </a:ext>
            </a:extLst>
          </p:cNvPr>
          <p:cNvSpPr>
            <a:spLocks noGrp="1"/>
          </p:cNvSpPr>
          <p:nvPr>
            <p:ph type="dt" sz="half" idx="10"/>
          </p:nvPr>
        </p:nvSpPr>
        <p:spPr/>
        <p:txBody>
          <a:bodyPr/>
          <a:lstStyle/>
          <a:p>
            <a:r>
              <a:rPr lang="de-DE"/>
              <a:t>05.12.2018</a:t>
            </a:r>
          </a:p>
        </p:txBody>
      </p:sp>
      <p:sp>
        <p:nvSpPr>
          <p:cNvPr id="5" name="Footer Placeholder 4">
            <a:extLst>
              <a:ext uri="{FF2B5EF4-FFF2-40B4-BE49-F238E27FC236}">
                <a16:creationId xmlns:a16="http://schemas.microsoft.com/office/drawing/2014/main" id="{28903134-4022-4DBB-828E-620024035323}"/>
              </a:ext>
            </a:extLst>
          </p:cNvPr>
          <p:cNvSpPr>
            <a:spLocks noGrp="1"/>
          </p:cNvSpPr>
          <p:nvPr>
            <p:ph type="ftr" sz="quarter" idx="11"/>
          </p:nvPr>
        </p:nvSpPr>
        <p:spPr/>
        <p:txBody>
          <a:bodyPr/>
          <a:lstStyle/>
          <a:p>
            <a:r>
              <a:rPr lang="de-DE"/>
              <a:t>Janine Kostka • HfTL</a:t>
            </a:r>
          </a:p>
        </p:txBody>
      </p:sp>
      <p:sp>
        <p:nvSpPr>
          <p:cNvPr id="6" name="Slide Number Placeholder 5">
            <a:extLst>
              <a:ext uri="{FF2B5EF4-FFF2-40B4-BE49-F238E27FC236}">
                <a16:creationId xmlns:a16="http://schemas.microsoft.com/office/drawing/2014/main" id="{77D72522-0033-4FD3-8136-3C55BC88A7FB}"/>
              </a:ext>
            </a:extLst>
          </p:cNvPr>
          <p:cNvSpPr>
            <a:spLocks noGrp="1"/>
          </p:cNvSpPr>
          <p:nvPr>
            <p:ph type="sldNum" sz="quarter" idx="12"/>
          </p:nvPr>
        </p:nvSpPr>
        <p:spPr/>
        <p:txBody>
          <a:bodyPr/>
          <a:lstStyle/>
          <a:p>
            <a:fld id="{8AD5530D-14AD-4BEB-9564-160F805CC82A}" type="slidenum">
              <a:rPr lang="de-DE" smtClean="0"/>
              <a:t>7</a:t>
            </a:fld>
            <a:endParaRPr lang="de-DE"/>
          </a:p>
        </p:txBody>
      </p:sp>
    </p:spTree>
    <p:extLst>
      <p:ext uri="{BB962C8B-B14F-4D97-AF65-F5344CB8AC3E}">
        <p14:creationId xmlns:p14="http://schemas.microsoft.com/office/powerpoint/2010/main" val="673247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Abgrenzung</a:t>
            </a:r>
          </a:p>
        </p:txBody>
      </p:sp>
      <p:sp>
        <p:nvSpPr>
          <p:cNvPr id="5" name="Content Placeholder 4">
            <a:extLst>
              <a:ext uri="{FF2B5EF4-FFF2-40B4-BE49-F238E27FC236}">
                <a16:creationId xmlns:a16="http://schemas.microsoft.com/office/drawing/2014/main" id="{2BB39DA8-6563-41D5-87EA-02446D71B352}"/>
              </a:ext>
            </a:extLst>
          </p:cNvPr>
          <p:cNvSpPr>
            <a:spLocks noGrp="1"/>
          </p:cNvSpPr>
          <p:nvPr>
            <p:ph idx="1"/>
          </p:nvPr>
        </p:nvSpPr>
        <p:spPr>
          <a:xfrm>
            <a:off x="838200" y="1825624"/>
            <a:ext cx="10515600" cy="3792061"/>
          </a:xfrm>
        </p:spPr>
        <p:txBody>
          <a:bodyPr/>
          <a:lstStyle/>
          <a:p>
            <a:pPr marL="176213" indent="-176213">
              <a:buFont typeface="Wingdings" panose="05000000000000000000" pitchFamily="2" charset="2"/>
              <a:buChar char="§"/>
            </a:pPr>
            <a:endParaRPr lang="de-DE" sz="600" dirty="0"/>
          </a:p>
          <a:p>
            <a:pPr marL="176213" indent="-176213">
              <a:buFont typeface="Wingdings" panose="05000000000000000000" pitchFamily="2" charset="2"/>
              <a:buChar char="§"/>
            </a:pPr>
            <a:r>
              <a:rPr lang="de-DE" dirty="0"/>
              <a:t>Keine physische Umsetzung (Hardware, Konstruktion, Übertragung)</a:t>
            </a:r>
          </a:p>
          <a:p>
            <a:pPr marL="468821" lvl="1" indent="-176213">
              <a:buFont typeface="Wingdings" panose="05000000000000000000" pitchFamily="2" charset="2"/>
              <a:buChar char="§"/>
            </a:pPr>
            <a:r>
              <a:rPr lang="de-DE" dirty="0"/>
              <a:t>Keine Aussage über die physische Sicherheit</a:t>
            </a:r>
          </a:p>
          <a:p>
            <a:pPr marL="176213" indent="-176213">
              <a:buFont typeface="Wingdings" panose="05000000000000000000" pitchFamily="2" charset="2"/>
              <a:buChar char="§"/>
            </a:pPr>
            <a:r>
              <a:rPr lang="de-DE" dirty="0"/>
              <a:t>„Periphere“ Komponenten werden nicht betrachtet</a:t>
            </a:r>
          </a:p>
          <a:p>
            <a:pPr marL="468821" lvl="1" indent="-176213">
              <a:buFont typeface="Wingdings" panose="05000000000000000000" pitchFamily="2" charset="2"/>
              <a:buChar char="§"/>
            </a:pPr>
            <a:r>
              <a:rPr lang="de-DE" dirty="0"/>
              <a:t>Keine Aussage über Webapplikation oder Mobile Applikation zur Steuerung und Verwaltung</a:t>
            </a:r>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8</a:t>
            </a:fld>
            <a:endParaRPr lang="de-DE"/>
          </a:p>
        </p:txBody>
      </p:sp>
    </p:spTree>
    <p:extLst>
      <p:ext uri="{BB962C8B-B14F-4D97-AF65-F5344CB8AC3E}">
        <p14:creationId xmlns:p14="http://schemas.microsoft.com/office/powerpoint/2010/main" val="42782315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0CDD5-5A2F-4D23-BA0E-738F5729F618}"/>
              </a:ext>
            </a:extLst>
          </p:cNvPr>
          <p:cNvSpPr>
            <a:spLocks noGrp="1"/>
          </p:cNvSpPr>
          <p:nvPr>
            <p:ph type="title"/>
          </p:nvPr>
        </p:nvSpPr>
        <p:spPr/>
        <p:txBody>
          <a:bodyPr/>
          <a:lstStyle/>
          <a:p>
            <a:r>
              <a:rPr lang="de-DE" dirty="0"/>
              <a:t>Vorhandene Arbeiten</a:t>
            </a:r>
          </a:p>
        </p:txBody>
      </p:sp>
      <p:sp>
        <p:nvSpPr>
          <p:cNvPr id="5" name="Content Placeholder 4">
            <a:extLst>
              <a:ext uri="{FF2B5EF4-FFF2-40B4-BE49-F238E27FC236}">
                <a16:creationId xmlns:a16="http://schemas.microsoft.com/office/drawing/2014/main" id="{2BB39DA8-6563-41D5-87EA-02446D71B352}"/>
              </a:ext>
            </a:extLst>
          </p:cNvPr>
          <p:cNvSpPr>
            <a:spLocks noGrp="1"/>
          </p:cNvSpPr>
          <p:nvPr>
            <p:ph idx="1"/>
          </p:nvPr>
        </p:nvSpPr>
        <p:spPr>
          <a:xfrm>
            <a:off x="838200" y="1825625"/>
            <a:ext cx="10515600" cy="2373660"/>
          </a:xfrm>
        </p:spPr>
        <p:txBody>
          <a:bodyPr>
            <a:noAutofit/>
          </a:bodyPr>
          <a:lstStyle/>
          <a:p>
            <a:pPr marL="176213" indent="-176213">
              <a:buFont typeface="Wingdings" panose="05000000000000000000" pitchFamily="2" charset="2"/>
              <a:buChar char="§"/>
            </a:pPr>
            <a:r>
              <a:rPr lang="de-DE" dirty="0"/>
              <a:t>Erarbeitung eines Konzepts eines Smart Locks mit Blockchain-Technologie</a:t>
            </a:r>
            <a:r>
              <a:rPr lang="de-DE" baseline="30000" dirty="0"/>
              <a:t>[1]</a:t>
            </a:r>
          </a:p>
          <a:p>
            <a:pPr marL="468821" lvl="1" indent="-176213">
              <a:buFont typeface="Wingdings" panose="05000000000000000000" pitchFamily="2" charset="2"/>
              <a:buChar char="§"/>
            </a:pPr>
            <a:r>
              <a:rPr lang="de-DE" dirty="0"/>
              <a:t>Fokus auf Umsetzung der Hardware, Sensoren, etc.</a:t>
            </a:r>
          </a:p>
          <a:p>
            <a:pPr marL="176213" indent="-176213">
              <a:buFont typeface="Wingdings" panose="05000000000000000000" pitchFamily="2" charset="2"/>
              <a:buChar char="§"/>
            </a:pPr>
            <a:r>
              <a:rPr lang="de-DE" dirty="0"/>
              <a:t>Untersuchung der Sicherheit von Smart Locks</a:t>
            </a:r>
            <a:r>
              <a:rPr lang="de-DE" baseline="30000" dirty="0"/>
              <a:t>[2] </a:t>
            </a:r>
            <a:r>
              <a:rPr lang="de-DE" dirty="0"/>
              <a:t>mit unterschiedlichem Fokus:</a:t>
            </a:r>
          </a:p>
          <a:p>
            <a:pPr marL="468821" lvl="1" indent="-176213">
              <a:buFont typeface="Wingdings" panose="05000000000000000000" pitchFamily="2" charset="2"/>
              <a:buChar char="§"/>
            </a:pPr>
            <a:r>
              <a:rPr lang="de-DE" dirty="0"/>
              <a:t>Produktspezifisch</a:t>
            </a:r>
            <a:r>
              <a:rPr lang="de-DE" baseline="30000" dirty="0"/>
              <a:t>[3,4]</a:t>
            </a:r>
          </a:p>
          <a:p>
            <a:pPr marL="468821" lvl="1" indent="-176213">
              <a:buFont typeface="Wingdings" panose="05000000000000000000" pitchFamily="2" charset="2"/>
              <a:buChar char="§"/>
            </a:pPr>
            <a:r>
              <a:rPr lang="de-DE" dirty="0"/>
              <a:t>Komplettes Smart Home</a:t>
            </a:r>
            <a:r>
              <a:rPr lang="de-DE" baseline="30000" dirty="0"/>
              <a:t>[5]</a:t>
            </a:r>
          </a:p>
          <a:p>
            <a:pPr marL="468821" lvl="1" indent="-176213">
              <a:buFont typeface="Wingdings" panose="05000000000000000000" pitchFamily="2" charset="2"/>
              <a:buChar char="§"/>
            </a:pPr>
            <a:r>
              <a:rPr lang="de-DE" dirty="0"/>
              <a:t>Kommunikation mittels Bluetooth</a:t>
            </a:r>
            <a:r>
              <a:rPr lang="de-DE" baseline="30000" dirty="0"/>
              <a:t>[6]</a:t>
            </a:r>
          </a:p>
          <a:p>
            <a:pPr marL="468821" lvl="1" indent="-176213">
              <a:buFont typeface="Wingdings" panose="05000000000000000000" pitchFamily="2" charset="2"/>
              <a:buChar char="§"/>
            </a:pPr>
            <a:r>
              <a:rPr lang="de-DE" dirty="0"/>
              <a:t>Smart Home mit Blockchain-Technologie</a:t>
            </a:r>
            <a:r>
              <a:rPr lang="de-DE" baseline="30000" dirty="0"/>
              <a:t>[7]</a:t>
            </a:r>
          </a:p>
        </p:txBody>
      </p:sp>
      <p:sp>
        <p:nvSpPr>
          <p:cNvPr id="6" name="Date Placeholder 5">
            <a:extLst>
              <a:ext uri="{FF2B5EF4-FFF2-40B4-BE49-F238E27FC236}">
                <a16:creationId xmlns:a16="http://schemas.microsoft.com/office/drawing/2014/main" id="{6DBEA0C7-FC5B-49D4-AB68-807D049FDBBE}"/>
              </a:ext>
            </a:extLst>
          </p:cNvPr>
          <p:cNvSpPr>
            <a:spLocks noGrp="1"/>
          </p:cNvSpPr>
          <p:nvPr>
            <p:ph type="dt" sz="half" idx="10"/>
          </p:nvPr>
        </p:nvSpPr>
        <p:spPr/>
        <p:txBody>
          <a:bodyPr/>
          <a:lstStyle/>
          <a:p>
            <a:r>
              <a:rPr lang="de-DE"/>
              <a:t>05.12.2018</a:t>
            </a:r>
          </a:p>
        </p:txBody>
      </p:sp>
      <p:sp>
        <p:nvSpPr>
          <p:cNvPr id="7" name="Footer Placeholder 6">
            <a:extLst>
              <a:ext uri="{FF2B5EF4-FFF2-40B4-BE49-F238E27FC236}">
                <a16:creationId xmlns:a16="http://schemas.microsoft.com/office/drawing/2014/main" id="{745CD781-3F7C-4698-B705-17D5347873FD}"/>
              </a:ext>
            </a:extLst>
          </p:cNvPr>
          <p:cNvSpPr>
            <a:spLocks noGrp="1"/>
          </p:cNvSpPr>
          <p:nvPr>
            <p:ph type="ftr" sz="quarter" idx="11"/>
          </p:nvPr>
        </p:nvSpPr>
        <p:spPr/>
        <p:txBody>
          <a:bodyPr/>
          <a:lstStyle/>
          <a:p>
            <a:r>
              <a:rPr lang="de-DE"/>
              <a:t>Janine Kostka • HfTL</a:t>
            </a:r>
          </a:p>
        </p:txBody>
      </p:sp>
      <p:sp>
        <p:nvSpPr>
          <p:cNvPr id="8" name="Slide Number Placeholder 7">
            <a:extLst>
              <a:ext uri="{FF2B5EF4-FFF2-40B4-BE49-F238E27FC236}">
                <a16:creationId xmlns:a16="http://schemas.microsoft.com/office/drawing/2014/main" id="{159CEA37-FB44-4D74-A47F-6E2EA12B5856}"/>
              </a:ext>
            </a:extLst>
          </p:cNvPr>
          <p:cNvSpPr>
            <a:spLocks noGrp="1"/>
          </p:cNvSpPr>
          <p:nvPr>
            <p:ph type="sldNum" sz="quarter" idx="12"/>
          </p:nvPr>
        </p:nvSpPr>
        <p:spPr/>
        <p:txBody>
          <a:bodyPr>
            <a:normAutofit/>
          </a:bodyPr>
          <a:lstStyle/>
          <a:p>
            <a:fld id="{8AD5530D-14AD-4BEB-9564-160F805CC82A}" type="slidenum">
              <a:rPr lang="de-DE" smtClean="0"/>
              <a:t>9</a:t>
            </a:fld>
            <a:endParaRPr lang="de-DE"/>
          </a:p>
        </p:txBody>
      </p:sp>
      <p:sp>
        <p:nvSpPr>
          <p:cNvPr id="10" name="TextBox 9">
            <a:extLst>
              <a:ext uri="{FF2B5EF4-FFF2-40B4-BE49-F238E27FC236}">
                <a16:creationId xmlns:a16="http://schemas.microsoft.com/office/drawing/2014/main" id="{B0650CE8-59F3-43D9-94B1-C8FDD229B622}"/>
              </a:ext>
            </a:extLst>
          </p:cNvPr>
          <p:cNvSpPr txBox="1"/>
          <p:nvPr/>
        </p:nvSpPr>
        <p:spPr>
          <a:xfrm>
            <a:off x="300250" y="4396757"/>
            <a:ext cx="11891750" cy="1938992"/>
          </a:xfrm>
          <a:prstGeom prst="rect">
            <a:avLst/>
          </a:prstGeom>
          <a:noFill/>
        </p:spPr>
        <p:txBody>
          <a:bodyPr wrap="square" rtlCol="0">
            <a:spAutoFit/>
          </a:bodyPr>
          <a:lstStyle/>
          <a:p>
            <a:r>
              <a:rPr lang="en-US" sz="1000" dirty="0"/>
              <a:t>[1] Han D, Kim H and Jang J (2017), "Blockchain based smart door lock system", In 2017 Int. Conference on Information and Communication Technology Convergence (ICTC)., October, 2017. , pp. 1165-1167.</a:t>
            </a:r>
          </a:p>
          <a:p>
            <a:r>
              <a:rPr lang="en-US" sz="1000" dirty="0"/>
              <a:t>[2] Grant Ho u. a. „Smart Locks: Lessons for Securing Commodity Internet of Things Devices“. In: </a:t>
            </a:r>
            <a:r>
              <a:rPr lang="en-US" sz="1000" dirty="0" err="1"/>
              <a:t>AsiaCCS</a:t>
            </a:r>
            <a:r>
              <a:rPr lang="en-US" sz="1000" dirty="0"/>
              <a:t>. 2016. </a:t>
            </a:r>
            <a:r>
              <a:rPr lang="en-US" sz="1000" dirty="0" err="1"/>
              <a:t>doi</a:t>
            </a:r>
            <a:r>
              <a:rPr lang="en-US" sz="1000" dirty="0"/>
              <a:t>: 10.1145/2897845.2897886. (</a:t>
            </a:r>
            <a:r>
              <a:rPr lang="en-US" sz="1000" dirty="0" err="1"/>
              <a:t>besucht</a:t>
            </a:r>
            <a:r>
              <a:rPr lang="en-US" sz="1000" dirty="0"/>
              <a:t> am 04.09.2018)</a:t>
            </a:r>
          </a:p>
          <a:p>
            <a:r>
              <a:rPr lang="en-US" sz="1000" dirty="0"/>
              <a:t>[3] M. Ye </a:t>
            </a:r>
            <a:r>
              <a:rPr lang="en-US" sz="1000" dirty="0" err="1"/>
              <a:t>u.a.</a:t>
            </a:r>
            <a:r>
              <a:rPr lang="en-US" sz="1000" dirty="0"/>
              <a:t> „Security analysis of Internet-of-Things: A case study of august smart lock“. In: 2017 IEEE Conference on Computer Communications Workshops. Mai 2017, S.499–504. </a:t>
            </a:r>
            <a:r>
              <a:rPr lang="en-US" sz="1000" dirty="0" err="1"/>
              <a:t>doi</a:t>
            </a:r>
            <a:r>
              <a:rPr lang="en-US" sz="1000" dirty="0"/>
              <a:t>: 10.1109/INFCOMW.2017.8116427. (</a:t>
            </a:r>
            <a:r>
              <a:rPr lang="en-US" sz="1000" dirty="0" err="1"/>
              <a:t>Besucht</a:t>
            </a:r>
            <a:r>
              <a:rPr lang="en-US" sz="1000" dirty="0"/>
              <a:t> am 04.09.2018).</a:t>
            </a:r>
          </a:p>
          <a:p>
            <a:r>
              <a:rPr lang="en-US" sz="1000" dirty="0"/>
              <a:t>[4] Megan Fuller, Madeline Jenkins und Katrine </a:t>
            </a:r>
            <a:r>
              <a:rPr lang="en-US" sz="1000" dirty="0" err="1"/>
              <a:t>Tjølsen</a:t>
            </a:r>
            <a:r>
              <a:rPr lang="en-US" sz="1000" dirty="0"/>
              <a:t>. Security Analysis of the August Smart Lock. </a:t>
            </a:r>
            <a:r>
              <a:rPr lang="en-US" sz="1000" dirty="0" err="1"/>
              <a:t>Techn</a:t>
            </a:r>
            <a:r>
              <a:rPr lang="en-US" sz="1000" dirty="0"/>
              <a:t>. Ber. Massachusetts Institute of Technology, Mai 2017. url: </a:t>
            </a:r>
            <a:r>
              <a:rPr lang="en-US" sz="1000" dirty="0">
                <a:hlinkClick r:id="rId3"/>
              </a:rPr>
              <a:t>https://courses.csail.mit.edu/6.857/2017/project/3.pdf</a:t>
            </a:r>
            <a:r>
              <a:rPr lang="en-US" sz="1000" dirty="0"/>
              <a:t> (</a:t>
            </a:r>
            <a:r>
              <a:rPr lang="en-US" sz="1000" dirty="0" err="1"/>
              <a:t>besucht</a:t>
            </a:r>
            <a:r>
              <a:rPr lang="en-US" sz="1000" dirty="0"/>
              <a:t> am 01.10.2018).</a:t>
            </a:r>
          </a:p>
          <a:p>
            <a:r>
              <a:rPr lang="en-US" sz="1000" dirty="0"/>
              <a:t>[5] E. Fernandes, J. Jung und A. Prakash. „Security Analysis of Emerging Smart Home Applications“. In: 2016 IEEE Symposium on Security and Privacy (SP).Mai 2016, S. 636–654. </a:t>
            </a:r>
            <a:r>
              <a:rPr lang="en-US" sz="1000" dirty="0" err="1"/>
              <a:t>doi</a:t>
            </a:r>
            <a:r>
              <a:rPr lang="en-US" sz="1000" dirty="0"/>
              <a:t>: 10.1109/SP.2016.44. (</a:t>
            </a:r>
            <a:r>
              <a:rPr lang="en-US" sz="1000" dirty="0" err="1"/>
              <a:t>besucht</a:t>
            </a:r>
            <a:r>
              <a:rPr lang="en-US" sz="1000" dirty="0"/>
              <a:t> am 04. 09. 2018).</a:t>
            </a:r>
          </a:p>
          <a:p>
            <a:r>
              <a:rPr lang="en-US" sz="1000" dirty="0"/>
              <a:t>[6] Anthony Rose und Ben Ramsey. „Picking Bluetooth Low Energy Locks from a Quarter Mile Away“. In: DEFCON. Bd. 24. Aug. 2016. url: </a:t>
            </a:r>
            <a:r>
              <a:rPr lang="en-US" sz="1000" dirty="0">
                <a:hlinkClick r:id="rId4"/>
              </a:rPr>
              <a:t>https://media.defcon.org/DEF%20CON%2024/DEF%20CON%2024%20presentations/DEFCON-24-Rose-Ramsey-Picking-Bluetooth-Low-Energy-Locks-UPDATED.pdf</a:t>
            </a:r>
            <a:r>
              <a:rPr lang="en-US" sz="1000" dirty="0"/>
              <a:t>  (</a:t>
            </a:r>
            <a:r>
              <a:rPr lang="en-US" sz="1000" dirty="0" err="1"/>
              <a:t>besucht</a:t>
            </a:r>
            <a:r>
              <a:rPr lang="en-US" sz="1000" dirty="0"/>
              <a:t> am 05.09.2018).</a:t>
            </a:r>
          </a:p>
          <a:p>
            <a:r>
              <a:rPr lang="en-US" sz="1000" dirty="0"/>
              <a:t>[7] Ali </a:t>
            </a:r>
            <a:r>
              <a:rPr lang="en-US" sz="1000" dirty="0" err="1"/>
              <a:t>Dorri</a:t>
            </a:r>
            <a:r>
              <a:rPr lang="en-US" sz="1000" dirty="0"/>
              <a:t> </a:t>
            </a:r>
            <a:r>
              <a:rPr lang="en-US" sz="1000" dirty="0" err="1"/>
              <a:t>u.a.</a:t>
            </a:r>
            <a:r>
              <a:rPr lang="en-US" sz="1000" dirty="0"/>
              <a:t> „Blockchain for IoT security and privacy: The case study of a smart home“. In: 2017 IEEE International Conference on Pervasive Computing and Communications Workshops (</a:t>
            </a:r>
            <a:r>
              <a:rPr lang="en-US" sz="1000" dirty="0" err="1"/>
              <a:t>PerCom</a:t>
            </a:r>
            <a:r>
              <a:rPr lang="en-US" sz="1000" dirty="0"/>
              <a:t> Workshops). IEEE, </a:t>
            </a:r>
            <a:r>
              <a:rPr lang="en-US" sz="1000" dirty="0" err="1"/>
              <a:t>März</a:t>
            </a:r>
            <a:r>
              <a:rPr lang="en-US" sz="1000" dirty="0"/>
              <a:t> 2017. </a:t>
            </a:r>
            <a:r>
              <a:rPr lang="en-US" sz="1000" dirty="0" err="1"/>
              <a:t>doi</a:t>
            </a:r>
            <a:r>
              <a:rPr lang="en-US" sz="1000" dirty="0"/>
              <a:t>: 10.1109/percomw.2017.7917634. (</a:t>
            </a:r>
            <a:r>
              <a:rPr lang="en-US" sz="1000" dirty="0" err="1"/>
              <a:t>besucht</a:t>
            </a:r>
            <a:r>
              <a:rPr lang="en-US" sz="1000" dirty="0"/>
              <a:t> am 04.09.2018).</a:t>
            </a:r>
          </a:p>
        </p:txBody>
      </p:sp>
    </p:spTree>
    <p:extLst>
      <p:ext uri="{BB962C8B-B14F-4D97-AF65-F5344CB8AC3E}">
        <p14:creationId xmlns:p14="http://schemas.microsoft.com/office/powerpoint/2010/main" val="390585639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3032</Words>
  <Application>Microsoft Office PowerPoint</Application>
  <PresentationFormat>Widescreen</PresentationFormat>
  <Paragraphs>557</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Retrospect</vt:lpstr>
      <vt:lpstr>Kolloquium     Untersuchung des Einsatzes der Blockchain-Technologie im Internet of Things anhand eines Smart Lock-Prototypen unter dem Aspekt der Sicherheit </vt:lpstr>
      <vt:lpstr>Gliederung</vt:lpstr>
      <vt:lpstr>Einführung</vt:lpstr>
      <vt:lpstr>Einführung</vt:lpstr>
      <vt:lpstr>Motivation</vt:lpstr>
      <vt:lpstr>Problemstellung</vt:lpstr>
      <vt:lpstr>Ist die Blockchain-Technologie aus dem Aspekt der Sicherheit dafür geeignet im Bereich der Smart Locks eingesetzt zu werden?</vt:lpstr>
      <vt:lpstr>Abgrenzung</vt:lpstr>
      <vt:lpstr>Vorhandene Arbeiten</vt:lpstr>
      <vt:lpstr>Methodik</vt:lpstr>
      <vt:lpstr>Methodik</vt:lpstr>
      <vt:lpstr>Analyse</vt:lpstr>
      <vt:lpstr>Kategorisierung nach OWASP[1]</vt:lpstr>
      <vt:lpstr>Common Vulnerability Scoring System[1]</vt:lpstr>
      <vt:lpstr>Common Vulnerability Scoring System</vt:lpstr>
      <vt:lpstr>Beispiel 1: Access Log Evasion[1]</vt:lpstr>
      <vt:lpstr>Beispiel 2: Fuzzing[1]</vt:lpstr>
      <vt:lpstr>Ergebnis der Analyse</vt:lpstr>
      <vt:lpstr>Prototyp</vt:lpstr>
      <vt:lpstr>Anforderungen</vt:lpstr>
      <vt:lpstr>Framework: Hyperledger Composer[1]</vt:lpstr>
      <vt:lpstr>Konzept und Implementierung</vt:lpstr>
      <vt:lpstr>Konzept und Implementierung</vt:lpstr>
      <vt:lpstr>Konzept und Implementierung</vt:lpstr>
      <vt:lpstr>PowerPoint Presentation</vt:lpstr>
      <vt:lpstr>Evaluation</vt:lpstr>
      <vt:lpstr>Bewertung mittels CVSS</vt:lpstr>
      <vt:lpstr>Ergebnis</vt:lpstr>
      <vt:lpstr>Vergleich zwischen Analyse und Prototyp</vt:lpstr>
      <vt:lpstr>Ergebnis</vt:lpstr>
      <vt:lpstr>Ausblick</vt:lpstr>
      <vt:lpstr>Ausblick</vt:lpstr>
      <vt:lpstr>Ende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Kolloquium</dc:title>
  <dc:creator>Janine Kostka</dc:creator>
  <cp:lastModifiedBy>Janine Kostka</cp:lastModifiedBy>
  <cp:revision>97</cp:revision>
  <cp:lastPrinted>2018-12-04T14:51:38Z</cp:lastPrinted>
  <dcterms:created xsi:type="dcterms:W3CDTF">2018-12-03T11:11:48Z</dcterms:created>
  <dcterms:modified xsi:type="dcterms:W3CDTF">2018-12-04T14:56:38Z</dcterms:modified>
</cp:coreProperties>
</file>