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20"/>
  </p:notesMasterIdLst>
  <p:handoutMasterIdLst>
    <p:handoutMasterId r:id="rId21"/>
  </p:handoutMasterIdLst>
  <p:sldIdLst>
    <p:sldId id="256" r:id="rId2"/>
    <p:sldId id="309" r:id="rId3"/>
    <p:sldId id="293" r:id="rId4"/>
    <p:sldId id="298" r:id="rId5"/>
    <p:sldId id="299" r:id="rId6"/>
    <p:sldId id="311" r:id="rId7"/>
    <p:sldId id="302" r:id="rId8"/>
    <p:sldId id="303" r:id="rId9"/>
    <p:sldId id="313" r:id="rId10"/>
    <p:sldId id="305" r:id="rId11"/>
    <p:sldId id="306" r:id="rId12"/>
    <p:sldId id="301" r:id="rId13"/>
    <p:sldId id="312" r:id="rId14"/>
    <p:sldId id="310" r:id="rId15"/>
    <p:sldId id="308" r:id="rId16"/>
    <p:sldId id="314" r:id="rId17"/>
    <p:sldId id="315" r:id="rId18"/>
    <p:sldId id="292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">
          <p15:clr>
            <a:srgbClr val="A4A3A4"/>
          </p15:clr>
        </p15:guide>
        <p15:guide id="2" orient="horz" pos="635">
          <p15:clr>
            <a:srgbClr val="A4A3A4"/>
          </p15:clr>
        </p15:guide>
        <p15:guide id="3" orient="horz" pos="1136">
          <p15:clr>
            <a:srgbClr val="A4A3A4"/>
          </p15:clr>
        </p15:guide>
        <p15:guide id="4" orient="horz" pos="4000">
          <p15:clr>
            <a:srgbClr val="A4A3A4"/>
          </p15:clr>
        </p15:guide>
        <p15:guide id="5" orient="horz" pos="4268">
          <p15:clr>
            <a:srgbClr val="A4A3A4"/>
          </p15:clr>
        </p15:guide>
        <p15:guide id="6" pos="273">
          <p15:clr>
            <a:srgbClr val="A4A3A4"/>
          </p15:clr>
        </p15:guide>
        <p15:guide id="7" pos="137">
          <p15:clr>
            <a:srgbClr val="A4A3A4"/>
          </p15:clr>
        </p15:guide>
        <p15:guide id="8" pos="5488">
          <p15:clr>
            <a:srgbClr val="A4A3A4"/>
          </p15:clr>
        </p15:guide>
        <p15:guide id="9" pos="5625">
          <p15:clr>
            <a:srgbClr val="A4A3A4"/>
          </p15:clr>
        </p15:guide>
        <p15:guide id="10" pos="2768">
          <p15:clr>
            <a:srgbClr val="A4A3A4"/>
          </p15:clr>
        </p15:guide>
        <p15:guide id="11" pos="29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A54"/>
    <a:srgbClr val="0083BE"/>
    <a:srgbClr val="BF1238"/>
    <a:srgbClr val="A0116A"/>
    <a:srgbClr val="0A3859"/>
    <a:srgbClr val="D0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06" autoAdjust="0"/>
    <p:restoredTop sz="90668" autoAdjust="0"/>
  </p:normalViewPr>
  <p:slideViewPr>
    <p:cSldViewPr showGuides="1">
      <p:cViewPr varScale="1">
        <p:scale>
          <a:sx n="103" d="100"/>
          <a:sy n="103" d="100"/>
        </p:scale>
        <p:origin x="2016" y="168"/>
      </p:cViewPr>
      <p:guideLst>
        <p:guide orient="horz" pos="103"/>
        <p:guide orient="horz" pos="635"/>
        <p:guide orient="horz" pos="1136"/>
        <p:guide orient="horz" pos="4000"/>
        <p:guide orient="horz" pos="4268"/>
        <p:guide pos="273"/>
        <p:guide pos="137"/>
        <p:guide pos="5488"/>
        <p:guide pos="5625"/>
        <p:guide pos="2768"/>
        <p:guide pos="29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84" d="100"/>
          <a:sy n="84" d="100"/>
        </p:scale>
        <p:origin x="3259" y="3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F78C92-400B-42C9-8AFF-98A869B640CA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03EF52A-229A-4400-AA61-375240AB5059}">
      <dgm:prSet custT="1"/>
      <dgm:spPr/>
      <dgm:t>
        <a:bodyPr/>
        <a:lstStyle/>
        <a:p>
          <a:pPr>
            <a:defRPr cap="all"/>
          </a:pPr>
          <a:r>
            <a:rPr lang="en-GB" sz="2000" noProof="0" dirty="0"/>
            <a:t>Network source</a:t>
          </a:r>
        </a:p>
      </dgm:t>
    </dgm:pt>
    <dgm:pt modelId="{D191834C-EBA3-4213-8AFA-DECB42C2600B}" type="parTrans" cxnId="{DD2E3077-7733-4C89-A9DF-D854F9F18815}">
      <dgm:prSet/>
      <dgm:spPr/>
      <dgm:t>
        <a:bodyPr/>
        <a:lstStyle/>
        <a:p>
          <a:endParaRPr lang="en-US"/>
        </a:p>
      </dgm:t>
    </dgm:pt>
    <dgm:pt modelId="{1CCD8EC8-21E6-4F98-8CE1-DCE766A0FCD2}" type="sibTrans" cxnId="{DD2E3077-7733-4C89-A9DF-D854F9F18815}">
      <dgm:prSet/>
      <dgm:spPr/>
      <dgm:t>
        <a:bodyPr/>
        <a:lstStyle/>
        <a:p>
          <a:endParaRPr lang="en-US"/>
        </a:p>
      </dgm:t>
    </dgm:pt>
    <dgm:pt modelId="{2322DCCC-EFE5-4168-BF9B-28539DDE732F}">
      <dgm:prSet custT="1"/>
      <dgm:spPr/>
      <dgm:t>
        <a:bodyPr/>
        <a:lstStyle/>
        <a:p>
          <a:pPr>
            <a:defRPr cap="all"/>
          </a:pPr>
          <a:r>
            <a:rPr lang="en-GB" sz="2000" noProof="0" dirty="0"/>
            <a:t>Data loading</a:t>
          </a:r>
        </a:p>
      </dgm:t>
    </dgm:pt>
    <dgm:pt modelId="{86C0EDD5-5B0E-4A8D-A245-FA178379E26C}" type="sibTrans" cxnId="{F6655147-DC83-4838-9AAB-9B7CBE25BC34}">
      <dgm:prSet/>
      <dgm:spPr/>
      <dgm:t>
        <a:bodyPr/>
        <a:lstStyle/>
        <a:p>
          <a:endParaRPr lang="en-US"/>
        </a:p>
      </dgm:t>
    </dgm:pt>
    <dgm:pt modelId="{083079D2-BDCA-4A38-A621-5448584B110A}" type="parTrans" cxnId="{F6655147-DC83-4838-9AAB-9B7CBE25BC34}">
      <dgm:prSet/>
      <dgm:spPr/>
      <dgm:t>
        <a:bodyPr/>
        <a:lstStyle/>
        <a:p>
          <a:endParaRPr lang="en-US"/>
        </a:p>
      </dgm:t>
    </dgm:pt>
    <dgm:pt modelId="{35329275-E1B2-4135-84C2-1FF56D5AA433}">
      <dgm:prSet custT="1"/>
      <dgm:spPr/>
      <dgm:t>
        <a:bodyPr/>
        <a:lstStyle/>
        <a:p>
          <a:pPr>
            <a:defRPr cap="all"/>
          </a:pPr>
          <a:r>
            <a:rPr lang="en-GB" sz="2000" noProof="0" dirty="0"/>
            <a:t>Pre-processing</a:t>
          </a:r>
        </a:p>
      </dgm:t>
    </dgm:pt>
    <dgm:pt modelId="{7BA8230B-5CCC-4D6F-91E5-922374073BC5}" type="sibTrans" cxnId="{F5E48D12-26F6-4F0C-8EF4-9919788F55BB}">
      <dgm:prSet/>
      <dgm:spPr/>
      <dgm:t>
        <a:bodyPr/>
        <a:lstStyle/>
        <a:p>
          <a:endParaRPr lang="en-US"/>
        </a:p>
      </dgm:t>
    </dgm:pt>
    <dgm:pt modelId="{6B401FF1-D914-4385-87E4-FC6EB6768C24}" type="parTrans" cxnId="{F5E48D12-26F6-4F0C-8EF4-9919788F55BB}">
      <dgm:prSet/>
      <dgm:spPr/>
      <dgm:t>
        <a:bodyPr/>
        <a:lstStyle/>
        <a:p>
          <a:endParaRPr lang="en-US"/>
        </a:p>
      </dgm:t>
    </dgm:pt>
    <dgm:pt modelId="{1386E899-C2F0-4233-AD2D-01DE255C6FB8}">
      <dgm:prSet custT="1"/>
      <dgm:spPr/>
      <dgm:t>
        <a:bodyPr/>
        <a:lstStyle/>
        <a:p>
          <a:pPr>
            <a:defRPr cap="all"/>
          </a:pPr>
          <a:r>
            <a:rPr lang="en-GB" sz="2000" noProof="0" dirty="0"/>
            <a:t>Data quality</a:t>
          </a:r>
        </a:p>
      </dgm:t>
    </dgm:pt>
    <dgm:pt modelId="{F6B6FA70-7B70-4C31-9BAF-25E8FF49C443}" type="sibTrans" cxnId="{F75FF0CC-BCE9-41B6-82A7-FB65DE96E21E}">
      <dgm:prSet/>
      <dgm:spPr/>
      <dgm:t>
        <a:bodyPr/>
        <a:lstStyle/>
        <a:p>
          <a:endParaRPr lang="en-US"/>
        </a:p>
      </dgm:t>
    </dgm:pt>
    <dgm:pt modelId="{065F1FEB-5EE3-42C9-B445-81EA493050E9}" type="parTrans" cxnId="{F75FF0CC-BCE9-41B6-82A7-FB65DE96E21E}">
      <dgm:prSet/>
      <dgm:spPr/>
      <dgm:t>
        <a:bodyPr/>
        <a:lstStyle/>
        <a:p>
          <a:endParaRPr lang="en-US"/>
        </a:p>
      </dgm:t>
    </dgm:pt>
    <dgm:pt modelId="{42ED6A83-FAE7-4EEE-BF74-793AE5C69C69}">
      <dgm:prSet custT="1"/>
      <dgm:spPr/>
      <dgm:t>
        <a:bodyPr/>
        <a:lstStyle/>
        <a:p>
          <a:pPr>
            <a:defRPr cap="all"/>
          </a:pPr>
          <a:r>
            <a:rPr lang="en-GB" sz="2000" noProof="0" dirty="0"/>
            <a:t>Community detection</a:t>
          </a:r>
        </a:p>
      </dgm:t>
    </dgm:pt>
    <dgm:pt modelId="{6CBE1225-F426-45C2-BE13-78E5D5AD54D4}" type="sibTrans" cxnId="{D86B9D66-100C-47FA-AC91-FC0FAD2AC183}">
      <dgm:prSet/>
      <dgm:spPr/>
      <dgm:t>
        <a:bodyPr/>
        <a:lstStyle/>
        <a:p>
          <a:endParaRPr lang="en-US"/>
        </a:p>
      </dgm:t>
    </dgm:pt>
    <dgm:pt modelId="{061A9B47-DE06-4BD2-90DD-E7CC9118996B}" type="parTrans" cxnId="{D86B9D66-100C-47FA-AC91-FC0FAD2AC183}">
      <dgm:prSet/>
      <dgm:spPr/>
      <dgm:t>
        <a:bodyPr/>
        <a:lstStyle/>
        <a:p>
          <a:endParaRPr lang="en-US"/>
        </a:p>
      </dgm:t>
    </dgm:pt>
    <dgm:pt modelId="{EBF3CCB7-EFCC-4607-A40D-A76034026A6C}">
      <dgm:prSet custT="1"/>
      <dgm:spPr/>
      <dgm:t>
        <a:bodyPr/>
        <a:lstStyle/>
        <a:p>
          <a:pPr>
            <a:defRPr cap="all"/>
          </a:pPr>
          <a:r>
            <a:rPr lang="en-GB" sz="2000" noProof="0" dirty="0"/>
            <a:t>Evaluation of the detection</a:t>
          </a:r>
        </a:p>
      </dgm:t>
    </dgm:pt>
    <dgm:pt modelId="{6B3DC7E4-F9D6-4089-8C3F-430A919A63A8}" type="sibTrans" cxnId="{1D3C56D0-5798-439B-B530-D80F30A82DC5}">
      <dgm:prSet/>
      <dgm:spPr/>
      <dgm:t>
        <a:bodyPr/>
        <a:lstStyle/>
        <a:p>
          <a:endParaRPr lang="en-US"/>
        </a:p>
      </dgm:t>
    </dgm:pt>
    <dgm:pt modelId="{96C7A5BD-8EB7-4209-8E2D-5BA2AB4D5836}" type="parTrans" cxnId="{1D3C56D0-5798-439B-B530-D80F30A82DC5}">
      <dgm:prSet/>
      <dgm:spPr/>
      <dgm:t>
        <a:bodyPr/>
        <a:lstStyle/>
        <a:p>
          <a:endParaRPr lang="en-US"/>
        </a:p>
      </dgm:t>
    </dgm:pt>
    <dgm:pt modelId="{F8D324D6-9527-4336-B5A9-1A92B8C4A398}">
      <dgm:prSet custT="1"/>
      <dgm:spPr/>
      <dgm:t>
        <a:bodyPr/>
        <a:lstStyle/>
        <a:p>
          <a:pPr>
            <a:defRPr cap="all"/>
          </a:pPr>
          <a:r>
            <a:rPr lang="en-GB" sz="2000" noProof="0" dirty="0"/>
            <a:t>exploration</a:t>
          </a:r>
        </a:p>
      </dgm:t>
    </dgm:pt>
    <dgm:pt modelId="{DAEB437D-27A8-46AE-841D-C7C611180E6D}" type="sibTrans" cxnId="{ED1B0B8C-B4B5-4560-86DD-9A75E95B9442}">
      <dgm:prSet/>
      <dgm:spPr/>
      <dgm:t>
        <a:bodyPr/>
        <a:lstStyle/>
        <a:p>
          <a:endParaRPr lang="en-US"/>
        </a:p>
      </dgm:t>
    </dgm:pt>
    <dgm:pt modelId="{51C3ABAF-E28F-43A5-99D5-53D18439D690}" type="parTrans" cxnId="{ED1B0B8C-B4B5-4560-86DD-9A75E95B9442}">
      <dgm:prSet/>
      <dgm:spPr/>
      <dgm:t>
        <a:bodyPr/>
        <a:lstStyle/>
        <a:p>
          <a:endParaRPr lang="en-US"/>
        </a:p>
      </dgm:t>
    </dgm:pt>
    <dgm:pt modelId="{96986C65-19EA-4C9E-983E-13F17D3DC041}">
      <dgm:prSet custT="1"/>
      <dgm:spPr/>
      <dgm:t>
        <a:bodyPr/>
        <a:lstStyle/>
        <a:p>
          <a:pPr>
            <a:defRPr cap="all"/>
          </a:pPr>
          <a:r>
            <a:rPr lang="en-GB" sz="2000" noProof="0" dirty="0"/>
            <a:t>Visualization</a:t>
          </a:r>
        </a:p>
      </dgm:t>
    </dgm:pt>
    <dgm:pt modelId="{B106F609-0977-420E-9F9F-E8493043C731}" type="sibTrans" cxnId="{246BE4E5-D993-4206-8874-05D823108A4F}">
      <dgm:prSet/>
      <dgm:spPr/>
      <dgm:t>
        <a:bodyPr/>
        <a:lstStyle/>
        <a:p>
          <a:endParaRPr lang="fr-CH"/>
        </a:p>
      </dgm:t>
    </dgm:pt>
    <dgm:pt modelId="{61D0FC64-CE60-44A1-B988-02F923ED3DBC}" type="parTrans" cxnId="{246BE4E5-D993-4206-8874-05D823108A4F}">
      <dgm:prSet/>
      <dgm:spPr/>
      <dgm:t>
        <a:bodyPr/>
        <a:lstStyle/>
        <a:p>
          <a:endParaRPr lang="fr-CH"/>
        </a:p>
      </dgm:t>
    </dgm:pt>
    <dgm:pt modelId="{D78565CB-9B4D-49EE-823D-F9DC3ECFF23C}">
      <dgm:prSet custT="1"/>
      <dgm:spPr/>
      <dgm:t>
        <a:bodyPr/>
        <a:lstStyle/>
        <a:p>
          <a:pPr>
            <a:defRPr cap="all"/>
          </a:pPr>
          <a:r>
            <a:rPr lang="en-GB" sz="2000" noProof="0" dirty="0"/>
            <a:t>Persistence</a:t>
          </a:r>
        </a:p>
      </dgm:t>
    </dgm:pt>
    <dgm:pt modelId="{0D3A6B7E-246F-4910-BA54-E18E0FFDEE22}" type="parTrans" cxnId="{DB0C9BCD-4343-49B5-957C-1A62D7B6370F}">
      <dgm:prSet/>
      <dgm:spPr/>
      <dgm:t>
        <a:bodyPr/>
        <a:lstStyle/>
        <a:p>
          <a:endParaRPr lang="fr-CH"/>
        </a:p>
      </dgm:t>
    </dgm:pt>
    <dgm:pt modelId="{C2943C58-D208-4626-A2BC-BA07418959AB}" type="sibTrans" cxnId="{DB0C9BCD-4343-49B5-957C-1A62D7B6370F}">
      <dgm:prSet/>
      <dgm:spPr/>
      <dgm:t>
        <a:bodyPr/>
        <a:lstStyle/>
        <a:p>
          <a:endParaRPr lang="fr-CH"/>
        </a:p>
      </dgm:t>
    </dgm:pt>
    <dgm:pt modelId="{F7FFD7D9-8F84-4746-87A2-088B0AD94C0A}">
      <dgm:prSet custT="1"/>
      <dgm:spPr/>
      <dgm:t>
        <a:bodyPr/>
        <a:lstStyle/>
        <a:p>
          <a:pPr>
            <a:defRPr cap="all"/>
          </a:pPr>
          <a:r>
            <a:rPr lang="en-GB" sz="2000" noProof="0"/>
            <a:t>Enrichment</a:t>
          </a:r>
          <a:endParaRPr lang="en-GB" sz="2000" noProof="0" dirty="0"/>
        </a:p>
      </dgm:t>
    </dgm:pt>
    <dgm:pt modelId="{A0EC687D-99A4-4E07-B97F-82221147AAF8}" type="parTrans" cxnId="{B17EC7BA-56E3-4556-AC5E-0148138EF356}">
      <dgm:prSet/>
      <dgm:spPr/>
      <dgm:t>
        <a:bodyPr/>
        <a:lstStyle/>
        <a:p>
          <a:endParaRPr lang="fr-CH"/>
        </a:p>
      </dgm:t>
    </dgm:pt>
    <dgm:pt modelId="{E392B6A9-DD86-452F-B732-9B9416D52626}" type="sibTrans" cxnId="{B17EC7BA-56E3-4556-AC5E-0148138EF356}">
      <dgm:prSet/>
      <dgm:spPr/>
      <dgm:t>
        <a:bodyPr/>
        <a:lstStyle/>
        <a:p>
          <a:endParaRPr lang="fr-CH"/>
        </a:p>
      </dgm:t>
    </dgm:pt>
    <dgm:pt modelId="{D364C940-2B3A-48A5-BF08-3A0C0FF7670B}">
      <dgm:prSet custT="1"/>
      <dgm:spPr/>
      <dgm:t>
        <a:bodyPr/>
        <a:lstStyle/>
        <a:p>
          <a:pPr>
            <a:defRPr cap="all"/>
          </a:pPr>
          <a:r>
            <a:rPr lang="en-GB" sz="2000" noProof="0" dirty="0"/>
            <a:t>Results</a:t>
          </a:r>
        </a:p>
      </dgm:t>
    </dgm:pt>
    <dgm:pt modelId="{338DC633-9029-4C77-AFD9-16B5F884D03D}" type="parTrans" cxnId="{ABFEB9EB-9C7E-4F63-BFBD-6C4737815161}">
      <dgm:prSet/>
      <dgm:spPr/>
      <dgm:t>
        <a:bodyPr/>
        <a:lstStyle/>
        <a:p>
          <a:endParaRPr lang="fr-CH"/>
        </a:p>
      </dgm:t>
    </dgm:pt>
    <dgm:pt modelId="{7451EF34-106D-4850-AB4E-D9AC3337634E}" type="sibTrans" cxnId="{ABFEB9EB-9C7E-4F63-BFBD-6C4737815161}">
      <dgm:prSet/>
      <dgm:spPr/>
      <dgm:t>
        <a:bodyPr/>
        <a:lstStyle/>
        <a:p>
          <a:endParaRPr lang="fr-CH"/>
        </a:p>
      </dgm:t>
    </dgm:pt>
    <dgm:pt modelId="{9195672A-A79C-F14D-98AD-38247D60134D}" type="pres">
      <dgm:prSet presAssocID="{74F78C92-400B-42C9-8AFF-98A869B640CA}" presName="diagram" presStyleCnt="0">
        <dgm:presLayoutVars>
          <dgm:dir/>
          <dgm:resizeHandles val="exact"/>
        </dgm:presLayoutVars>
      </dgm:prSet>
      <dgm:spPr/>
    </dgm:pt>
    <dgm:pt modelId="{29E0DC36-9128-064F-9C1E-FA7616CC4736}" type="pres">
      <dgm:prSet presAssocID="{803EF52A-229A-4400-AA61-375240AB5059}" presName="node" presStyleLbl="node1" presStyleIdx="0" presStyleCnt="11">
        <dgm:presLayoutVars>
          <dgm:bulletEnabled val="1"/>
        </dgm:presLayoutVars>
      </dgm:prSet>
      <dgm:spPr/>
    </dgm:pt>
    <dgm:pt modelId="{F0865B9B-D492-5E46-BD50-641AAF0A5C11}" type="pres">
      <dgm:prSet presAssocID="{1CCD8EC8-21E6-4F98-8CE1-DCE766A0FCD2}" presName="sibTrans" presStyleCnt="0"/>
      <dgm:spPr/>
    </dgm:pt>
    <dgm:pt modelId="{205A20A6-B7FF-5043-90A4-9040316B2043}" type="pres">
      <dgm:prSet presAssocID="{2322DCCC-EFE5-4168-BF9B-28539DDE732F}" presName="node" presStyleLbl="node1" presStyleIdx="1" presStyleCnt="11">
        <dgm:presLayoutVars>
          <dgm:bulletEnabled val="1"/>
        </dgm:presLayoutVars>
      </dgm:prSet>
      <dgm:spPr/>
    </dgm:pt>
    <dgm:pt modelId="{DBDEE00C-FD62-D94A-BEC5-58EFA539507A}" type="pres">
      <dgm:prSet presAssocID="{86C0EDD5-5B0E-4A8D-A245-FA178379E26C}" presName="sibTrans" presStyleCnt="0"/>
      <dgm:spPr/>
    </dgm:pt>
    <dgm:pt modelId="{E3340D02-BBB4-D44C-9B29-C874F23C873C}" type="pres">
      <dgm:prSet presAssocID="{35329275-E1B2-4135-84C2-1FF56D5AA433}" presName="node" presStyleLbl="node1" presStyleIdx="2" presStyleCnt="11">
        <dgm:presLayoutVars>
          <dgm:bulletEnabled val="1"/>
        </dgm:presLayoutVars>
      </dgm:prSet>
      <dgm:spPr/>
    </dgm:pt>
    <dgm:pt modelId="{DDCB7196-976D-3441-AB8A-6A29020BAE15}" type="pres">
      <dgm:prSet presAssocID="{7BA8230B-5CCC-4D6F-91E5-922374073BC5}" presName="sibTrans" presStyleCnt="0"/>
      <dgm:spPr/>
    </dgm:pt>
    <dgm:pt modelId="{9373AE2C-2CFA-5945-8519-81CD08EDF7BD}" type="pres">
      <dgm:prSet presAssocID="{1386E899-C2F0-4233-AD2D-01DE255C6FB8}" presName="node" presStyleLbl="node1" presStyleIdx="3" presStyleCnt="11">
        <dgm:presLayoutVars>
          <dgm:bulletEnabled val="1"/>
        </dgm:presLayoutVars>
      </dgm:prSet>
      <dgm:spPr/>
    </dgm:pt>
    <dgm:pt modelId="{232D7B96-6DF3-5D41-87A4-5E7448D0CD14}" type="pres">
      <dgm:prSet presAssocID="{F6B6FA70-7B70-4C31-9BAF-25E8FF49C443}" presName="sibTrans" presStyleCnt="0"/>
      <dgm:spPr/>
    </dgm:pt>
    <dgm:pt modelId="{90129924-6AC9-4E43-B461-16513EEAF5E7}" type="pres">
      <dgm:prSet presAssocID="{42ED6A83-FAE7-4EEE-BF74-793AE5C69C69}" presName="node" presStyleLbl="node1" presStyleIdx="4" presStyleCnt="11">
        <dgm:presLayoutVars>
          <dgm:bulletEnabled val="1"/>
        </dgm:presLayoutVars>
      </dgm:prSet>
      <dgm:spPr/>
    </dgm:pt>
    <dgm:pt modelId="{B1B1EE46-3E4A-9546-8CB2-8B43C5F9E903}" type="pres">
      <dgm:prSet presAssocID="{6CBE1225-F426-45C2-BE13-78E5D5AD54D4}" presName="sibTrans" presStyleCnt="0"/>
      <dgm:spPr/>
    </dgm:pt>
    <dgm:pt modelId="{1FDE7022-4D56-6F42-BECF-1BAF2E27E545}" type="pres">
      <dgm:prSet presAssocID="{EBF3CCB7-EFCC-4607-A40D-A76034026A6C}" presName="node" presStyleLbl="node1" presStyleIdx="5" presStyleCnt="11">
        <dgm:presLayoutVars>
          <dgm:bulletEnabled val="1"/>
        </dgm:presLayoutVars>
      </dgm:prSet>
      <dgm:spPr/>
    </dgm:pt>
    <dgm:pt modelId="{7F0AF5F6-0192-CE41-9B8A-F40282DDA0E1}" type="pres">
      <dgm:prSet presAssocID="{6B3DC7E4-F9D6-4089-8C3F-430A919A63A8}" presName="sibTrans" presStyleCnt="0"/>
      <dgm:spPr/>
    </dgm:pt>
    <dgm:pt modelId="{E20749CB-8532-2942-A9E3-C2AD7E9ECB3A}" type="pres">
      <dgm:prSet presAssocID="{F8D324D6-9527-4336-B5A9-1A92B8C4A398}" presName="node" presStyleLbl="node1" presStyleIdx="6" presStyleCnt="11">
        <dgm:presLayoutVars>
          <dgm:bulletEnabled val="1"/>
        </dgm:presLayoutVars>
      </dgm:prSet>
      <dgm:spPr/>
    </dgm:pt>
    <dgm:pt modelId="{F61444A4-9ECD-465D-807C-6A8B5FEC8D2A}" type="pres">
      <dgm:prSet presAssocID="{DAEB437D-27A8-46AE-841D-C7C611180E6D}" presName="sibTrans" presStyleCnt="0"/>
      <dgm:spPr/>
    </dgm:pt>
    <dgm:pt modelId="{AFD906EF-A63C-428F-BE64-B5977A4BC3F8}" type="pres">
      <dgm:prSet presAssocID="{96986C65-19EA-4C9E-983E-13F17D3DC041}" presName="node" presStyleLbl="node1" presStyleIdx="7" presStyleCnt="11">
        <dgm:presLayoutVars>
          <dgm:bulletEnabled val="1"/>
        </dgm:presLayoutVars>
      </dgm:prSet>
      <dgm:spPr/>
    </dgm:pt>
    <dgm:pt modelId="{F8165658-D3CE-4C86-9949-D55E5DE17DBA}" type="pres">
      <dgm:prSet presAssocID="{B106F609-0977-420E-9F9F-E8493043C731}" presName="sibTrans" presStyleCnt="0"/>
      <dgm:spPr/>
    </dgm:pt>
    <dgm:pt modelId="{5A02258E-66C5-497E-A3FD-E5E3315AEE5D}" type="pres">
      <dgm:prSet presAssocID="{D78565CB-9B4D-49EE-823D-F9DC3ECFF23C}" presName="node" presStyleLbl="node1" presStyleIdx="8" presStyleCnt="11">
        <dgm:presLayoutVars>
          <dgm:bulletEnabled val="1"/>
        </dgm:presLayoutVars>
      </dgm:prSet>
      <dgm:spPr/>
    </dgm:pt>
    <dgm:pt modelId="{B7AA3E0D-3789-42D8-ADF9-1B864F7BE296}" type="pres">
      <dgm:prSet presAssocID="{C2943C58-D208-4626-A2BC-BA07418959AB}" presName="sibTrans" presStyleCnt="0"/>
      <dgm:spPr/>
    </dgm:pt>
    <dgm:pt modelId="{BF0C2038-F2D9-4F9E-9E20-FE0CD2FEBB92}" type="pres">
      <dgm:prSet presAssocID="{F7FFD7D9-8F84-4746-87A2-088B0AD94C0A}" presName="node" presStyleLbl="node1" presStyleIdx="9" presStyleCnt="11">
        <dgm:presLayoutVars>
          <dgm:bulletEnabled val="1"/>
        </dgm:presLayoutVars>
      </dgm:prSet>
      <dgm:spPr/>
    </dgm:pt>
    <dgm:pt modelId="{9923D5C9-3994-4ECE-B91C-BA90EF51DFB9}" type="pres">
      <dgm:prSet presAssocID="{E392B6A9-DD86-452F-B732-9B9416D52626}" presName="sibTrans" presStyleCnt="0"/>
      <dgm:spPr/>
    </dgm:pt>
    <dgm:pt modelId="{1FC39F22-5042-4F46-ABED-0CC0800A16CA}" type="pres">
      <dgm:prSet presAssocID="{D364C940-2B3A-48A5-BF08-3A0C0FF7670B}" presName="node" presStyleLbl="node1" presStyleIdx="10" presStyleCnt="11">
        <dgm:presLayoutVars>
          <dgm:bulletEnabled val="1"/>
        </dgm:presLayoutVars>
      </dgm:prSet>
      <dgm:spPr/>
    </dgm:pt>
  </dgm:ptLst>
  <dgm:cxnLst>
    <dgm:cxn modelId="{F5E48D12-26F6-4F0C-8EF4-9919788F55BB}" srcId="{74F78C92-400B-42C9-8AFF-98A869B640CA}" destId="{35329275-E1B2-4135-84C2-1FF56D5AA433}" srcOrd="2" destOrd="0" parTransId="{6B401FF1-D914-4385-87E4-FC6EB6768C24}" sibTransId="{7BA8230B-5CCC-4D6F-91E5-922374073BC5}"/>
    <dgm:cxn modelId="{E856961B-D25D-E14C-9ADA-9C6537B92F3D}" type="presOf" srcId="{F8D324D6-9527-4336-B5A9-1A92B8C4A398}" destId="{E20749CB-8532-2942-A9E3-C2AD7E9ECB3A}" srcOrd="0" destOrd="0" presId="urn:microsoft.com/office/officeart/2005/8/layout/default"/>
    <dgm:cxn modelId="{2C815527-359C-734E-8421-2DCEE38CAE89}" type="presOf" srcId="{35329275-E1B2-4135-84C2-1FF56D5AA433}" destId="{E3340D02-BBB4-D44C-9B29-C874F23C873C}" srcOrd="0" destOrd="0" presId="urn:microsoft.com/office/officeart/2005/8/layout/default"/>
    <dgm:cxn modelId="{79F64E28-946B-3D4A-BC35-748C41239C3F}" type="presOf" srcId="{42ED6A83-FAE7-4EEE-BF74-793AE5C69C69}" destId="{90129924-6AC9-4E43-B461-16513EEAF5E7}" srcOrd="0" destOrd="0" presId="urn:microsoft.com/office/officeart/2005/8/layout/default"/>
    <dgm:cxn modelId="{5C746728-35A5-784F-A4C0-E35D9B29872E}" type="presOf" srcId="{EBF3CCB7-EFCC-4607-A40D-A76034026A6C}" destId="{1FDE7022-4D56-6F42-BECF-1BAF2E27E545}" srcOrd="0" destOrd="0" presId="urn:microsoft.com/office/officeart/2005/8/layout/default"/>
    <dgm:cxn modelId="{EC4EF339-26C3-419D-ACF6-0A624D571E5A}" type="presOf" srcId="{D364C940-2B3A-48A5-BF08-3A0C0FF7670B}" destId="{1FC39F22-5042-4F46-ABED-0CC0800A16CA}" srcOrd="0" destOrd="0" presId="urn:microsoft.com/office/officeart/2005/8/layout/default"/>
    <dgm:cxn modelId="{F6655147-DC83-4838-9AAB-9B7CBE25BC34}" srcId="{74F78C92-400B-42C9-8AFF-98A869B640CA}" destId="{2322DCCC-EFE5-4168-BF9B-28539DDE732F}" srcOrd="1" destOrd="0" parTransId="{083079D2-BDCA-4A38-A621-5448584B110A}" sibTransId="{86C0EDD5-5B0E-4A8D-A245-FA178379E26C}"/>
    <dgm:cxn modelId="{29DC154E-C62F-44F3-BB01-1FC7893CE7BF}" type="presOf" srcId="{96986C65-19EA-4C9E-983E-13F17D3DC041}" destId="{AFD906EF-A63C-428F-BE64-B5977A4BC3F8}" srcOrd="0" destOrd="0" presId="urn:microsoft.com/office/officeart/2005/8/layout/default"/>
    <dgm:cxn modelId="{D86B9D66-100C-47FA-AC91-FC0FAD2AC183}" srcId="{74F78C92-400B-42C9-8AFF-98A869B640CA}" destId="{42ED6A83-FAE7-4EEE-BF74-793AE5C69C69}" srcOrd="4" destOrd="0" parTransId="{061A9B47-DE06-4BD2-90DD-E7CC9118996B}" sibTransId="{6CBE1225-F426-45C2-BE13-78E5D5AD54D4}"/>
    <dgm:cxn modelId="{DD2E3077-7733-4C89-A9DF-D854F9F18815}" srcId="{74F78C92-400B-42C9-8AFF-98A869B640CA}" destId="{803EF52A-229A-4400-AA61-375240AB5059}" srcOrd="0" destOrd="0" parTransId="{D191834C-EBA3-4213-8AFA-DECB42C2600B}" sibTransId="{1CCD8EC8-21E6-4F98-8CE1-DCE766A0FCD2}"/>
    <dgm:cxn modelId="{ED1B0B8C-B4B5-4560-86DD-9A75E95B9442}" srcId="{74F78C92-400B-42C9-8AFF-98A869B640CA}" destId="{F8D324D6-9527-4336-B5A9-1A92B8C4A398}" srcOrd="6" destOrd="0" parTransId="{51C3ABAF-E28F-43A5-99D5-53D18439D690}" sibTransId="{DAEB437D-27A8-46AE-841D-C7C611180E6D}"/>
    <dgm:cxn modelId="{6C79D7AA-E139-484E-9F2E-A9F5335A1D11}" type="presOf" srcId="{803EF52A-229A-4400-AA61-375240AB5059}" destId="{29E0DC36-9128-064F-9C1E-FA7616CC4736}" srcOrd="0" destOrd="0" presId="urn:microsoft.com/office/officeart/2005/8/layout/default"/>
    <dgm:cxn modelId="{9CA606BA-22BD-4F9C-9AA2-95C60CA66249}" type="presOf" srcId="{D78565CB-9B4D-49EE-823D-F9DC3ECFF23C}" destId="{5A02258E-66C5-497E-A3FD-E5E3315AEE5D}" srcOrd="0" destOrd="0" presId="urn:microsoft.com/office/officeart/2005/8/layout/default"/>
    <dgm:cxn modelId="{B17EC7BA-56E3-4556-AC5E-0148138EF356}" srcId="{74F78C92-400B-42C9-8AFF-98A869B640CA}" destId="{F7FFD7D9-8F84-4746-87A2-088B0AD94C0A}" srcOrd="9" destOrd="0" parTransId="{A0EC687D-99A4-4E07-B97F-82221147AAF8}" sibTransId="{E392B6A9-DD86-452F-B732-9B9416D52626}"/>
    <dgm:cxn modelId="{488725C5-9630-6B41-AC93-0105ED932FC6}" type="presOf" srcId="{1386E899-C2F0-4233-AD2D-01DE255C6FB8}" destId="{9373AE2C-2CFA-5945-8519-81CD08EDF7BD}" srcOrd="0" destOrd="0" presId="urn:microsoft.com/office/officeart/2005/8/layout/default"/>
    <dgm:cxn modelId="{F75FF0CC-BCE9-41B6-82A7-FB65DE96E21E}" srcId="{74F78C92-400B-42C9-8AFF-98A869B640CA}" destId="{1386E899-C2F0-4233-AD2D-01DE255C6FB8}" srcOrd="3" destOrd="0" parTransId="{065F1FEB-5EE3-42C9-B445-81EA493050E9}" sibTransId="{F6B6FA70-7B70-4C31-9BAF-25E8FF49C443}"/>
    <dgm:cxn modelId="{DB0C9BCD-4343-49B5-957C-1A62D7B6370F}" srcId="{74F78C92-400B-42C9-8AFF-98A869B640CA}" destId="{D78565CB-9B4D-49EE-823D-F9DC3ECFF23C}" srcOrd="8" destOrd="0" parTransId="{0D3A6B7E-246F-4910-BA54-E18E0FFDEE22}" sibTransId="{C2943C58-D208-4626-A2BC-BA07418959AB}"/>
    <dgm:cxn modelId="{1D3C56D0-5798-439B-B530-D80F30A82DC5}" srcId="{74F78C92-400B-42C9-8AFF-98A869B640CA}" destId="{EBF3CCB7-EFCC-4607-A40D-A76034026A6C}" srcOrd="5" destOrd="0" parTransId="{96C7A5BD-8EB7-4209-8E2D-5BA2AB4D5836}" sibTransId="{6B3DC7E4-F9D6-4089-8C3F-430A919A63A8}"/>
    <dgm:cxn modelId="{E1D5DDD4-AB60-1144-A5EB-A314EDC4D9C2}" type="presOf" srcId="{74F78C92-400B-42C9-8AFF-98A869B640CA}" destId="{9195672A-A79C-F14D-98AD-38247D60134D}" srcOrd="0" destOrd="0" presId="urn:microsoft.com/office/officeart/2005/8/layout/default"/>
    <dgm:cxn modelId="{246BE4E5-D993-4206-8874-05D823108A4F}" srcId="{74F78C92-400B-42C9-8AFF-98A869B640CA}" destId="{96986C65-19EA-4C9E-983E-13F17D3DC041}" srcOrd="7" destOrd="0" parTransId="{61D0FC64-CE60-44A1-B988-02F923ED3DBC}" sibTransId="{B106F609-0977-420E-9F9F-E8493043C731}"/>
    <dgm:cxn modelId="{ABFEB9EB-9C7E-4F63-BFBD-6C4737815161}" srcId="{74F78C92-400B-42C9-8AFF-98A869B640CA}" destId="{D364C940-2B3A-48A5-BF08-3A0C0FF7670B}" srcOrd="10" destOrd="0" parTransId="{338DC633-9029-4C77-AFD9-16B5F884D03D}" sibTransId="{7451EF34-106D-4850-AB4E-D9AC3337634E}"/>
    <dgm:cxn modelId="{1A0E42EF-0720-492A-8D24-CDF71B40588C}" type="presOf" srcId="{F7FFD7D9-8F84-4746-87A2-088B0AD94C0A}" destId="{BF0C2038-F2D9-4F9E-9E20-FE0CD2FEBB92}" srcOrd="0" destOrd="0" presId="urn:microsoft.com/office/officeart/2005/8/layout/default"/>
    <dgm:cxn modelId="{34AB4FF0-7996-484F-AEA1-71DBB26D25E8}" type="presOf" srcId="{2322DCCC-EFE5-4168-BF9B-28539DDE732F}" destId="{205A20A6-B7FF-5043-90A4-9040316B2043}" srcOrd="0" destOrd="0" presId="urn:microsoft.com/office/officeart/2005/8/layout/default"/>
    <dgm:cxn modelId="{4388A9F1-3D22-D645-B9EC-F68CD44FCE48}" type="presParOf" srcId="{9195672A-A79C-F14D-98AD-38247D60134D}" destId="{29E0DC36-9128-064F-9C1E-FA7616CC4736}" srcOrd="0" destOrd="0" presId="urn:microsoft.com/office/officeart/2005/8/layout/default"/>
    <dgm:cxn modelId="{DE053EC9-C65D-8A4A-8BA0-A342C30665FE}" type="presParOf" srcId="{9195672A-A79C-F14D-98AD-38247D60134D}" destId="{F0865B9B-D492-5E46-BD50-641AAF0A5C11}" srcOrd="1" destOrd="0" presId="urn:microsoft.com/office/officeart/2005/8/layout/default"/>
    <dgm:cxn modelId="{067C725C-8140-1540-B18D-3D8CD31C6E72}" type="presParOf" srcId="{9195672A-A79C-F14D-98AD-38247D60134D}" destId="{205A20A6-B7FF-5043-90A4-9040316B2043}" srcOrd="2" destOrd="0" presId="urn:microsoft.com/office/officeart/2005/8/layout/default"/>
    <dgm:cxn modelId="{7E43CBB9-71CF-F24A-A177-CC41B952CA77}" type="presParOf" srcId="{9195672A-A79C-F14D-98AD-38247D60134D}" destId="{DBDEE00C-FD62-D94A-BEC5-58EFA539507A}" srcOrd="3" destOrd="0" presId="urn:microsoft.com/office/officeart/2005/8/layout/default"/>
    <dgm:cxn modelId="{3CBFCF2A-6AB8-424D-84FD-DCE7E4C95D15}" type="presParOf" srcId="{9195672A-A79C-F14D-98AD-38247D60134D}" destId="{E3340D02-BBB4-D44C-9B29-C874F23C873C}" srcOrd="4" destOrd="0" presId="urn:microsoft.com/office/officeart/2005/8/layout/default"/>
    <dgm:cxn modelId="{986DC130-8128-594E-974A-E16A85E48E8A}" type="presParOf" srcId="{9195672A-A79C-F14D-98AD-38247D60134D}" destId="{DDCB7196-976D-3441-AB8A-6A29020BAE15}" srcOrd="5" destOrd="0" presId="urn:microsoft.com/office/officeart/2005/8/layout/default"/>
    <dgm:cxn modelId="{51F6B83D-E3A2-6241-8676-9D75F2741A97}" type="presParOf" srcId="{9195672A-A79C-F14D-98AD-38247D60134D}" destId="{9373AE2C-2CFA-5945-8519-81CD08EDF7BD}" srcOrd="6" destOrd="0" presId="urn:microsoft.com/office/officeart/2005/8/layout/default"/>
    <dgm:cxn modelId="{6296BCB1-44E2-C24D-8860-C0C4F7782901}" type="presParOf" srcId="{9195672A-A79C-F14D-98AD-38247D60134D}" destId="{232D7B96-6DF3-5D41-87A4-5E7448D0CD14}" srcOrd="7" destOrd="0" presId="urn:microsoft.com/office/officeart/2005/8/layout/default"/>
    <dgm:cxn modelId="{18CBCB4F-4128-914E-BBD7-EE673303258B}" type="presParOf" srcId="{9195672A-A79C-F14D-98AD-38247D60134D}" destId="{90129924-6AC9-4E43-B461-16513EEAF5E7}" srcOrd="8" destOrd="0" presId="urn:microsoft.com/office/officeart/2005/8/layout/default"/>
    <dgm:cxn modelId="{6DBBFB94-C264-064D-8FDF-2599FA440265}" type="presParOf" srcId="{9195672A-A79C-F14D-98AD-38247D60134D}" destId="{B1B1EE46-3E4A-9546-8CB2-8B43C5F9E903}" srcOrd="9" destOrd="0" presId="urn:microsoft.com/office/officeart/2005/8/layout/default"/>
    <dgm:cxn modelId="{377802F0-245C-9245-BDEC-F6D98FA8D5F2}" type="presParOf" srcId="{9195672A-A79C-F14D-98AD-38247D60134D}" destId="{1FDE7022-4D56-6F42-BECF-1BAF2E27E545}" srcOrd="10" destOrd="0" presId="urn:microsoft.com/office/officeart/2005/8/layout/default"/>
    <dgm:cxn modelId="{78B0D370-B47F-CA48-8241-98DD7976D41C}" type="presParOf" srcId="{9195672A-A79C-F14D-98AD-38247D60134D}" destId="{7F0AF5F6-0192-CE41-9B8A-F40282DDA0E1}" srcOrd="11" destOrd="0" presId="urn:microsoft.com/office/officeart/2005/8/layout/default"/>
    <dgm:cxn modelId="{5B8511A4-CC67-EA42-8025-57235A7AC14B}" type="presParOf" srcId="{9195672A-A79C-F14D-98AD-38247D60134D}" destId="{E20749CB-8532-2942-A9E3-C2AD7E9ECB3A}" srcOrd="12" destOrd="0" presId="urn:microsoft.com/office/officeart/2005/8/layout/default"/>
    <dgm:cxn modelId="{9F84CFE4-D4BA-4435-BD6F-40691583D779}" type="presParOf" srcId="{9195672A-A79C-F14D-98AD-38247D60134D}" destId="{F61444A4-9ECD-465D-807C-6A8B5FEC8D2A}" srcOrd="13" destOrd="0" presId="urn:microsoft.com/office/officeart/2005/8/layout/default"/>
    <dgm:cxn modelId="{1A915C8B-FB8A-49A0-86F7-94532760DADA}" type="presParOf" srcId="{9195672A-A79C-F14D-98AD-38247D60134D}" destId="{AFD906EF-A63C-428F-BE64-B5977A4BC3F8}" srcOrd="14" destOrd="0" presId="urn:microsoft.com/office/officeart/2005/8/layout/default"/>
    <dgm:cxn modelId="{62CB08AC-DADB-4049-AECE-F204671BACB9}" type="presParOf" srcId="{9195672A-A79C-F14D-98AD-38247D60134D}" destId="{F8165658-D3CE-4C86-9949-D55E5DE17DBA}" srcOrd="15" destOrd="0" presId="urn:microsoft.com/office/officeart/2005/8/layout/default"/>
    <dgm:cxn modelId="{DD3C1F4A-A595-41E2-BB26-FA77CB26CA29}" type="presParOf" srcId="{9195672A-A79C-F14D-98AD-38247D60134D}" destId="{5A02258E-66C5-497E-A3FD-E5E3315AEE5D}" srcOrd="16" destOrd="0" presId="urn:microsoft.com/office/officeart/2005/8/layout/default"/>
    <dgm:cxn modelId="{E903BBAC-C2FC-4822-85EE-E93609B5055A}" type="presParOf" srcId="{9195672A-A79C-F14D-98AD-38247D60134D}" destId="{B7AA3E0D-3789-42D8-ADF9-1B864F7BE296}" srcOrd="17" destOrd="0" presId="urn:microsoft.com/office/officeart/2005/8/layout/default"/>
    <dgm:cxn modelId="{3B9D585B-7EA1-4F4C-B102-8CE05EADE805}" type="presParOf" srcId="{9195672A-A79C-F14D-98AD-38247D60134D}" destId="{BF0C2038-F2D9-4F9E-9E20-FE0CD2FEBB92}" srcOrd="18" destOrd="0" presId="urn:microsoft.com/office/officeart/2005/8/layout/default"/>
    <dgm:cxn modelId="{9BEB2A47-B2EF-4E88-A0A4-520477A0DB0E}" type="presParOf" srcId="{9195672A-A79C-F14D-98AD-38247D60134D}" destId="{9923D5C9-3994-4ECE-B91C-BA90EF51DFB9}" srcOrd="19" destOrd="0" presId="urn:microsoft.com/office/officeart/2005/8/layout/default"/>
    <dgm:cxn modelId="{3AB655F8-F953-40A5-B9F9-E50730A8777F}" type="presParOf" srcId="{9195672A-A79C-F14D-98AD-38247D60134D}" destId="{1FC39F22-5042-4F46-ABED-0CC0800A16CA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E0DC36-9128-064F-9C1E-FA7616CC4736}">
      <dsp:nvSpPr>
        <dsp:cNvPr id="0" name=""/>
        <dsp:cNvSpPr/>
      </dsp:nvSpPr>
      <dsp:spPr>
        <a:xfrm>
          <a:off x="2615" y="48942"/>
          <a:ext cx="2075293" cy="12451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noProof="0" dirty="0"/>
            <a:t>Network source</a:t>
          </a:r>
        </a:p>
      </dsp:txBody>
      <dsp:txXfrm>
        <a:off x="2615" y="48942"/>
        <a:ext cx="2075293" cy="1245175"/>
      </dsp:txXfrm>
    </dsp:sp>
    <dsp:sp modelId="{205A20A6-B7FF-5043-90A4-9040316B2043}">
      <dsp:nvSpPr>
        <dsp:cNvPr id="0" name=""/>
        <dsp:cNvSpPr/>
      </dsp:nvSpPr>
      <dsp:spPr>
        <a:xfrm>
          <a:off x="2285438" y="48942"/>
          <a:ext cx="2075293" cy="1245175"/>
        </a:xfrm>
        <a:prstGeom prst="rect">
          <a:avLst/>
        </a:prstGeom>
        <a:solidFill>
          <a:schemeClr val="accent2">
            <a:hueOff val="6953"/>
            <a:satOff val="-515"/>
            <a:lumOff val="2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noProof="0" dirty="0"/>
            <a:t>Data loading</a:t>
          </a:r>
        </a:p>
      </dsp:txBody>
      <dsp:txXfrm>
        <a:off x="2285438" y="48942"/>
        <a:ext cx="2075293" cy="1245175"/>
      </dsp:txXfrm>
    </dsp:sp>
    <dsp:sp modelId="{E3340D02-BBB4-D44C-9B29-C874F23C873C}">
      <dsp:nvSpPr>
        <dsp:cNvPr id="0" name=""/>
        <dsp:cNvSpPr/>
      </dsp:nvSpPr>
      <dsp:spPr>
        <a:xfrm>
          <a:off x="4568260" y="48942"/>
          <a:ext cx="2075293" cy="1245175"/>
        </a:xfrm>
        <a:prstGeom prst="rect">
          <a:avLst/>
        </a:prstGeom>
        <a:solidFill>
          <a:schemeClr val="accent2">
            <a:hueOff val="13906"/>
            <a:satOff val="-1030"/>
            <a:lumOff val="48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noProof="0" dirty="0"/>
            <a:t>Pre-processing</a:t>
          </a:r>
        </a:p>
      </dsp:txBody>
      <dsp:txXfrm>
        <a:off x="4568260" y="48942"/>
        <a:ext cx="2075293" cy="1245175"/>
      </dsp:txXfrm>
    </dsp:sp>
    <dsp:sp modelId="{9373AE2C-2CFA-5945-8519-81CD08EDF7BD}">
      <dsp:nvSpPr>
        <dsp:cNvPr id="0" name=""/>
        <dsp:cNvSpPr/>
      </dsp:nvSpPr>
      <dsp:spPr>
        <a:xfrm>
          <a:off x="6851083" y="48942"/>
          <a:ext cx="2075293" cy="1245175"/>
        </a:xfrm>
        <a:prstGeom prst="rect">
          <a:avLst/>
        </a:prstGeom>
        <a:solidFill>
          <a:schemeClr val="accent2">
            <a:hueOff val="20858"/>
            <a:satOff val="-1545"/>
            <a:lumOff val="7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noProof="0" dirty="0"/>
            <a:t>Data quality</a:t>
          </a:r>
        </a:p>
      </dsp:txBody>
      <dsp:txXfrm>
        <a:off x="6851083" y="48942"/>
        <a:ext cx="2075293" cy="1245175"/>
      </dsp:txXfrm>
    </dsp:sp>
    <dsp:sp modelId="{90129924-6AC9-4E43-B461-16513EEAF5E7}">
      <dsp:nvSpPr>
        <dsp:cNvPr id="0" name=""/>
        <dsp:cNvSpPr/>
      </dsp:nvSpPr>
      <dsp:spPr>
        <a:xfrm>
          <a:off x="2615" y="1501648"/>
          <a:ext cx="2075293" cy="1245175"/>
        </a:xfrm>
        <a:prstGeom prst="rect">
          <a:avLst/>
        </a:prstGeom>
        <a:solidFill>
          <a:schemeClr val="accent2">
            <a:hueOff val="27811"/>
            <a:satOff val="-2060"/>
            <a:lumOff val="9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noProof="0" dirty="0"/>
            <a:t>Community detection</a:t>
          </a:r>
        </a:p>
      </dsp:txBody>
      <dsp:txXfrm>
        <a:off x="2615" y="1501648"/>
        <a:ext cx="2075293" cy="1245175"/>
      </dsp:txXfrm>
    </dsp:sp>
    <dsp:sp modelId="{1FDE7022-4D56-6F42-BECF-1BAF2E27E545}">
      <dsp:nvSpPr>
        <dsp:cNvPr id="0" name=""/>
        <dsp:cNvSpPr/>
      </dsp:nvSpPr>
      <dsp:spPr>
        <a:xfrm>
          <a:off x="2285438" y="1501648"/>
          <a:ext cx="2075293" cy="1245175"/>
        </a:xfrm>
        <a:prstGeom prst="rect">
          <a:avLst/>
        </a:prstGeom>
        <a:solidFill>
          <a:schemeClr val="accent2">
            <a:hueOff val="34764"/>
            <a:satOff val="-2575"/>
            <a:lumOff val="12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noProof="0" dirty="0"/>
            <a:t>Evaluation of the detection</a:t>
          </a:r>
        </a:p>
      </dsp:txBody>
      <dsp:txXfrm>
        <a:off x="2285438" y="1501648"/>
        <a:ext cx="2075293" cy="1245175"/>
      </dsp:txXfrm>
    </dsp:sp>
    <dsp:sp modelId="{E20749CB-8532-2942-A9E3-C2AD7E9ECB3A}">
      <dsp:nvSpPr>
        <dsp:cNvPr id="0" name=""/>
        <dsp:cNvSpPr/>
      </dsp:nvSpPr>
      <dsp:spPr>
        <a:xfrm>
          <a:off x="4568260" y="1501648"/>
          <a:ext cx="2075293" cy="1245175"/>
        </a:xfrm>
        <a:prstGeom prst="rect">
          <a:avLst/>
        </a:prstGeom>
        <a:solidFill>
          <a:schemeClr val="accent2">
            <a:hueOff val="41717"/>
            <a:satOff val="-3090"/>
            <a:lumOff val="144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noProof="0" dirty="0"/>
            <a:t>exploration</a:t>
          </a:r>
        </a:p>
      </dsp:txBody>
      <dsp:txXfrm>
        <a:off x="4568260" y="1501648"/>
        <a:ext cx="2075293" cy="1245175"/>
      </dsp:txXfrm>
    </dsp:sp>
    <dsp:sp modelId="{AFD906EF-A63C-428F-BE64-B5977A4BC3F8}">
      <dsp:nvSpPr>
        <dsp:cNvPr id="0" name=""/>
        <dsp:cNvSpPr/>
      </dsp:nvSpPr>
      <dsp:spPr>
        <a:xfrm>
          <a:off x="6851083" y="1501648"/>
          <a:ext cx="2075293" cy="1245175"/>
        </a:xfrm>
        <a:prstGeom prst="rect">
          <a:avLst/>
        </a:prstGeom>
        <a:solidFill>
          <a:schemeClr val="accent2">
            <a:hueOff val="48670"/>
            <a:satOff val="-3605"/>
            <a:lumOff val="1688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noProof="0" dirty="0"/>
            <a:t>Visualization</a:t>
          </a:r>
        </a:p>
      </dsp:txBody>
      <dsp:txXfrm>
        <a:off x="6851083" y="1501648"/>
        <a:ext cx="2075293" cy="1245175"/>
      </dsp:txXfrm>
    </dsp:sp>
    <dsp:sp modelId="{5A02258E-66C5-497E-A3FD-E5E3315AEE5D}">
      <dsp:nvSpPr>
        <dsp:cNvPr id="0" name=""/>
        <dsp:cNvSpPr/>
      </dsp:nvSpPr>
      <dsp:spPr>
        <a:xfrm>
          <a:off x="1144027" y="2954353"/>
          <a:ext cx="2075293" cy="1245175"/>
        </a:xfrm>
        <a:prstGeom prst="rect">
          <a:avLst/>
        </a:prstGeom>
        <a:solidFill>
          <a:schemeClr val="accent2">
            <a:hueOff val="55622"/>
            <a:satOff val="-4120"/>
            <a:lumOff val="19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noProof="0" dirty="0"/>
            <a:t>Persistence</a:t>
          </a:r>
        </a:p>
      </dsp:txBody>
      <dsp:txXfrm>
        <a:off x="1144027" y="2954353"/>
        <a:ext cx="2075293" cy="1245175"/>
      </dsp:txXfrm>
    </dsp:sp>
    <dsp:sp modelId="{BF0C2038-F2D9-4F9E-9E20-FE0CD2FEBB92}">
      <dsp:nvSpPr>
        <dsp:cNvPr id="0" name=""/>
        <dsp:cNvSpPr/>
      </dsp:nvSpPr>
      <dsp:spPr>
        <a:xfrm>
          <a:off x="3426849" y="2954353"/>
          <a:ext cx="2075293" cy="1245175"/>
        </a:xfrm>
        <a:prstGeom prst="rect">
          <a:avLst/>
        </a:prstGeom>
        <a:solidFill>
          <a:schemeClr val="accent2">
            <a:hueOff val="62575"/>
            <a:satOff val="-4635"/>
            <a:lumOff val="2170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noProof="0"/>
            <a:t>Enrichment</a:t>
          </a:r>
          <a:endParaRPr lang="en-GB" sz="2000" kern="1200" noProof="0" dirty="0"/>
        </a:p>
      </dsp:txBody>
      <dsp:txXfrm>
        <a:off x="3426849" y="2954353"/>
        <a:ext cx="2075293" cy="1245175"/>
      </dsp:txXfrm>
    </dsp:sp>
    <dsp:sp modelId="{1FC39F22-5042-4F46-ABED-0CC0800A16CA}">
      <dsp:nvSpPr>
        <dsp:cNvPr id="0" name=""/>
        <dsp:cNvSpPr/>
      </dsp:nvSpPr>
      <dsp:spPr>
        <a:xfrm>
          <a:off x="5709671" y="2954353"/>
          <a:ext cx="2075293" cy="1245175"/>
        </a:xfrm>
        <a:prstGeom prst="rect">
          <a:avLst/>
        </a:prstGeom>
        <a:solidFill>
          <a:schemeClr val="accent2">
            <a:hueOff val="69528"/>
            <a:satOff val="-5150"/>
            <a:lumOff val="241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noProof="0" dirty="0"/>
            <a:t>Results</a:t>
          </a:r>
        </a:p>
      </dsp:txBody>
      <dsp:txXfrm>
        <a:off x="5709671" y="2954353"/>
        <a:ext cx="2075293" cy="1245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059AEE-4BE9-0A71-DB7D-7A728BEF55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A6FBA-3E6E-D1FE-6DF2-F626F62051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93BD8-E548-4BFD-913D-0A9FE6B1B3A7}" type="datetimeFigureOut">
              <a:rPr lang="fr-CH" smtClean="0"/>
              <a:t>24.05.23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27185-ACFC-075B-97CF-986A044F0F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7C584-3A09-4111-2EB0-F5387C6612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1CF15-A718-4C9A-ADFE-23D56747528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4910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7AC1A-AE76-4681-95BC-4CE7CA1EE5BF}" type="datetimeFigureOut">
              <a:rPr lang="de-CH" smtClean="0"/>
              <a:pPr/>
              <a:t>24.05.23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67BC3-E335-4665-8934-A2481CBD462D}" type="slidenum">
              <a:rPr lang="de-CH" smtClean="0"/>
              <a:pPr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930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3907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5068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973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7657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9697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96466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303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9988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69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1184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1567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032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694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6454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3223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2844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1591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5000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UNF_Logo_gross.emf"/>
          <p:cNvPicPr>
            <a:picLocks noChangeAspect="1"/>
          </p:cNvPicPr>
          <p:nvPr userDrawn="1"/>
        </p:nvPicPr>
        <p:blipFill>
          <a:blip r:embed="rId2" cstate="print"/>
          <a:srcRect t="408"/>
          <a:stretch>
            <a:fillRect/>
          </a:stretch>
        </p:blipFill>
        <p:spPr>
          <a:xfrm>
            <a:off x="0" y="0"/>
            <a:ext cx="1815207" cy="1162718"/>
          </a:xfrm>
          <a:prstGeom prst="rect">
            <a:avLst/>
          </a:prstGeom>
        </p:spPr>
      </p:pic>
      <p:pic>
        <p:nvPicPr>
          <p:cNvPr id="7" name="Grafik 6" descr="UNIFR_Background_Titleslide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1106488"/>
            <a:ext cx="9144000" cy="5751512"/>
          </a:xfrm>
          <a:prstGeom prst="rect">
            <a:avLst/>
          </a:prstGeom>
        </p:spPr>
      </p:pic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33388" y="1803400"/>
            <a:ext cx="8278811" cy="4546600"/>
          </a:xfrm>
        </p:spPr>
        <p:txBody>
          <a:bodyPr/>
          <a:lstStyle>
            <a:lvl1pPr>
              <a:spcAft>
                <a:spcPts val="2700"/>
              </a:spcAft>
              <a:defRPr/>
            </a:lvl1pPr>
            <a:lvl2pPr>
              <a:lnSpc>
                <a:spcPts val="3200"/>
              </a:lnSpc>
              <a:spcAft>
                <a:spcPts val="3200"/>
              </a:spcAft>
              <a:defRPr sz="3000" b="1" cap="all" baseline="0">
                <a:solidFill>
                  <a:srgbClr val="1B8A54"/>
                </a:solidFill>
              </a:defRPr>
            </a:lvl2pPr>
            <a:lvl3pPr marL="0" indent="0">
              <a:lnSpc>
                <a:spcPts val="3200"/>
              </a:lnSpc>
              <a:spcAft>
                <a:spcPts val="3200"/>
              </a:spcAft>
              <a:buFont typeface="Arial" pitchFamily="34" charset="0"/>
              <a:buChar char="​"/>
              <a:defRPr sz="3000"/>
            </a:lvl3pPr>
            <a:lvl4pPr>
              <a:lnSpc>
                <a:spcPts val="2000"/>
              </a:lnSpc>
              <a:defRPr sz="1600">
                <a:solidFill>
                  <a:schemeClr val="tx1"/>
                </a:solidFill>
              </a:defRPr>
            </a:lvl4pPr>
            <a:lvl5pPr>
              <a:lnSpc>
                <a:spcPts val="2000"/>
              </a:lnSpc>
              <a:defRPr sz="1600" b="0"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3388" y="1008063"/>
            <a:ext cx="8278812" cy="5013225"/>
          </a:xfrm>
        </p:spPr>
        <p:txBody>
          <a:bodyPr/>
          <a:lstStyle>
            <a:lvl1pPr indent="0">
              <a:lnSpc>
                <a:spcPts val="3200"/>
              </a:lnSpc>
              <a:spcAft>
                <a:spcPts val="3200"/>
              </a:spcAft>
              <a:buFont typeface="Arial" pitchFamily="34" charset="0"/>
              <a:buChar char="​"/>
              <a:defRPr sz="3000" b="1" cap="all" baseline="0">
                <a:solidFill>
                  <a:schemeClr val="tx1"/>
                </a:solidFill>
              </a:defRPr>
            </a:lvl1pPr>
            <a:lvl2pPr indent="0">
              <a:lnSpc>
                <a:spcPts val="3200"/>
              </a:lnSpc>
              <a:spcAft>
                <a:spcPts val="3200"/>
              </a:spcAft>
              <a:buFont typeface="Arial" pitchFamily="34" charset="0"/>
              <a:buChar char="​"/>
              <a:defRPr sz="3000" b="1" cap="all" baseline="0">
                <a:solidFill>
                  <a:schemeClr val="tx1"/>
                </a:solidFill>
              </a:defRPr>
            </a:lvl2pPr>
            <a:lvl3pPr marL="0" indent="0">
              <a:lnSpc>
                <a:spcPts val="3200"/>
              </a:lnSpc>
              <a:spcAft>
                <a:spcPts val="3200"/>
              </a:spcAft>
              <a:buFont typeface="Arial" pitchFamily="34" charset="0"/>
              <a:buChar char="​"/>
              <a:defRPr sz="3000" b="1" cap="all" baseline="0">
                <a:solidFill>
                  <a:schemeClr val="tx1"/>
                </a:solidFill>
              </a:defRPr>
            </a:lvl3pPr>
            <a:lvl4pPr indent="0">
              <a:lnSpc>
                <a:spcPts val="3200"/>
              </a:lnSpc>
              <a:spcAft>
                <a:spcPts val="3200"/>
              </a:spcAft>
              <a:buFont typeface="Arial" pitchFamily="34" charset="0"/>
              <a:buChar char="​"/>
              <a:defRPr sz="3000" b="1" cap="all" baseline="0">
                <a:solidFill>
                  <a:schemeClr val="tx1"/>
                </a:solidFill>
              </a:defRPr>
            </a:lvl4pPr>
            <a:lvl5pPr indent="0">
              <a:lnSpc>
                <a:spcPts val="3200"/>
              </a:lnSpc>
              <a:spcAft>
                <a:spcPts val="3200"/>
              </a:spcAft>
              <a:buFont typeface="Arial" pitchFamily="34" charset="0"/>
              <a:buChar char="​"/>
              <a:defRPr sz="3000" b="1" cap="all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A422A7B-33AF-954C-89B4-447005E3FA6E}"/>
              </a:ext>
            </a:extLst>
          </p:cNvPr>
          <p:cNvSpPr txBox="1"/>
          <p:nvPr userDrawn="1"/>
        </p:nvSpPr>
        <p:spPr>
          <a:xfrm>
            <a:off x="3141069" y="661718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endParaRPr lang="de-DE" sz="20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DAAC849-4109-3C46-A1C1-68EE8ABA2504}"/>
              </a:ext>
            </a:extLst>
          </p:cNvPr>
          <p:cNvSpPr txBox="1"/>
          <p:nvPr userDrawn="1"/>
        </p:nvSpPr>
        <p:spPr>
          <a:xfrm>
            <a:off x="453710" y="665906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endParaRPr lang="de-DE" sz="2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F22D109-2B67-FB4A-A34D-4BC811BE1D3D}"/>
              </a:ext>
            </a:extLst>
          </p:cNvPr>
          <p:cNvSpPr txBox="1"/>
          <p:nvPr userDrawn="1"/>
        </p:nvSpPr>
        <p:spPr>
          <a:xfrm>
            <a:off x="132623" y="671490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endParaRPr lang="de-DE" sz="2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C5B38D8-ADEC-5641-A946-F39CDC193FCB}"/>
              </a:ext>
            </a:extLst>
          </p:cNvPr>
          <p:cNvSpPr txBox="1"/>
          <p:nvPr userDrawn="1"/>
        </p:nvSpPr>
        <p:spPr>
          <a:xfrm>
            <a:off x="307127" y="649852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endParaRPr lang="de-DE" sz="2000" dirty="0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title / Backgroun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3388" y="1008063"/>
            <a:ext cx="8278812" cy="5013225"/>
          </a:xfrm>
        </p:spPr>
        <p:txBody>
          <a:bodyPr/>
          <a:lstStyle>
            <a:lvl1pPr indent="0">
              <a:lnSpc>
                <a:spcPts val="3200"/>
              </a:lnSpc>
              <a:spcAft>
                <a:spcPts val="3200"/>
              </a:spcAft>
              <a:buFont typeface="Arial" pitchFamily="34" charset="0"/>
              <a:buChar char="​"/>
              <a:defRPr sz="3000" b="1" cap="all" baseline="0">
                <a:solidFill>
                  <a:schemeClr val="tx1"/>
                </a:solidFill>
              </a:defRPr>
            </a:lvl1pPr>
            <a:lvl2pPr marL="216000" indent="-216000">
              <a:lnSpc>
                <a:spcPts val="2700"/>
              </a:lnSpc>
              <a:buFont typeface="Arial" pitchFamily="34" charset="0"/>
              <a:buChar char="−"/>
              <a:defRPr sz="2000" b="0" cap="all" baseline="0">
                <a:solidFill>
                  <a:schemeClr val="tx1"/>
                </a:solidFill>
              </a:defRPr>
            </a:lvl2pPr>
            <a:lvl3pPr marL="0" indent="0">
              <a:lnSpc>
                <a:spcPts val="2700"/>
              </a:lnSpc>
              <a:buFontTx/>
              <a:buNone/>
              <a:defRPr sz="2000" b="0" cap="none" baseline="0">
                <a:solidFill>
                  <a:schemeClr val="tx1"/>
                </a:solidFill>
              </a:defRPr>
            </a:lvl3pPr>
            <a:lvl4pPr marL="0" indent="0">
              <a:lnSpc>
                <a:spcPts val="2700"/>
              </a:lnSpc>
              <a:buFont typeface="Arial" pitchFamily="34" charset="0"/>
              <a:buChar char="​"/>
              <a:defRPr sz="2000" b="0" cap="none" baseline="0">
                <a:solidFill>
                  <a:schemeClr val="tx1"/>
                </a:solidFill>
              </a:defRPr>
            </a:lvl4pPr>
            <a:lvl5pPr marL="0" indent="0">
              <a:lnSpc>
                <a:spcPts val="2700"/>
              </a:lnSpc>
              <a:buFont typeface="Arial" pitchFamily="34" charset="0"/>
              <a:buChar char="​"/>
              <a:defRPr sz="2000" b="0" cap="none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title / Background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"/>
            <a:ext cx="9144000" cy="621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white">
          <a:xfrm>
            <a:off x="433388" y="1008063"/>
            <a:ext cx="8278812" cy="5013225"/>
          </a:xfrm>
        </p:spPr>
        <p:txBody>
          <a:bodyPr/>
          <a:lstStyle>
            <a:lvl1pPr indent="0">
              <a:lnSpc>
                <a:spcPts val="3200"/>
              </a:lnSpc>
              <a:spcAft>
                <a:spcPts val="3200"/>
              </a:spcAft>
              <a:buFont typeface="Arial" pitchFamily="34" charset="0"/>
              <a:buChar char="​"/>
              <a:defRPr sz="3000" b="1" cap="all" baseline="0">
                <a:solidFill>
                  <a:schemeClr val="bg1"/>
                </a:solidFill>
              </a:defRPr>
            </a:lvl1pPr>
            <a:lvl2pPr marL="216000" indent="-216000">
              <a:lnSpc>
                <a:spcPts val="2700"/>
              </a:lnSpc>
              <a:buFont typeface="Arial" pitchFamily="34" charset="0"/>
              <a:buChar char="−"/>
              <a:defRPr sz="2000" b="0" cap="all" baseline="0">
                <a:solidFill>
                  <a:schemeClr val="bg1"/>
                </a:solidFill>
              </a:defRPr>
            </a:lvl2pPr>
            <a:lvl3pPr marL="0" indent="0">
              <a:lnSpc>
                <a:spcPts val="2700"/>
              </a:lnSpc>
              <a:buFontTx/>
              <a:buNone/>
              <a:defRPr sz="2000" b="0" cap="none" baseline="0">
                <a:solidFill>
                  <a:schemeClr val="bg1"/>
                </a:solidFill>
              </a:defRPr>
            </a:lvl3pPr>
            <a:lvl4pPr marL="0" indent="0">
              <a:lnSpc>
                <a:spcPts val="2700"/>
              </a:lnSpc>
              <a:buFont typeface="Arial" pitchFamily="34" charset="0"/>
              <a:buChar char="​"/>
              <a:defRPr sz="2000" b="0" cap="none" baseline="0">
                <a:solidFill>
                  <a:schemeClr val="bg1"/>
                </a:solidFill>
              </a:defRPr>
            </a:lvl4pPr>
            <a:lvl5pPr marL="0" indent="0">
              <a:lnSpc>
                <a:spcPts val="2700"/>
              </a:lnSpc>
              <a:buFont typeface="Arial" pitchFamily="34" charset="0"/>
              <a:buChar char="​"/>
              <a:defRPr sz="2000" b="0" cap="none" baseline="0"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Mastertextformat bearbeiten
Zweite Ebene
Dritte Ebene
Vierte Ebene
Fünfte Ebene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B650170-A470-1F4C-9F2D-9E5873C02630}"/>
              </a:ext>
            </a:extLst>
          </p:cNvPr>
          <p:cNvSpPr txBox="1"/>
          <p:nvPr userDrawn="1"/>
        </p:nvSpPr>
        <p:spPr>
          <a:xfrm>
            <a:off x="41881" y="626119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endParaRPr lang="de-DE" sz="20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de-CH" dirty="0"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>
          <a:xfrm>
            <a:off x="433388" y="1008064"/>
            <a:ext cx="8278812" cy="5013224"/>
          </a:xfrm>
        </p:spPr>
        <p:txBody>
          <a:bodyPr/>
          <a:lstStyle>
            <a:lvl1pPr>
              <a:spcAft>
                <a:spcPts val="0"/>
              </a:spcAft>
              <a:defRPr sz="2000" b="1" cap="none" baseline="0">
                <a:solidFill>
                  <a:srgbClr val="1B8A54"/>
                </a:solidFill>
              </a:defRPr>
            </a:lvl1pPr>
            <a:lvl2pPr marL="0" indent="0">
              <a:buFont typeface="Arial" pitchFamily="34" charset="0"/>
              <a:buChar char="​"/>
              <a:defRPr sz="2000" b="1" cap="none" baseline="0">
                <a:solidFill>
                  <a:schemeClr val="tx1"/>
                </a:solidFill>
              </a:defRPr>
            </a:lvl2pPr>
            <a:lvl3pPr marL="216000" indent="-216000">
              <a:buFont typeface="Wingdings" pitchFamily="2" charset="2"/>
              <a:buChar char="§"/>
              <a:defRPr sz="2000"/>
            </a:lvl3pPr>
            <a:lvl4pPr>
              <a:defRPr sz="2000" b="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ts val="2700"/>
              </a:lnSpc>
              <a:spcBef>
                <a:spcPts val="0"/>
              </a:spcBef>
              <a:buFont typeface="Arial" pitchFamily="34" charset="0"/>
              <a:buNone/>
              <a:defRPr sz="2000" b="0">
                <a:latin typeface="Arial" pitchFamily="34" charset="0"/>
                <a:cs typeface="Arial" pitchFamily="34" charset="0"/>
              </a:defRPr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de-CH" dirty="0"/>
          </a:p>
        </p:txBody>
      </p:sp>
      <p:sp>
        <p:nvSpPr>
          <p:cNvPr id="8" name="Inhaltsplatzhalter 3"/>
          <p:cNvSpPr>
            <a:spLocks noGrp="1"/>
          </p:cNvSpPr>
          <p:nvPr>
            <p:ph sz="half" idx="2"/>
          </p:nvPr>
        </p:nvSpPr>
        <p:spPr>
          <a:xfrm>
            <a:off x="433388" y="1008063"/>
            <a:ext cx="3960812" cy="5013225"/>
          </a:xfrm>
        </p:spPr>
        <p:txBody>
          <a:bodyPr/>
          <a:lstStyle>
            <a:lvl1pPr>
              <a:spcAft>
                <a:spcPts val="0"/>
              </a:spcAft>
              <a:defRPr sz="2000" b="1" cap="none" baseline="0">
                <a:solidFill>
                  <a:srgbClr val="1B8A54"/>
                </a:solidFill>
              </a:defRPr>
            </a:lvl1pPr>
            <a:lvl2pPr marL="0" indent="0">
              <a:buFont typeface="Arial" pitchFamily="34" charset="0"/>
              <a:buChar char="​"/>
              <a:defRPr sz="2000" b="1" cap="none" baseline="0">
                <a:solidFill>
                  <a:schemeClr val="tx1"/>
                </a:solidFill>
              </a:defRPr>
            </a:lvl2pPr>
            <a:lvl3pPr marL="216000" indent="-216000">
              <a:buFont typeface="Wingdings" pitchFamily="2" charset="2"/>
              <a:buChar char="§"/>
              <a:defRPr sz="2000"/>
            </a:lvl3pPr>
            <a:lvl4pPr>
              <a:defRPr sz="2000" b="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ts val="2700"/>
              </a:lnSpc>
              <a:spcBef>
                <a:spcPts val="0"/>
              </a:spcBef>
              <a:buFont typeface="Arial" pitchFamily="34" charset="0"/>
              <a:buNone/>
              <a:defRPr sz="2000" b="0">
                <a:latin typeface="Arial" pitchFamily="34" charset="0"/>
                <a:cs typeface="Arial" pitchFamily="34" charset="0"/>
              </a:defRPr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10"/>
          </p:nvPr>
        </p:nvSpPr>
        <p:spPr>
          <a:xfrm>
            <a:off x="4751388" y="1008063"/>
            <a:ext cx="3960812" cy="5013225"/>
          </a:xfrm>
        </p:spPr>
        <p:txBody>
          <a:bodyPr/>
          <a:lstStyle>
            <a:lvl1pPr>
              <a:spcAft>
                <a:spcPts val="0"/>
              </a:spcAft>
              <a:defRPr sz="2000" b="1" cap="none" baseline="0">
                <a:solidFill>
                  <a:srgbClr val="1B8A54"/>
                </a:solidFill>
              </a:defRPr>
            </a:lvl1pPr>
            <a:lvl2pPr marL="0" indent="0">
              <a:buFont typeface="Arial" pitchFamily="34" charset="0"/>
              <a:buChar char="​"/>
              <a:defRPr sz="2000" b="1" cap="none" baseline="0">
                <a:solidFill>
                  <a:schemeClr val="tx1"/>
                </a:solidFill>
              </a:defRPr>
            </a:lvl2pPr>
            <a:lvl3pPr marL="216000" indent="-216000">
              <a:buFont typeface="Wingdings" pitchFamily="2" charset="2"/>
              <a:buChar char="§"/>
              <a:defRPr sz="2000"/>
            </a:lvl3pPr>
            <a:lvl4pPr>
              <a:defRPr sz="2000" b="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ts val="2700"/>
              </a:lnSpc>
              <a:spcBef>
                <a:spcPts val="0"/>
              </a:spcBef>
              <a:buFont typeface="Arial" pitchFamily="34" charset="0"/>
              <a:buNone/>
              <a:defRPr sz="2000" b="0">
                <a:latin typeface="Arial" pitchFamily="34" charset="0"/>
                <a:cs typeface="Arial" pitchFamily="34" charset="0"/>
              </a:defRPr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1" hasCustomPrompt="1"/>
          </p:nvPr>
        </p:nvSpPr>
        <p:spPr>
          <a:xfrm>
            <a:off x="433388" y="3356992"/>
            <a:ext cx="3960812" cy="266429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​"/>
              <a:tabLst/>
              <a:defRPr/>
            </a:pPr>
            <a:r>
              <a:rPr lang="de-DE" dirty="0"/>
              <a:t>Insert </a:t>
            </a:r>
            <a:r>
              <a:rPr lang="de-DE" dirty="0" err="1"/>
              <a:t>picture</a:t>
            </a:r>
            <a:endParaRPr lang="de-CH" dirty="0"/>
          </a:p>
        </p:txBody>
      </p:sp>
      <p:sp>
        <p:nvSpPr>
          <p:cNvPr id="11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4752975" y="3356992"/>
            <a:ext cx="3960812" cy="266429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​"/>
              <a:tabLst/>
              <a:defRPr/>
            </a:pPr>
            <a:r>
              <a:rPr lang="de-DE" dirty="0"/>
              <a:t>Insert </a:t>
            </a:r>
            <a:r>
              <a:rPr lang="de-DE" dirty="0" err="1"/>
              <a:t>picture</a:t>
            </a:r>
            <a:endParaRPr lang="de-CH" dirty="0"/>
          </a:p>
        </p:txBody>
      </p:sp>
      <p:sp>
        <p:nvSpPr>
          <p:cNvPr id="9" name="Inhaltsplatzhalter 3"/>
          <p:cNvSpPr>
            <a:spLocks noGrp="1"/>
          </p:cNvSpPr>
          <p:nvPr>
            <p:ph sz="half" idx="10"/>
          </p:nvPr>
        </p:nvSpPr>
        <p:spPr>
          <a:xfrm>
            <a:off x="433388" y="1008064"/>
            <a:ext cx="3960812" cy="2060896"/>
          </a:xfrm>
        </p:spPr>
        <p:txBody>
          <a:bodyPr/>
          <a:lstStyle>
            <a:lvl1pPr>
              <a:spcAft>
                <a:spcPts val="0"/>
              </a:spcAft>
              <a:defRPr sz="2000" b="1" cap="none" baseline="0">
                <a:solidFill>
                  <a:srgbClr val="1B8A54"/>
                </a:solidFill>
              </a:defRPr>
            </a:lvl1pPr>
            <a:lvl2pPr marL="0" indent="0">
              <a:buFont typeface="Arial" pitchFamily="34" charset="0"/>
              <a:buChar char="​"/>
              <a:defRPr sz="2000" b="1" cap="none" baseline="0">
                <a:solidFill>
                  <a:schemeClr val="tx1"/>
                </a:solidFill>
              </a:defRPr>
            </a:lvl2pPr>
            <a:lvl3pPr marL="216000" indent="-216000">
              <a:buFont typeface="Wingdings" pitchFamily="2" charset="2"/>
              <a:buChar char="§"/>
              <a:defRPr sz="2000"/>
            </a:lvl3pPr>
            <a:lvl4pPr>
              <a:defRPr sz="2000" b="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ts val="2700"/>
              </a:lnSpc>
              <a:spcBef>
                <a:spcPts val="0"/>
              </a:spcBef>
              <a:buFont typeface="Arial" pitchFamily="34" charset="0"/>
              <a:buNone/>
              <a:defRPr sz="2000" b="0">
                <a:latin typeface="Arial" pitchFamily="34" charset="0"/>
                <a:cs typeface="Arial" pitchFamily="34" charset="0"/>
              </a:defRPr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Inhaltsplatzhalter 3"/>
          <p:cNvSpPr>
            <a:spLocks noGrp="1"/>
          </p:cNvSpPr>
          <p:nvPr>
            <p:ph sz="half" idx="14"/>
          </p:nvPr>
        </p:nvSpPr>
        <p:spPr>
          <a:xfrm>
            <a:off x="4751388" y="1008064"/>
            <a:ext cx="3960812" cy="2060896"/>
          </a:xfrm>
        </p:spPr>
        <p:txBody>
          <a:bodyPr/>
          <a:lstStyle>
            <a:lvl1pPr>
              <a:spcAft>
                <a:spcPts val="0"/>
              </a:spcAft>
              <a:defRPr sz="2000" b="1" cap="none" baseline="0">
                <a:solidFill>
                  <a:srgbClr val="1B8A54"/>
                </a:solidFill>
              </a:defRPr>
            </a:lvl1pPr>
            <a:lvl2pPr marL="0" indent="0">
              <a:buFont typeface="Arial" pitchFamily="34" charset="0"/>
              <a:buChar char="​"/>
              <a:defRPr sz="2000" b="1" cap="none" baseline="0">
                <a:solidFill>
                  <a:schemeClr val="tx1"/>
                </a:solidFill>
              </a:defRPr>
            </a:lvl2pPr>
            <a:lvl3pPr marL="216000" indent="-216000">
              <a:buFont typeface="Wingdings" pitchFamily="2" charset="2"/>
              <a:buChar char="§"/>
              <a:defRPr sz="2000"/>
            </a:lvl3pPr>
            <a:lvl4pPr>
              <a:defRPr sz="2000" b="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ts val="2700"/>
              </a:lnSpc>
              <a:spcBef>
                <a:spcPts val="0"/>
              </a:spcBef>
              <a:buFont typeface="Arial" pitchFamily="34" charset="0"/>
              <a:buNone/>
              <a:defRPr sz="2000" b="0">
                <a:latin typeface="Arial" pitchFamily="34" charset="0"/>
                <a:cs typeface="Arial" pitchFamily="34" charset="0"/>
              </a:defRPr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/ Backgroun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 hasCustomPrompt="1"/>
          </p:nvPr>
        </p:nvSpPr>
        <p:spPr>
          <a:xfrm>
            <a:off x="433388" y="1008063"/>
            <a:ext cx="8278812" cy="5013225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Insert </a:t>
            </a:r>
            <a:r>
              <a:rPr lang="de-DE" dirty="0" err="1"/>
              <a:t>picture</a:t>
            </a:r>
            <a:endParaRPr lang="de-CH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/ Background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1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 hasCustomPrompt="1"/>
          </p:nvPr>
        </p:nvSpPr>
        <p:spPr bwMode="white">
          <a:xfrm>
            <a:off x="433388" y="1008063"/>
            <a:ext cx="8278812" cy="50132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Insert </a:t>
            </a:r>
            <a:r>
              <a:rPr lang="de-DE" dirty="0" err="1"/>
              <a:t>picture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7488" y="163513"/>
            <a:ext cx="8712200" cy="6731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3388" y="1106489"/>
            <a:ext cx="8278812" cy="49868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360000" y="4320000"/>
            <a:ext cx="1800000" cy="21602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960"/>
              </a:lnSpc>
              <a:defRPr sz="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964A89B-F9D0-4B8B-9E13-75101EC3F755}" type="datetime4">
              <a:rPr lang="de-CH" smtClean="0"/>
              <a:pPr/>
              <a:t>24. Mai 2023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9360000" y="4680000"/>
            <a:ext cx="180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960"/>
              </a:lnSpc>
              <a:defRPr sz="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9360000" y="5040000"/>
            <a:ext cx="180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960"/>
              </a:lnSpc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E9011C8-9BF4-4E14-A6CE-7DE7D36702CC}" type="slidenum">
              <a:rPr lang="de-CH" smtClean="0"/>
              <a:pPr/>
              <a:t>‹N°›</a:t>
            </a:fld>
            <a:endParaRPr lang="de-CH" dirty="0"/>
          </a:p>
        </p:txBody>
      </p:sp>
      <p:pic>
        <p:nvPicPr>
          <p:cNvPr id="12" name="Grafik 11" descr="UNF_Logo_klein.emf">
            <a:extLst>
              <a:ext uri="{FF2B5EF4-FFF2-40B4-BE49-F238E27FC236}">
                <a16:creationId xmlns:a16="http://schemas.microsoft.com/office/drawing/2014/main" id="{AC6089CE-C90C-524C-A727-D3C07813E3C8}"/>
              </a:ext>
            </a:extLst>
          </p:cNvPr>
          <p:cNvPicPr>
            <a:picLocks/>
          </p:cNvPicPr>
          <p:nvPr userDrawn="1"/>
        </p:nvPicPr>
        <p:blipFill rotWithShape="1">
          <a:blip r:embed="rId11" cstate="print"/>
          <a:srcRect r="25383"/>
          <a:stretch/>
        </p:blipFill>
        <p:spPr>
          <a:xfrm>
            <a:off x="8695196" y="6316136"/>
            <a:ext cx="413308" cy="49724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8E286AE2-A548-994E-BDD0-1846905A8B4D}"/>
              </a:ext>
            </a:extLst>
          </p:cNvPr>
          <p:cNvSpPr txBox="1">
            <a:spLocks/>
          </p:cNvSpPr>
          <p:nvPr userDrawn="1"/>
        </p:nvSpPr>
        <p:spPr>
          <a:xfrm>
            <a:off x="217488" y="6309320"/>
            <a:ext cx="8458968" cy="425450"/>
          </a:xfrm>
          <a:prstGeom prst="rect">
            <a:avLst/>
          </a:prstGeom>
        </p:spPr>
        <p:txBody>
          <a:bodyPr lIns="0" tIns="0" rIns="0" bIns="0" anchor="b" anchorCtr="0"/>
          <a:lstStyle/>
          <a:p>
            <a:pPr marL="0" marR="0" lvl="0" indent="0" algn="l" defTabSz="914400" rtl="0" eaLnBrk="1" fontAlgn="auto" latinLnBrk="0" hangingPunct="1">
              <a:lnSpc>
                <a:spcPts val="9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​"/>
              <a:tabLst/>
              <a:defRPr/>
            </a:pPr>
            <a:r>
              <a:rPr kumimoji="0" lang="de-DE" sz="800" b="1" i="0" u="none" strike="noStrike" kern="1200" cap="all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Université</a:t>
            </a:r>
            <a:r>
              <a:rPr kumimoji="0" lang="de-DE" sz="800" b="1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de </a:t>
            </a:r>
            <a:r>
              <a:rPr kumimoji="0" lang="de-DE" sz="800" b="1" i="0" u="none" strike="noStrike" kern="1200" cap="all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fribourg</a:t>
            </a:r>
            <a:r>
              <a:rPr kumimoji="0" lang="de-DE" sz="800" b="1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/ Universität Freiburg </a:t>
            </a: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| </a:t>
            </a:r>
            <a:r>
              <a:rPr kumimoji="0" lang="de-DE" sz="8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FACULTÉ des </a:t>
            </a:r>
            <a:r>
              <a:rPr kumimoji="0" lang="de-DE" sz="800" b="0" i="0" u="none" strike="noStrike" kern="1200" cap="all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sciences</a:t>
            </a:r>
            <a:r>
              <a:rPr kumimoji="0" lang="de-DE" sz="8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Et de </a:t>
            </a:r>
            <a:r>
              <a:rPr kumimoji="0" lang="de-DE" sz="800" b="0" i="0" u="none" strike="noStrike" kern="1200" cap="all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Médecine</a:t>
            </a:r>
            <a:r>
              <a:rPr kumimoji="0" lang="de-DE" sz="8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/ MATH.-NATURWISSENSCHAFTLICHE UND MEDIZINISCHE FAKULTÄT </a:t>
            </a:r>
            <a:b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de-DE" sz="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Influence</a:t>
            </a:r>
            <a:r>
              <a:rPr kumimoji="0" lang="de-DE" sz="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of</a:t>
            </a:r>
            <a:r>
              <a:rPr kumimoji="0" lang="de-DE" sz="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</a:t>
            </a:r>
            <a:r>
              <a:rPr kumimoji="0" lang="de-DE" sz="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popularity</a:t>
            </a:r>
            <a:r>
              <a:rPr kumimoji="0" lang="de-DE" sz="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on </a:t>
            </a:r>
            <a:r>
              <a:rPr kumimoji="0" lang="de-DE" sz="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sales</a:t>
            </a:r>
            <a:r>
              <a:rPr kumimoji="0" lang="de-DE" sz="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|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63091 Social Media Analytics</a:t>
            </a:r>
          </a:p>
          <a:p>
            <a:pPr marL="0" marR="0" lvl="0" indent="0" algn="l" defTabSz="914400" rtl="0" eaLnBrk="1" fontAlgn="auto" latinLnBrk="0" hangingPunct="1">
              <a:lnSpc>
                <a:spcPts val="9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​"/>
              <a:tabLst/>
              <a:defRPr/>
            </a:pPr>
            <a:r>
              <a:rPr lang="sv-SE" sz="800" dirty="0"/>
              <a:t>CARONI Sophie / CAZZATO Emmanuel / NATER Quentin</a:t>
            </a:r>
            <a:endParaRPr lang="de-CH" sz="800" dirty="0"/>
          </a:p>
        </p:txBody>
      </p:sp>
      <p:cxnSp>
        <p:nvCxnSpPr>
          <p:cNvPr id="14" name="Gerade Verbindung 8">
            <a:extLst>
              <a:ext uri="{FF2B5EF4-FFF2-40B4-BE49-F238E27FC236}">
                <a16:creationId xmlns:a16="http://schemas.microsoft.com/office/drawing/2014/main" id="{83A2A060-6BA3-F547-ACEB-51C7D04EDB03}"/>
              </a:ext>
            </a:extLst>
          </p:cNvPr>
          <p:cNvCxnSpPr/>
          <p:nvPr userDrawn="1"/>
        </p:nvCxnSpPr>
        <p:spPr>
          <a:xfrm>
            <a:off x="0" y="6237312"/>
            <a:ext cx="9144000" cy="0"/>
          </a:xfrm>
          <a:prstGeom prst="line">
            <a:avLst/>
          </a:prstGeom>
          <a:ln w="50800">
            <a:solidFill>
              <a:srgbClr val="1B8A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</p:sldLayoutIdLst>
  <p:hf hdr="0"/>
  <p:txStyles>
    <p:titleStyle>
      <a:lvl1pPr algn="l" defTabSz="914400" rtl="0" eaLnBrk="1" latinLnBrk="0" hangingPunct="1">
        <a:lnSpc>
          <a:spcPts val="2700"/>
        </a:lnSpc>
        <a:spcBef>
          <a:spcPct val="0"/>
        </a:spcBef>
        <a:buNone/>
        <a:defRPr sz="2000" b="1" kern="1200" cap="all" baseline="0">
          <a:solidFill>
            <a:srgbClr val="1B8A54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lnSpc>
          <a:spcPts val="2700"/>
        </a:lnSpc>
        <a:spcBef>
          <a:spcPts val="0"/>
        </a:spcBef>
        <a:buFont typeface="Arial" pitchFamily="34" charset="0"/>
        <a:buChar char="​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0" indent="0" algn="l" defTabSz="914400" rtl="0" eaLnBrk="1" latinLnBrk="0" hangingPunct="1">
        <a:lnSpc>
          <a:spcPts val="2700"/>
        </a:lnSpc>
        <a:spcBef>
          <a:spcPts val="0"/>
        </a:spcBef>
        <a:buFont typeface="Arial" pitchFamily="34" charset="0"/>
        <a:buChar char="​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16000" indent="-216000" algn="l" defTabSz="914400" rtl="0" eaLnBrk="1" latinLnBrk="0" hangingPunct="1">
        <a:lnSpc>
          <a:spcPts val="2700"/>
        </a:lnSpc>
        <a:spcBef>
          <a:spcPts val="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0" indent="0" algn="l" defTabSz="914400" rtl="0" eaLnBrk="1" latinLnBrk="0" hangingPunct="1">
        <a:lnSpc>
          <a:spcPts val="2700"/>
        </a:lnSpc>
        <a:spcBef>
          <a:spcPts val="0"/>
        </a:spcBef>
        <a:buFont typeface="Arial" pitchFamily="34" charset="0"/>
        <a:buChar char="​"/>
        <a:defRPr sz="2000" b="1" kern="120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4pPr>
      <a:lvl5pPr marL="0" indent="0" algn="l" defTabSz="914400" rtl="0" eaLnBrk="1" latinLnBrk="0" hangingPunct="1">
        <a:lnSpc>
          <a:spcPts val="2700"/>
        </a:lnSpc>
        <a:spcBef>
          <a:spcPts val="0"/>
        </a:spcBef>
        <a:buFont typeface="Arial" pitchFamily="34" charset="0"/>
        <a:buChar char="​"/>
        <a:defRPr sz="2000" b="1" kern="1200">
          <a:solidFill>
            <a:srgbClr val="1B8A54"/>
          </a:solidFill>
          <a:latin typeface="Arial" pitchFamily="34" charset="0"/>
          <a:ea typeface="+mn-ea"/>
          <a:cs typeface="Arial" pitchFamily="34" charset="0"/>
        </a:defRPr>
      </a:lvl5pPr>
      <a:lvl6pPr marL="0" indent="0" algn="l" defTabSz="914400" rtl="0" eaLnBrk="1" latinLnBrk="0" hangingPunct="1">
        <a:lnSpc>
          <a:spcPts val="2700"/>
        </a:lnSpc>
        <a:spcBef>
          <a:spcPts val="0"/>
        </a:spcBef>
        <a:buFont typeface="Arial" pitchFamily="34" charset="0"/>
        <a:buChar char="​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ts val="2700"/>
        </a:lnSpc>
        <a:spcBef>
          <a:spcPts val="0"/>
        </a:spcBef>
        <a:buFont typeface="Arial" pitchFamily="34" charset="0"/>
        <a:buChar char="​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ts val="2700"/>
        </a:lnSpc>
        <a:spcBef>
          <a:spcPts val="0"/>
        </a:spcBef>
        <a:buFont typeface="Arial" pitchFamily="34" charset="0"/>
        <a:buChar char="​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ts val="2700"/>
        </a:lnSpc>
        <a:spcBef>
          <a:spcPts val="0"/>
        </a:spcBef>
        <a:buFont typeface="Arial" pitchFamily="34" charset="0"/>
        <a:buChar char="​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hyperlink" Target="http://snap.stanford.edu/data/amazon-meta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hyperlink" Target="http://snap.stanford.edu/data/amazon-meta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7.png"/><Relationship Id="rId10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hyperlink" Target="http://snap.stanford.edu/data/amazon-meta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hyperlink" Target="http://snap.stanford.edu/data/amazon-meta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.jpe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snap.stanford.edu/data/amazon-meta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snap.stanford.edu/data/amazon-meta.html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nap.stanford.edu/data/amazon-meta.html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hyperlink" Target="http://snap.stanford.edu/data/amazon-meta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hyperlink" Target="http://snap.stanford.edu/data/amazon-meta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snap.stanford.edu/data/amazon-meta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469653" y="1803400"/>
            <a:ext cx="8278811" cy="4546600"/>
          </a:xfrm>
        </p:spPr>
        <p:txBody>
          <a:bodyPr/>
          <a:lstStyle/>
          <a:p>
            <a:r>
              <a:rPr lang="de-CH" dirty="0"/>
              <a:t>30 May 2023</a:t>
            </a:r>
          </a:p>
          <a:p>
            <a:pPr lvl="1"/>
            <a:r>
              <a:rPr lang="de-CH" dirty="0" err="1"/>
              <a:t>Influence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on </a:t>
            </a:r>
            <a:r>
              <a:rPr lang="de-CH" dirty="0" err="1"/>
              <a:t>sales</a:t>
            </a:r>
            <a:endParaRPr lang="de-CH" dirty="0"/>
          </a:p>
          <a:p>
            <a:pPr lvl="2"/>
            <a:r>
              <a:rPr lang="de-CH" dirty="0"/>
              <a:t>FS2023: 63091 </a:t>
            </a:r>
            <a:r>
              <a:rPr lang="de-CH" dirty="0" err="1"/>
              <a:t>Social</a:t>
            </a:r>
            <a:r>
              <a:rPr lang="de-CH" dirty="0"/>
              <a:t> Media Analytics</a:t>
            </a:r>
          </a:p>
          <a:p>
            <a:pPr lvl="3"/>
            <a:r>
              <a:rPr lang="sv-SE" dirty="0"/>
              <a:t>CARONI Sophie / CAZZATO Emmanuel / NATER Quentin</a:t>
            </a:r>
            <a:endParaRPr lang="de-CH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24E7EC7-25CF-BE76-B73E-7D6E31BA9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" y="0"/>
            <a:ext cx="9142857" cy="6237312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Graph persistence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175CC6C-6496-913E-9E53-7B283AE24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" y="5301208"/>
            <a:ext cx="14287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mazon logo (png symbol icon) orange">
            <a:extLst>
              <a:ext uri="{FF2B5EF4-FFF2-40B4-BE49-F238E27FC236}">
                <a16:creationId xmlns:a16="http://schemas.microsoft.com/office/drawing/2014/main" id="{039D19A3-C459-29E3-4FC8-8490340B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410" y="125724"/>
            <a:ext cx="1049640" cy="104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CA3E38-25E6-87AB-E51E-77B366E106E2}"/>
              </a:ext>
            </a:extLst>
          </p:cNvPr>
          <p:cNvSpPr txBox="1"/>
          <p:nvPr/>
        </p:nvSpPr>
        <p:spPr>
          <a:xfrm>
            <a:off x="1485379" y="5755352"/>
            <a:ext cx="45862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200" dirty="0">
                <a:solidFill>
                  <a:schemeClr val="bg1"/>
                </a:solidFill>
              </a:rPr>
              <a:t>https://workspace-preview.neo4j.io/workspace/query</a:t>
            </a:r>
          </a:p>
        </p:txBody>
      </p:sp>
    </p:spTree>
    <p:extLst>
      <p:ext uri="{BB962C8B-B14F-4D97-AF65-F5344CB8AC3E}">
        <p14:creationId xmlns:p14="http://schemas.microsoft.com/office/powerpoint/2010/main" val="1112751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80C6D1-7E89-D8EE-C60F-61C14FC86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" y="0"/>
            <a:ext cx="9142857" cy="6237312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Data enrichment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8B88410-4814-42C4-AFAF-2048AD428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" y="5301208"/>
            <a:ext cx="14287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DDB5D71-B761-FF14-DFC3-ED5679B35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97088"/>
            <a:ext cx="643136" cy="64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5A69D8E2-0598-A474-76F0-4D5A5B2F9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285" y="1008583"/>
            <a:ext cx="2773275" cy="290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6BB0B950-0932-734B-B1CD-7EF6D1EEC1E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1254696" y="2462386"/>
            <a:ext cx="839589" cy="656270"/>
          </a:xfrm>
          <a:prstGeom prst="curved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7D5CBC-137F-40BF-F705-B7C1D3B15541}"/>
              </a:ext>
            </a:extLst>
          </p:cNvPr>
          <p:cNvSpPr txBox="1"/>
          <p:nvPr/>
        </p:nvSpPr>
        <p:spPr>
          <a:xfrm>
            <a:off x="5076056" y="1362497"/>
            <a:ext cx="4067372" cy="10998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ts val="2700"/>
              </a:lnSpc>
              <a:buAutoNum type="arabicParenR"/>
            </a:pPr>
            <a:r>
              <a:rPr lang="en-GB" sz="2000" dirty="0">
                <a:solidFill>
                  <a:schemeClr val="bg1"/>
                </a:solidFill>
              </a:rPr>
              <a:t>Find similar ASIN</a:t>
            </a:r>
          </a:p>
          <a:p>
            <a:pPr marL="457200" indent="-457200">
              <a:lnSpc>
                <a:spcPts val="2700"/>
              </a:lnSpc>
              <a:buAutoNum type="arabicParenR"/>
            </a:pPr>
            <a:r>
              <a:rPr lang="en-GB" sz="2000" dirty="0">
                <a:solidFill>
                  <a:schemeClr val="bg1"/>
                </a:solidFill>
              </a:rPr>
              <a:t>Compute a merge</a:t>
            </a:r>
          </a:p>
          <a:p>
            <a:pPr marL="457200" indent="-457200">
              <a:lnSpc>
                <a:spcPts val="2700"/>
              </a:lnSpc>
              <a:buAutoNum type="arabicParenR"/>
            </a:pPr>
            <a:r>
              <a:rPr lang="en-GB" sz="2000" dirty="0">
                <a:solidFill>
                  <a:schemeClr val="bg1"/>
                </a:solidFill>
              </a:rPr>
              <a:t>Have a better silhouette score </a:t>
            </a:r>
            <a:endParaRPr lang="en-GB" sz="2000" dirty="0">
              <a:solidFill>
                <a:schemeClr val="bg1"/>
              </a:solidFill>
              <a:hlinkClick r:id="rId7"/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3150A694-C735-B2EB-9857-CB6FD5B83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24" y="3592624"/>
            <a:ext cx="643136" cy="64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BB6246FA-9FD6-0DC4-A862-867DB8D51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60" y="3587408"/>
            <a:ext cx="643136" cy="64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A208F15D-C82B-E2BF-312C-AA2332918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535" y="3594620"/>
            <a:ext cx="643136" cy="64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AB2D4FE-2F99-518B-5839-C5320E17D5F0}"/>
              </a:ext>
            </a:extLst>
          </p:cNvPr>
          <p:cNvSpPr txBox="1"/>
          <p:nvPr/>
        </p:nvSpPr>
        <p:spPr>
          <a:xfrm>
            <a:off x="5116670" y="2816299"/>
            <a:ext cx="4067372" cy="10998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Take the better sampling</a:t>
            </a:r>
            <a:endParaRPr lang="en-GB" sz="2000" dirty="0">
              <a:solidFill>
                <a:schemeClr val="bg1"/>
              </a:solidFill>
              <a:hlinkClick r:id="rId7"/>
            </a:endParaRP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F1EB7401-8019-9498-937F-F1A3650E7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827" y="3005178"/>
            <a:ext cx="419746" cy="39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51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F76D44-7B10-02D8-CAA5-92BFEA2BB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" y="0"/>
            <a:ext cx="9142857" cy="6237312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Community detection – Which Algo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89FE43D-F3C9-A681-3AFA-14787E6EC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" y="5301208"/>
            <a:ext cx="14287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mazon logo (png symbol icon) orange">
            <a:extLst>
              <a:ext uri="{FF2B5EF4-FFF2-40B4-BE49-F238E27FC236}">
                <a16:creationId xmlns:a16="http://schemas.microsoft.com/office/drawing/2014/main" id="{7E43F9FA-3413-5500-35CC-331D0B90C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410" y="125724"/>
            <a:ext cx="1049640" cy="104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CD44AD-D427-CA8E-EFEB-7FAD7B132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753918"/>
              </p:ext>
            </p:extLst>
          </p:nvPr>
        </p:nvGraphicFramePr>
        <p:xfrm>
          <a:off x="215900" y="2115356"/>
          <a:ext cx="8736856" cy="2681797"/>
        </p:xfrm>
        <a:graphic>
          <a:graphicData uri="http://schemas.openxmlformats.org/drawingml/2006/table">
            <a:tbl>
              <a:tblPr firstRow="1" firstCol="1" bandRow="1">
                <a:tableStyleId>{18603FDC-E32A-4AB5-989C-0864C3EAD2B8}</a:tableStyleId>
              </a:tblPr>
              <a:tblGrid>
                <a:gridCol w="2645576">
                  <a:extLst>
                    <a:ext uri="{9D8B030D-6E8A-4147-A177-3AD203B41FA5}">
                      <a16:colId xmlns:a16="http://schemas.microsoft.com/office/drawing/2014/main" val="1667154593"/>
                    </a:ext>
                  </a:extLst>
                </a:gridCol>
                <a:gridCol w="1586222">
                  <a:extLst>
                    <a:ext uri="{9D8B030D-6E8A-4147-A177-3AD203B41FA5}">
                      <a16:colId xmlns:a16="http://schemas.microsoft.com/office/drawing/2014/main" val="276735088"/>
                    </a:ext>
                  </a:extLst>
                </a:gridCol>
                <a:gridCol w="1194112">
                  <a:extLst>
                    <a:ext uri="{9D8B030D-6E8A-4147-A177-3AD203B41FA5}">
                      <a16:colId xmlns:a16="http://schemas.microsoft.com/office/drawing/2014/main" val="2157344366"/>
                    </a:ext>
                  </a:extLst>
                </a:gridCol>
                <a:gridCol w="1724724">
                  <a:extLst>
                    <a:ext uri="{9D8B030D-6E8A-4147-A177-3AD203B41FA5}">
                      <a16:colId xmlns:a16="http://schemas.microsoft.com/office/drawing/2014/main" val="4208280652"/>
                    </a:ext>
                  </a:extLst>
                </a:gridCol>
                <a:gridCol w="1586222">
                  <a:extLst>
                    <a:ext uri="{9D8B030D-6E8A-4147-A177-3AD203B41FA5}">
                      <a16:colId xmlns:a16="http://schemas.microsoft.com/office/drawing/2014/main" val="286822842"/>
                    </a:ext>
                  </a:extLst>
                </a:gridCol>
              </a:tblGrid>
              <a:tr h="543149">
                <a:tc gridSpan="5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2400" spc="0" dirty="0">
                          <a:effectLst/>
                        </a:rPr>
                        <a:t>Comparison of algorithms</a:t>
                      </a:r>
                      <a:endParaRPr lang="fr-CH" sz="240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56247"/>
                  </a:ext>
                </a:extLst>
              </a:tr>
              <a:tr h="534662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600" spc="0" dirty="0">
                          <a:effectLst/>
                        </a:rPr>
                        <a:t>datasets</a:t>
                      </a:r>
                      <a:endParaRPr lang="fr-CH" sz="160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600" spc="0">
                          <a:effectLst/>
                        </a:rPr>
                        <a:t>Algorithm</a:t>
                      </a:r>
                      <a:endParaRPr lang="fr-CH" sz="16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600" spc="0" dirty="0">
                          <a:effectLst/>
                        </a:rPr>
                        <a:t>Runtime</a:t>
                      </a:r>
                      <a:endParaRPr lang="fr-CH" sz="160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600" spc="0">
                          <a:effectLst/>
                        </a:rPr>
                        <a:t>Silhouette Index</a:t>
                      </a:r>
                      <a:endParaRPr lang="fr-CH" sz="16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600" spc="0">
                          <a:effectLst/>
                        </a:rPr>
                        <a:t>Communities</a:t>
                      </a:r>
                      <a:endParaRPr lang="fr-CH" sz="16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917561421"/>
                  </a:ext>
                </a:extLst>
              </a:tr>
              <a:tr h="534662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sz="1600" b="0" spc="0" dirty="0">
                          <a:effectLst/>
                        </a:rPr>
                        <a:t>dataset_off_amazon_big.txt</a:t>
                      </a:r>
                      <a:endParaRPr lang="fr-CH" sz="1600" b="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600" spc="0" dirty="0">
                          <a:effectLst/>
                        </a:rPr>
                        <a:t>Louvain</a:t>
                      </a:r>
                      <a:endParaRPr lang="fr-CH" sz="160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6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6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6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987734913"/>
                  </a:ext>
                </a:extLst>
              </a:tr>
              <a:tr h="534662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sz="1600" b="0" spc="0" dirty="0">
                          <a:effectLst/>
                        </a:rPr>
                        <a:t>dataset_off_amazon_big.txt</a:t>
                      </a:r>
                      <a:endParaRPr lang="fr-CH" sz="1600" b="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600" spc="0" dirty="0">
                          <a:effectLst/>
                        </a:rPr>
                        <a:t>Girvan Newman</a:t>
                      </a:r>
                      <a:endParaRPr lang="fr-CH" sz="160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6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6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6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502261240"/>
                  </a:ext>
                </a:extLst>
              </a:tr>
              <a:tr h="534662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sz="1600" b="0" spc="0" dirty="0">
                          <a:effectLst/>
                        </a:rPr>
                        <a:t>dataset_off_amazon_big.txt</a:t>
                      </a:r>
                      <a:endParaRPr lang="fr-CH" sz="1600" b="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600" spc="0">
                          <a:effectLst/>
                        </a:rPr>
                        <a:t>Modularity</a:t>
                      </a:r>
                      <a:endParaRPr lang="fr-CH" sz="16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6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6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6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845787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60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F76D44-7B10-02D8-CAA5-92BFEA2BB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" y="0"/>
            <a:ext cx="9142857" cy="6237312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Community detection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89FE43D-F3C9-A681-3AFA-14787E6EC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" y="5301208"/>
            <a:ext cx="14287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mazon logo (png symbol icon) orange">
            <a:extLst>
              <a:ext uri="{FF2B5EF4-FFF2-40B4-BE49-F238E27FC236}">
                <a16:creationId xmlns:a16="http://schemas.microsoft.com/office/drawing/2014/main" id="{7E43F9FA-3413-5500-35CC-331D0B90C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410" y="125724"/>
            <a:ext cx="1049640" cy="104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B715D6-0EFC-CEF1-902C-484D42DD2AB8}"/>
              </a:ext>
            </a:extLst>
          </p:cNvPr>
          <p:cNvSpPr txBox="1"/>
          <p:nvPr/>
        </p:nvSpPr>
        <p:spPr>
          <a:xfrm>
            <a:off x="1495386" y="5753956"/>
            <a:ext cx="77768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600" dirty="0">
                <a:solidFill>
                  <a:schemeClr val="bg1"/>
                </a:solidFill>
              </a:rPr>
              <a:t>https://iopscience.iop.org/article/10.1088/1742-5468/2008/10/P10008/pdf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007BBDC9-579F-8A98-6305-AF2CDF8BD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56" y="1256609"/>
            <a:ext cx="1949202" cy="170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48FE74-75FE-9209-2B9E-825E0E116143}"/>
              </a:ext>
            </a:extLst>
          </p:cNvPr>
          <p:cNvSpPr txBox="1"/>
          <p:nvPr/>
        </p:nvSpPr>
        <p:spPr>
          <a:xfrm>
            <a:off x="3262291" y="1583590"/>
            <a:ext cx="4243054" cy="104963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US" sz="2000" dirty="0">
                <a:solidFill>
                  <a:schemeClr val="bg1"/>
                </a:solidFill>
              </a:rPr>
              <a:t>Result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ts val="27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ts val="2700"/>
              </a:lnSpc>
            </a:pPr>
            <a:r>
              <a:rPr lang="en-US" sz="2000" dirty="0">
                <a:solidFill>
                  <a:schemeClr val="bg1"/>
                </a:solidFill>
              </a:rPr>
              <a:t>Runtime</a:t>
            </a:r>
            <a:endParaRPr lang="en-GB" sz="2000" dirty="0">
              <a:solidFill>
                <a:schemeClr val="bg1"/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79584657-9919-71AF-F74C-DAEC7BB06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87316"/>
            <a:ext cx="537008" cy="53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58D31DD1-512D-C8FA-471A-EB3B89C5D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168622"/>
            <a:ext cx="537008" cy="53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>
            <a:extLst>
              <a:ext uri="{FF2B5EF4-FFF2-40B4-BE49-F238E27FC236}">
                <a16:creationId xmlns:a16="http://schemas.microsoft.com/office/drawing/2014/main" id="{B93D7E23-B8D7-AE89-DFAA-677B928D6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56" y="3356826"/>
            <a:ext cx="2048713" cy="1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C62DB4-023B-0289-4C41-860FDB9FCD71}"/>
              </a:ext>
            </a:extLst>
          </p:cNvPr>
          <p:cNvSpPr txBox="1"/>
          <p:nvPr/>
        </p:nvSpPr>
        <p:spPr>
          <a:xfrm>
            <a:off x="3240250" y="3727293"/>
            <a:ext cx="4243054" cy="104963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US" sz="2000" dirty="0">
                <a:solidFill>
                  <a:schemeClr val="bg1"/>
                </a:solidFill>
              </a:rPr>
              <a:t>New modality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ts val="27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ts val="2700"/>
              </a:lnSpc>
            </a:pPr>
            <a:r>
              <a:rPr lang="en-US" sz="2000" dirty="0">
                <a:solidFill>
                  <a:schemeClr val="bg1"/>
                </a:solidFill>
              </a:rPr>
              <a:t>Weight directed</a:t>
            </a:r>
            <a:endParaRPr lang="en-GB" sz="2000" dirty="0">
              <a:solidFill>
                <a:schemeClr val="bg1"/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25877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3732DC-07FB-5606-469A-92BF12884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" y="0"/>
            <a:ext cx="9142857" cy="6237312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Evaluation of the community detection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BC32B71-B8A9-1D9B-5D88-A339697CC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" y="5301208"/>
            <a:ext cx="14287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mazon logo (png symbol icon) orange">
            <a:extLst>
              <a:ext uri="{FF2B5EF4-FFF2-40B4-BE49-F238E27FC236}">
                <a16:creationId xmlns:a16="http://schemas.microsoft.com/office/drawing/2014/main" id="{A6E6D0D9-9845-98A4-280E-9489F076F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410" y="125724"/>
            <a:ext cx="1049640" cy="104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F801402-8720-A731-7EC5-564674B83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448155"/>
              </p:ext>
            </p:extLst>
          </p:nvPr>
        </p:nvGraphicFramePr>
        <p:xfrm>
          <a:off x="215902" y="1470729"/>
          <a:ext cx="8712198" cy="3528392"/>
        </p:xfrm>
        <a:graphic>
          <a:graphicData uri="http://schemas.openxmlformats.org/drawingml/2006/table">
            <a:tbl>
              <a:tblPr firstRow="1" firstCol="1" bandRow="1">
                <a:tableStyleId>{18603FDC-E32A-4AB5-989C-0864C3EAD2B8}</a:tableStyleId>
              </a:tblPr>
              <a:tblGrid>
                <a:gridCol w="1447835">
                  <a:extLst>
                    <a:ext uri="{9D8B030D-6E8A-4147-A177-3AD203B41FA5}">
                      <a16:colId xmlns:a16="http://schemas.microsoft.com/office/drawing/2014/main" val="3032508358"/>
                    </a:ext>
                  </a:extLst>
                </a:gridCol>
                <a:gridCol w="1321896">
                  <a:extLst>
                    <a:ext uri="{9D8B030D-6E8A-4147-A177-3AD203B41FA5}">
                      <a16:colId xmlns:a16="http://schemas.microsoft.com/office/drawing/2014/main" val="2297915148"/>
                    </a:ext>
                  </a:extLst>
                </a:gridCol>
                <a:gridCol w="793884">
                  <a:extLst>
                    <a:ext uri="{9D8B030D-6E8A-4147-A177-3AD203B41FA5}">
                      <a16:colId xmlns:a16="http://schemas.microsoft.com/office/drawing/2014/main" val="2093894273"/>
                    </a:ext>
                  </a:extLst>
                </a:gridCol>
                <a:gridCol w="1189426">
                  <a:extLst>
                    <a:ext uri="{9D8B030D-6E8A-4147-A177-3AD203B41FA5}">
                      <a16:colId xmlns:a16="http://schemas.microsoft.com/office/drawing/2014/main" val="242601578"/>
                    </a:ext>
                  </a:extLst>
                </a:gridCol>
                <a:gridCol w="793884">
                  <a:extLst>
                    <a:ext uri="{9D8B030D-6E8A-4147-A177-3AD203B41FA5}">
                      <a16:colId xmlns:a16="http://schemas.microsoft.com/office/drawing/2014/main" val="3664080622"/>
                    </a:ext>
                  </a:extLst>
                </a:gridCol>
                <a:gridCol w="792951">
                  <a:extLst>
                    <a:ext uri="{9D8B030D-6E8A-4147-A177-3AD203B41FA5}">
                      <a16:colId xmlns:a16="http://schemas.microsoft.com/office/drawing/2014/main" val="1122861957"/>
                    </a:ext>
                  </a:extLst>
                </a:gridCol>
                <a:gridCol w="661414">
                  <a:extLst>
                    <a:ext uri="{9D8B030D-6E8A-4147-A177-3AD203B41FA5}">
                      <a16:colId xmlns:a16="http://schemas.microsoft.com/office/drawing/2014/main" val="986778259"/>
                    </a:ext>
                  </a:extLst>
                </a:gridCol>
                <a:gridCol w="661414">
                  <a:extLst>
                    <a:ext uri="{9D8B030D-6E8A-4147-A177-3AD203B41FA5}">
                      <a16:colId xmlns:a16="http://schemas.microsoft.com/office/drawing/2014/main" val="1940194509"/>
                    </a:ext>
                  </a:extLst>
                </a:gridCol>
                <a:gridCol w="1049494">
                  <a:extLst>
                    <a:ext uri="{9D8B030D-6E8A-4147-A177-3AD203B41FA5}">
                      <a16:colId xmlns:a16="http://schemas.microsoft.com/office/drawing/2014/main" val="2070209350"/>
                    </a:ext>
                  </a:extLst>
                </a:gridCol>
              </a:tblGrid>
              <a:tr h="320707">
                <a:tc gridSpan="9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600" spc="0" dirty="0">
                          <a:effectLst/>
                        </a:rPr>
                        <a:t>The quality of the community detection</a:t>
                      </a:r>
                      <a:endParaRPr lang="fr-CH" sz="160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867048"/>
                  </a:ext>
                </a:extLst>
              </a:tr>
              <a:tr h="320707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200" b="1" spc="0">
                          <a:effectLst/>
                        </a:rPr>
                        <a:t>Algorithms</a:t>
                      </a:r>
                      <a:endParaRPr lang="fr-CH" sz="1200" b="1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200" b="1" spc="0">
                          <a:effectLst/>
                        </a:rPr>
                        <a:t>Datasets</a:t>
                      </a:r>
                      <a:endParaRPr lang="fr-CH" sz="1200" b="1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200" b="1" spc="0">
                          <a:effectLst/>
                        </a:rPr>
                        <a:t>Runtime</a:t>
                      </a:r>
                      <a:endParaRPr lang="fr-CH" sz="1200" b="1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200" b="1" spc="0">
                          <a:effectLst/>
                        </a:rPr>
                        <a:t>Silhouette Idx</a:t>
                      </a:r>
                      <a:endParaRPr lang="fr-CH" sz="1200" b="1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200" b="1" spc="0">
                          <a:effectLst/>
                        </a:rPr>
                        <a:t>Accuracy</a:t>
                      </a:r>
                      <a:endParaRPr lang="fr-CH" sz="1200" b="1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200" b="1" spc="0">
                          <a:effectLst/>
                        </a:rPr>
                        <a:t>Precision</a:t>
                      </a:r>
                      <a:endParaRPr lang="fr-CH" sz="1200" b="1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200" b="1" spc="0">
                          <a:effectLst/>
                        </a:rPr>
                        <a:t>Recall</a:t>
                      </a:r>
                      <a:endParaRPr lang="fr-CH" sz="1200" b="1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200" b="1" spc="0">
                          <a:effectLst/>
                        </a:rPr>
                        <a:t>Jaccard</a:t>
                      </a:r>
                      <a:endParaRPr lang="fr-CH" sz="1200" b="1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200" b="1" spc="0" dirty="0">
                          <a:effectLst/>
                        </a:rPr>
                        <a:t>Communities</a:t>
                      </a:r>
                      <a:endParaRPr lang="fr-CH" sz="1200" b="1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675881403"/>
                  </a:ext>
                </a:extLst>
              </a:tr>
              <a:tr h="56139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000" spc="0">
                          <a:effectLst/>
                        </a:rPr>
                        <a:t>Simple Detection</a:t>
                      </a:r>
                      <a:endParaRPr lang="fr-CH" sz="1000" spc="10">
                        <a:effectLst/>
                      </a:endParaRPr>
                    </a:p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000" spc="0">
                          <a:effectLst/>
                        </a:rPr>
                        <a:t>(homemade)</a:t>
                      </a:r>
                      <a:endParaRPr lang="fr-CH" sz="10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sz="1050" i="1" spc="0" dirty="0">
                          <a:effectLst/>
                        </a:rPr>
                        <a:t>amazon_big</a:t>
                      </a:r>
                      <a:endParaRPr lang="fr-CH" sz="1050" i="1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1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1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1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1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1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1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1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448962495"/>
                  </a:ext>
                </a:extLst>
              </a:tr>
              <a:tr h="56139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000" spc="0">
                          <a:effectLst/>
                        </a:rPr>
                        <a:t>Simple Detection</a:t>
                      </a:r>
                      <a:endParaRPr lang="fr-CH" sz="1000" spc="10">
                        <a:effectLst/>
                      </a:endParaRPr>
                    </a:p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000" spc="0">
                          <a:effectLst/>
                        </a:rPr>
                        <a:t> (homemade)</a:t>
                      </a:r>
                      <a:endParaRPr lang="fr-CH" sz="10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sz="1050" i="1" spc="0" dirty="0">
                          <a:effectLst/>
                        </a:rPr>
                        <a:t>amazon_enrichment</a:t>
                      </a:r>
                      <a:endParaRPr lang="fr-CH" sz="1050" i="1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1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1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1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1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1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1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1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234304205"/>
                  </a:ext>
                </a:extLst>
              </a:tr>
              <a:tr h="56139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000" spc="0">
                          <a:effectLst/>
                        </a:rPr>
                        <a:t>Amazon Detection</a:t>
                      </a:r>
                      <a:endParaRPr lang="fr-CH" sz="1000" spc="10">
                        <a:effectLst/>
                      </a:endParaRPr>
                    </a:p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000" spc="0">
                          <a:effectLst/>
                        </a:rPr>
                        <a:t>(homemade)</a:t>
                      </a:r>
                      <a:endParaRPr lang="fr-CH" sz="10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sz="1050" i="1" spc="0" dirty="0">
                          <a:effectLst/>
                        </a:rPr>
                        <a:t>amazon_big</a:t>
                      </a:r>
                      <a:endParaRPr lang="fr-CH" sz="1050" i="1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100" spc="0">
                          <a:effectLst/>
                        </a:rPr>
                        <a:t>0:00:12.8</a:t>
                      </a:r>
                      <a:endParaRPr lang="fr-CH" sz="11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100" spc="0" dirty="0">
                          <a:effectLst/>
                        </a:rPr>
                        <a:t>0.05008</a:t>
                      </a:r>
                      <a:endParaRPr lang="fr-CH" sz="110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100" spc="0">
                          <a:effectLst/>
                        </a:rPr>
                        <a:t>97.01%</a:t>
                      </a:r>
                      <a:endParaRPr lang="fr-CH" sz="11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100" spc="0">
                          <a:effectLst/>
                        </a:rPr>
                        <a:t>95.36%</a:t>
                      </a:r>
                      <a:endParaRPr lang="fr-CH" sz="11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100" spc="0">
                          <a:effectLst/>
                        </a:rPr>
                        <a:t>97.01%</a:t>
                      </a:r>
                      <a:endParaRPr lang="fr-CH" sz="11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100" spc="0">
                          <a:effectLst/>
                        </a:rPr>
                        <a:t>0.925</a:t>
                      </a:r>
                      <a:endParaRPr lang="fr-CH" sz="11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100" spc="0">
                          <a:effectLst/>
                        </a:rPr>
                        <a:t>21157</a:t>
                      </a:r>
                      <a:endParaRPr lang="fr-CH" sz="11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531986870"/>
                  </a:ext>
                </a:extLst>
              </a:tr>
              <a:tr h="56139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000" spc="0">
                          <a:effectLst/>
                        </a:rPr>
                        <a:t>Amazon Detection</a:t>
                      </a:r>
                      <a:endParaRPr lang="fr-CH" sz="1000" spc="10">
                        <a:effectLst/>
                      </a:endParaRPr>
                    </a:p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000" spc="0">
                          <a:effectLst/>
                        </a:rPr>
                        <a:t>(homemade)</a:t>
                      </a:r>
                      <a:endParaRPr lang="fr-CH" sz="10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sz="1050" i="1" spc="0" dirty="0">
                          <a:effectLst/>
                        </a:rPr>
                        <a:t>amazon_ enrichment</a:t>
                      </a:r>
                      <a:endParaRPr lang="fr-CH" sz="1050" i="1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100" spc="0">
                          <a:effectLst/>
                        </a:rPr>
                        <a:t>0:00:17.5</a:t>
                      </a:r>
                      <a:endParaRPr lang="fr-CH" sz="11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100" spc="0">
                          <a:effectLst/>
                        </a:rPr>
                        <a:t>0.19851</a:t>
                      </a:r>
                      <a:endParaRPr lang="fr-CH" sz="11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100" spc="0">
                          <a:effectLst/>
                        </a:rPr>
                        <a:t>97.54%</a:t>
                      </a:r>
                      <a:endParaRPr lang="fr-CH" sz="11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100" spc="0" dirty="0">
                          <a:effectLst/>
                        </a:rPr>
                        <a:t>89.76%</a:t>
                      </a:r>
                      <a:endParaRPr lang="fr-CH" sz="110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100" spc="0" dirty="0">
                          <a:effectLst/>
                        </a:rPr>
                        <a:t>97.54%</a:t>
                      </a:r>
                      <a:endParaRPr lang="fr-CH" sz="110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100" spc="0">
                          <a:effectLst/>
                        </a:rPr>
                        <a:t>0.875</a:t>
                      </a:r>
                      <a:endParaRPr lang="fr-CH" sz="11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100" spc="0">
                          <a:effectLst/>
                        </a:rPr>
                        <a:t>17818</a:t>
                      </a:r>
                      <a:endParaRPr lang="fr-CH" sz="11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374284304"/>
                  </a:ext>
                </a:extLst>
              </a:tr>
              <a:tr h="320707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000" spc="0">
                          <a:effectLst/>
                        </a:rPr>
                        <a:t>NetworkX Louvain</a:t>
                      </a:r>
                      <a:endParaRPr lang="fr-CH" sz="10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sz="1050" i="1" spc="0" dirty="0">
                          <a:effectLst/>
                        </a:rPr>
                        <a:t>amazon_big</a:t>
                      </a:r>
                      <a:endParaRPr lang="fr-CH" sz="1050" i="1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100" spc="0">
                          <a:effectLst/>
                        </a:rPr>
                        <a:t>0:00:21.4</a:t>
                      </a:r>
                      <a:endParaRPr lang="fr-CH" sz="11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100" spc="0">
                          <a:effectLst/>
                        </a:rPr>
                        <a:t>0.02363</a:t>
                      </a:r>
                      <a:endParaRPr lang="fr-CH" sz="11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100" spc="0">
                          <a:effectLst/>
                        </a:rPr>
                        <a:t>-</a:t>
                      </a:r>
                      <a:endParaRPr lang="fr-CH" sz="11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100" spc="0">
                          <a:effectLst/>
                        </a:rPr>
                        <a:t>-</a:t>
                      </a:r>
                      <a:endParaRPr lang="fr-CH" sz="11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100" spc="0">
                          <a:effectLst/>
                        </a:rPr>
                        <a:t>-</a:t>
                      </a:r>
                      <a:endParaRPr lang="fr-CH" sz="11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100" spc="0" dirty="0">
                          <a:effectLst/>
                        </a:rPr>
                        <a:t>-</a:t>
                      </a:r>
                      <a:endParaRPr lang="fr-CH" sz="110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100" spc="0" dirty="0">
                          <a:effectLst/>
                        </a:rPr>
                        <a:t>23521</a:t>
                      </a:r>
                      <a:endParaRPr lang="fr-CH" sz="110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178176669"/>
                  </a:ext>
                </a:extLst>
              </a:tr>
              <a:tr h="320707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000" spc="0">
                          <a:effectLst/>
                        </a:rPr>
                        <a:t>NetworkX Louvain</a:t>
                      </a:r>
                      <a:endParaRPr lang="fr-CH" sz="10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sz="1050" i="1" spc="0" dirty="0">
                          <a:effectLst/>
                        </a:rPr>
                        <a:t>amazon_enrichment</a:t>
                      </a:r>
                      <a:endParaRPr lang="fr-CH" sz="1050" i="1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100" spc="0">
                          <a:effectLst/>
                        </a:rPr>
                        <a:t>0:00:17.7</a:t>
                      </a:r>
                      <a:endParaRPr lang="fr-CH" sz="11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100" spc="0">
                          <a:effectLst/>
                        </a:rPr>
                        <a:t>0.08338</a:t>
                      </a:r>
                      <a:endParaRPr lang="fr-CH" sz="11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100" spc="0" dirty="0">
                          <a:effectLst/>
                        </a:rPr>
                        <a:t>-</a:t>
                      </a:r>
                      <a:endParaRPr lang="fr-CH" sz="110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100" spc="0">
                          <a:effectLst/>
                        </a:rPr>
                        <a:t>-</a:t>
                      </a:r>
                      <a:endParaRPr lang="fr-CH" sz="11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100" spc="0">
                          <a:effectLst/>
                        </a:rPr>
                        <a:t>-</a:t>
                      </a:r>
                      <a:endParaRPr lang="fr-CH" sz="11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100" spc="0" dirty="0">
                          <a:effectLst/>
                        </a:rPr>
                        <a:t>-</a:t>
                      </a:r>
                      <a:endParaRPr lang="fr-CH" sz="110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100" spc="0" dirty="0">
                          <a:effectLst/>
                        </a:rPr>
                        <a:t>26887</a:t>
                      </a:r>
                      <a:endParaRPr lang="fr-CH" sz="110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663264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864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8EDB45-DB9D-E955-CE0A-938C2E354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" y="0"/>
            <a:ext cx="9142857" cy="6237312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DEMOnstration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65A5AC2-FCB2-078C-FB25-BBD19E41D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" y="5301208"/>
            <a:ext cx="14287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mazon logo (png symbol icon) orange">
            <a:extLst>
              <a:ext uri="{FF2B5EF4-FFF2-40B4-BE49-F238E27FC236}">
                <a16:creationId xmlns:a16="http://schemas.microsoft.com/office/drawing/2014/main" id="{8FE20398-0DC6-B0EE-0452-F7A6291D8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410" y="125724"/>
            <a:ext cx="1049640" cy="104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A0075433-B317-5E7A-BA37-E0E32D10B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9244"/>
            <a:ext cx="2597274" cy="259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418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6C5518E-1189-B388-1F40-63F937391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" y="0"/>
            <a:ext cx="9142857" cy="6237312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Conclusion - Technical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3AD5B-C7A9-C182-FAA2-1D4D1E02A3D7}"/>
              </a:ext>
            </a:extLst>
          </p:cNvPr>
          <p:cNvSpPr txBox="1"/>
          <p:nvPr/>
        </p:nvSpPr>
        <p:spPr>
          <a:xfrm>
            <a:off x="1835696" y="2559885"/>
            <a:ext cx="5904656" cy="39875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Better Community Detection Algorithm </a:t>
            </a:r>
            <a:endParaRPr lang="en-GB" sz="2000" dirty="0">
              <a:solidFill>
                <a:schemeClr val="bg1"/>
              </a:solidFill>
              <a:hlinkClick r:id="rId4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65A5AC2-FCB2-078C-FB25-BBD19E41D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" y="5301208"/>
            <a:ext cx="14287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mazon logo (png symbol icon) orange">
            <a:extLst>
              <a:ext uri="{FF2B5EF4-FFF2-40B4-BE49-F238E27FC236}">
                <a16:creationId xmlns:a16="http://schemas.microsoft.com/office/drawing/2014/main" id="{8FE20398-0DC6-B0EE-0452-F7A6291D8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410" y="125724"/>
            <a:ext cx="1049640" cy="104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AE5051C5-119A-7795-D07B-24337ABED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12" y="2499755"/>
            <a:ext cx="419746" cy="39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51DD0D-B566-C816-CE7E-8A21F08ED018}"/>
              </a:ext>
            </a:extLst>
          </p:cNvPr>
          <p:cNvSpPr txBox="1"/>
          <p:nvPr/>
        </p:nvSpPr>
        <p:spPr>
          <a:xfrm>
            <a:off x="1835696" y="3294267"/>
            <a:ext cx="5904656" cy="39875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Dataset enriched</a:t>
            </a:r>
            <a:endParaRPr lang="en-GB" sz="2000" dirty="0">
              <a:solidFill>
                <a:schemeClr val="bg1"/>
              </a:solidFill>
              <a:hlinkClick r:id="rId4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ED50BF09-DBAB-0E1F-2D3F-E9DD25B59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12" y="3234137"/>
            <a:ext cx="419746" cy="39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3309F8-F909-6C1B-4D7A-77B6FF901CDA}"/>
              </a:ext>
            </a:extLst>
          </p:cNvPr>
          <p:cNvSpPr txBox="1"/>
          <p:nvPr/>
        </p:nvSpPr>
        <p:spPr>
          <a:xfrm>
            <a:off x="1835696" y="4090374"/>
            <a:ext cx="5904656" cy="39875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Graph can be visualized and is store</a:t>
            </a:r>
            <a:endParaRPr lang="en-GB" sz="2000" dirty="0">
              <a:solidFill>
                <a:schemeClr val="bg1"/>
              </a:solidFill>
              <a:hlinkClick r:id="rId4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E72F0026-95C2-8D63-59E0-16619FD6E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12" y="4030244"/>
            <a:ext cx="419746" cy="39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088E95-DD6C-A9DF-5911-8C3AA1076239}"/>
              </a:ext>
            </a:extLst>
          </p:cNvPr>
          <p:cNvSpPr txBox="1"/>
          <p:nvPr/>
        </p:nvSpPr>
        <p:spPr>
          <a:xfrm>
            <a:off x="1835696" y="1823908"/>
            <a:ext cx="5904656" cy="39875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Easy to load and the sample</a:t>
            </a:r>
            <a:endParaRPr lang="en-GB" sz="2000" dirty="0">
              <a:solidFill>
                <a:schemeClr val="bg1"/>
              </a:solidFill>
              <a:hlinkClick r:id="rId4"/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EB5C435E-62FC-8EE8-D3E1-2884F6AC8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12" y="1763778"/>
            <a:ext cx="419746" cy="39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653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6C5518E-1189-B388-1F40-63F937391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" y="0"/>
            <a:ext cx="9142857" cy="6237312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Conclusion - Business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3AD5B-C7A9-C182-FAA2-1D4D1E02A3D7}"/>
              </a:ext>
            </a:extLst>
          </p:cNvPr>
          <p:cNvSpPr txBox="1"/>
          <p:nvPr/>
        </p:nvSpPr>
        <p:spPr>
          <a:xfrm>
            <a:off x="804456" y="2510414"/>
            <a:ext cx="7181953" cy="39875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Overall </a:t>
            </a:r>
            <a:r>
              <a:rPr lang="en-GB" sz="2000" dirty="0" err="1">
                <a:solidFill>
                  <a:schemeClr val="bg1"/>
                </a:solidFill>
              </a:rPr>
              <a:t>center</a:t>
            </a:r>
            <a:r>
              <a:rPr lang="en-GB" sz="2000" dirty="0">
                <a:solidFill>
                  <a:schemeClr val="bg1"/>
                </a:solidFill>
              </a:rPr>
              <a:t> of communities doesn't display the sale ranks</a:t>
            </a:r>
            <a:endParaRPr lang="en-GB" sz="2000" dirty="0">
              <a:solidFill>
                <a:schemeClr val="bg1"/>
              </a:solidFill>
              <a:hlinkClick r:id="rId4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65A5AC2-FCB2-078C-FB25-BBD19E41D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" y="5301208"/>
            <a:ext cx="14287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mazon logo (png symbol icon) orange">
            <a:extLst>
              <a:ext uri="{FF2B5EF4-FFF2-40B4-BE49-F238E27FC236}">
                <a16:creationId xmlns:a16="http://schemas.microsoft.com/office/drawing/2014/main" id="{8FE20398-0DC6-B0EE-0452-F7A6291D8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410" y="125724"/>
            <a:ext cx="1049640" cy="104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AE5051C5-119A-7795-D07B-24337ABED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41" y="2498957"/>
            <a:ext cx="419746" cy="39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51DD0D-B566-C816-CE7E-8A21F08ED018}"/>
              </a:ext>
            </a:extLst>
          </p:cNvPr>
          <p:cNvSpPr txBox="1"/>
          <p:nvPr/>
        </p:nvSpPr>
        <p:spPr>
          <a:xfrm>
            <a:off x="804457" y="3244796"/>
            <a:ext cx="5904656" cy="39875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Amazon dataset can be analysed</a:t>
            </a:r>
            <a:endParaRPr lang="en-GB" sz="2000" dirty="0">
              <a:solidFill>
                <a:schemeClr val="bg1"/>
              </a:solidFill>
              <a:hlinkClick r:id="rId4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ED50BF09-DBAB-0E1F-2D3F-E9DD25B59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50" y="3234137"/>
            <a:ext cx="419746" cy="39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088E95-DD6C-A9DF-5911-8C3AA1076239}"/>
              </a:ext>
            </a:extLst>
          </p:cNvPr>
          <p:cNvSpPr txBox="1"/>
          <p:nvPr/>
        </p:nvSpPr>
        <p:spPr>
          <a:xfrm>
            <a:off x="804457" y="1774437"/>
            <a:ext cx="7926438" cy="39875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Better popular nodes of each community correspond to better sale ranks</a:t>
            </a:r>
            <a:endParaRPr lang="en-GB" sz="2000" dirty="0">
              <a:solidFill>
                <a:schemeClr val="bg1"/>
              </a:solidFill>
              <a:hlinkClick r:id="rId4"/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EB5C435E-62FC-8EE8-D3E1-2884F6AC8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50" y="1763778"/>
            <a:ext cx="419746" cy="39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581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550854-7028-A479-1828-3804F0FB1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207456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de-CH" dirty="0" err="1">
                <a:solidFill>
                  <a:schemeClr val="bg1"/>
                </a:solidFill>
              </a:rPr>
              <a:t>questions</a:t>
            </a:r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7F8C18D-92F3-7566-66DC-74496129E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198884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B279BED-93A3-017B-A714-42D7A3078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" y="5301208"/>
            <a:ext cx="14287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mazon logo (png symbol icon) orange">
            <a:extLst>
              <a:ext uri="{FF2B5EF4-FFF2-40B4-BE49-F238E27FC236}">
                <a16:creationId xmlns:a16="http://schemas.microsoft.com/office/drawing/2014/main" id="{785DFBBD-123D-237F-003E-5A1552484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410" y="125724"/>
            <a:ext cx="1049640" cy="104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030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7C965FC-AEEA-7D53-A796-F0FE7B873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2373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F18C2E-4F89-ACD5-1E8D-DBBD4E4F170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b="15730"/>
          <a:stretch/>
        </p:blipFill>
        <p:spPr>
          <a:xfrm>
            <a:off x="0" y="0"/>
            <a:ext cx="9144000" cy="623731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0E02577-F6B6-FE64-6518-C118C5D1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>
            <a:normAutofit/>
          </a:bodyPr>
          <a:lstStyle/>
          <a:p>
            <a:r>
              <a:rPr lang="it-CH" dirty="0" err="1">
                <a:solidFill>
                  <a:srgbClr val="FFFFFF"/>
                </a:solidFill>
              </a:rPr>
              <a:t>content</a:t>
            </a:r>
            <a:endParaRPr lang="it-CH" dirty="0">
              <a:solidFill>
                <a:srgbClr val="FFFFFF"/>
              </a:solidFill>
            </a:endParaRPr>
          </a:p>
        </p:txBody>
      </p:sp>
      <p:graphicFrame>
        <p:nvGraphicFramePr>
          <p:cNvPr id="14" name="Segnaposto contenuto 2">
            <a:extLst>
              <a:ext uri="{FF2B5EF4-FFF2-40B4-BE49-F238E27FC236}">
                <a16:creationId xmlns:a16="http://schemas.microsoft.com/office/drawing/2014/main" id="{2612B944-9E94-9DDC-58B2-0CFAFFF47B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7167850"/>
              </p:ext>
            </p:extLst>
          </p:nvPr>
        </p:nvGraphicFramePr>
        <p:xfrm>
          <a:off x="107504" y="1700808"/>
          <a:ext cx="8928992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643898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2CC5A02-4A81-6340-D88B-B7469337A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" y="0"/>
            <a:ext cx="9142857" cy="6237312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network Source and </a:t>
            </a:r>
            <a:r>
              <a:rPr lang="de-CH" dirty="0" err="1">
                <a:solidFill>
                  <a:schemeClr val="bg1"/>
                </a:solidFill>
              </a:rPr>
              <a:t>idea</a:t>
            </a:r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3" name="Picture 2" descr="Amazon logo (png symbol icon) orange">
            <a:extLst>
              <a:ext uri="{FF2B5EF4-FFF2-40B4-BE49-F238E27FC236}">
                <a16:creationId xmlns:a16="http://schemas.microsoft.com/office/drawing/2014/main" id="{7CB8D8D6-24C5-C59D-F67B-6F14432C8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410" y="125724"/>
            <a:ext cx="1049640" cy="104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4AA00D4-5BC7-601A-66AA-E4C06CACF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" y="5301208"/>
            <a:ext cx="14287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74C8F5F-3716-67FA-06C8-2FC45B0BE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35721"/>
            <a:ext cx="1049640" cy="74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C7572E-C6EE-39F3-FA02-10B088FE9732}"/>
              </a:ext>
            </a:extLst>
          </p:cNvPr>
          <p:cNvSpPr txBox="1"/>
          <p:nvPr/>
        </p:nvSpPr>
        <p:spPr>
          <a:xfrm>
            <a:off x="2235975" y="1893792"/>
            <a:ext cx="3324453" cy="50050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719,150 nodes </a:t>
            </a:r>
            <a:endParaRPr lang="en-GB" sz="2000" dirty="0">
              <a:solidFill>
                <a:schemeClr val="bg1"/>
              </a:solidFill>
              <a:hlinkClick r:id="rId7"/>
            </a:endParaRP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5781C83-60BA-3723-056B-4D4E007A8772}"/>
              </a:ext>
            </a:extLst>
          </p:cNvPr>
          <p:cNvCxnSpPr/>
          <p:nvPr/>
        </p:nvCxnSpPr>
        <p:spPr>
          <a:xfrm flipV="1">
            <a:off x="755576" y="2946795"/>
            <a:ext cx="819974" cy="360040"/>
          </a:xfrm>
          <a:prstGeom prst="curvedConnector3">
            <a:avLst>
              <a:gd name="adj1" fmla="val 41149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18B889-1349-284A-85B2-DF39CC1C2206}"/>
              </a:ext>
            </a:extLst>
          </p:cNvPr>
          <p:cNvSpPr txBox="1"/>
          <p:nvPr/>
        </p:nvSpPr>
        <p:spPr>
          <a:xfrm>
            <a:off x="2222722" y="2946795"/>
            <a:ext cx="3324452" cy="50050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1’788’712 edges</a:t>
            </a:r>
            <a:endParaRPr lang="en-GB" sz="2000" dirty="0">
              <a:solidFill>
                <a:schemeClr val="bg1"/>
              </a:solidFill>
              <a:hlinkClick r:id="rId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880F94-21FA-0E1D-629A-51915912114D}"/>
              </a:ext>
            </a:extLst>
          </p:cNvPr>
          <p:cNvSpPr txBox="1"/>
          <p:nvPr/>
        </p:nvSpPr>
        <p:spPr>
          <a:xfrm>
            <a:off x="4547220" y="2217089"/>
            <a:ext cx="42840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spc="1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Demonstrate if </a:t>
            </a:r>
            <a:r>
              <a:rPr lang="en-US" sz="1800" spc="1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central nodes of communities</a:t>
            </a:r>
            <a:r>
              <a:rPr lang="en-US" sz="1800" spc="1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are in the </a:t>
            </a:r>
            <a:r>
              <a:rPr lang="en-US" sz="1800" spc="1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top</a:t>
            </a:r>
            <a:r>
              <a:rPr lang="en-US" sz="1800" spc="1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1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rank sales</a:t>
            </a:r>
            <a:endParaRPr lang="fr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91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7E0DFF74-C1D7-2C5C-FF75-330D3BBAB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" y="0"/>
            <a:ext cx="9142857" cy="6237312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Data loading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18B811D-3E22-AED9-5DCD-7D64AAB0C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" y="5301208"/>
            <a:ext cx="14287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mazon logo (png symbol icon) orange">
            <a:extLst>
              <a:ext uri="{FF2B5EF4-FFF2-40B4-BE49-F238E27FC236}">
                <a16:creationId xmlns:a16="http://schemas.microsoft.com/office/drawing/2014/main" id="{A10A5122-1A7C-4DC6-83B7-A10866338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410" y="125724"/>
            <a:ext cx="1049640" cy="104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22986E45-9EC3-39D9-D599-97FCA8C3E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25" y="1504657"/>
            <a:ext cx="1442636" cy="144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C703DF51-E359-BD06-82EE-A0FC67E02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597" y="1416058"/>
            <a:ext cx="1049640" cy="74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4F176BB-231D-B36A-8DD7-0623AD1BE75A}"/>
              </a:ext>
            </a:extLst>
          </p:cNvPr>
          <p:cNvSpPr txBox="1"/>
          <p:nvPr/>
        </p:nvSpPr>
        <p:spPr>
          <a:xfrm>
            <a:off x="4651634" y="1637623"/>
            <a:ext cx="4243054" cy="50050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US" dirty="0">
                <a:solidFill>
                  <a:schemeClr val="bg1"/>
                </a:solidFill>
              </a:rPr>
              <a:t>Amazon Standard Identification Number</a:t>
            </a:r>
            <a:endParaRPr lang="en-GB" sz="2000" dirty="0">
              <a:solidFill>
                <a:schemeClr val="bg1"/>
              </a:solidFill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3A5EECF-4C58-6237-421E-1AC6A4AE06CC}"/>
              </a:ext>
            </a:extLst>
          </p:cNvPr>
          <p:cNvCxnSpPr/>
          <p:nvPr/>
        </p:nvCxnSpPr>
        <p:spPr>
          <a:xfrm flipV="1">
            <a:off x="3312597" y="2627132"/>
            <a:ext cx="819974" cy="360040"/>
          </a:xfrm>
          <a:prstGeom prst="curvedConnector3">
            <a:avLst>
              <a:gd name="adj1" fmla="val 41149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232DC73-9FF3-5D6B-B144-635BAEC95BB5}"/>
              </a:ext>
            </a:extLst>
          </p:cNvPr>
          <p:cNvSpPr txBox="1"/>
          <p:nvPr/>
        </p:nvSpPr>
        <p:spPr>
          <a:xfrm>
            <a:off x="4670838" y="2597280"/>
            <a:ext cx="3324452" cy="50050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List of similar products</a:t>
            </a:r>
            <a:endParaRPr lang="en-GB" sz="2000" dirty="0">
              <a:solidFill>
                <a:schemeClr val="bg1"/>
              </a:solidFill>
              <a:hlinkClick r:id="rId8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A7376CCA-FEE8-811B-C608-D34491F21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89" y="3855008"/>
            <a:ext cx="1286272" cy="128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C487EB46-0FF4-FB71-3C6D-554D58F10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435" y="4181094"/>
            <a:ext cx="643136" cy="64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8746E1C5-C8C4-3391-387D-700C887D1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817" y="4760814"/>
            <a:ext cx="1162328" cy="116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665D702A-7432-5CCC-886B-FEE23B91A760}"/>
              </a:ext>
            </a:extLst>
          </p:cNvPr>
          <p:cNvCxnSpPr>
            <a:cxnSpLocks/>
            <a:stCxn id="22" idx="1"/>
            <a:endCxn id="4102" idx="1"/>
          </p:cNvCxnSpPr>
          <p:nvPr/>
        </p:nvCxnSpPr>
        <p:spPr>
          <a:xfrm rot="10800000" flipH="1" flipV="1">
            <a:off x="3489435" y="4502662"/>
            <a:ext cx="762382" cy="839316"/>
          </a:xfrm>
          <a:prstGeom prst="curvedConnector3">
            <a:avLst>
              <a:gd name="adj1" fmla="val -48309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0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5CEAB3BC-7871-F770-D7CF-40DEC3966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" y="0"/>
            <a:ext cx="9142857" cy="6237312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Pre-processing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97E44A5-6A82-8C37-1179-55A1B55E0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" y="5301208"/>
            <a:ext cx="14287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mazon logo (png symbol icon) orange">
            <a:extLst>
              <a:ext uri="{FF2B5EF4-FFF2-40B4-BE49-F238E27FC236}">
                <a16:creationId xmlns:a16="http://schemas.microsoft.com/office/drawing/2014/main" id="{3B1980DC-4574-AB67-8F56-CBAB57D1D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410" y="125724"/>
            <a:ext cx="1049640" cy="104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2AE69E-8AB3-8066-5F4D-34F5B621D3C1}"/>
              </a:ext>
            </a:extLst>
          </p:cNvPr>
          <p:cNvSpPr txBox="1"/>
          <p:nvPr/>
        </p:nvSpPr>
        <p:spPr>
          <a:xfrm>
            <a:off x="1247546" y="2060848"/>
            <a:ext cx="5124653" cy="28083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ts val="2700"/>
              </a:lnSpc>
              <a:buAutoNum type="arabicPeriod"/>
            </a:pPr>
            <a:r>
              <a:rPr lang="en-GB" sz="2000" dirty="0">
                <a:solidFill>
                  <a:schemeClr val="bg1"/>
                </a:solidFill>
              </a:rPr>
              <a:t>Remove isolated nodes</a:t>
            </a:r>
          </a:p>
          <a:p>
            <a:pPr marL="457200" indent="-457200">
              <a:lnSpc>
                <a:spcPts val="2700"/>
              </a:lnSpc>
              <a:buAutoNum type="arabicPeriod"/>
            </a:pPr>
            <a:endParaRPr lang="en-GB" sz="2000" dirty="0">
              <a:solidFill>
                <a:schemeClr val="bg1"/>
              </a:solidFill>
            </a:endParaRPr>
          </a:p>
          <a:p>
            <a:pPr marL="457200" indent="-457200">
              <a:lnSpc>
                <a:spcPts val="2700"/>
              </a:lnSpc>
              <a:buAutoNum type="arabicPeriod"/>
            </a:pPr>
            <a:endParaRPr lang="en-GB" sz="2000" dirty="0">
              <a:solidFill>
                <a:schemeClr val="bg1"/>
              </a:solidFill>
            </a:endParaRPr>
          </a:p>
          <a:p>
            <a:pPr marL="457200" indent="-457200">
              <a:lnSpc>
                <a:spcPts val="2700"/>
              </a:lnSpc>
              <a:buAutoNum type="arabicPeriod"/>
            </a:pPr>
            <a:r>
              <a:rPr lang="en-GB" sz="2000" dirty="0">
                <a:solidFill>
                  <a:schemeClr val="bg1"/>
                </a:solidFill>
              </a:rPr>
              <a:t>Remove not in-edged nodes</a:t>
            </a:r>
          </a:p>
          <a:p>
            <a:pPr marL="457200" indent="-457200">
              <a:lnSpc>
                <a:spcPts val="2700"/>
              </a:lnSpc>
              <a:buAutoNum type="arabicPeriod"/>
            </a:pPr>
            <a:endParaRPr lang="en-GB" sz="2000" dirty="0">
              <a:solidFill>
                <a:schemeClr val="bg1"/>
              </a:solidFill>
            </a:endParaRPr>
          </a:p>
          <a:p>
            <a:pPr marL="457200" indent="-457200">
              <a:lnSpc>
                <a:spcPts val="2700"/>
              </a:lnSpc>
              <a:buAutoNum type="arabicPeriod"/>
            </a:pPr>
            <a:endParaRPr lang="en-GB" sz="2000" dirty="0">
              <a:solidFill>
                <a:schemeClr val="bg1"/>
              </a:solidFill>
            </a:endParaRPr>
          </a:p>
          <a:p>
            <a:pPr marL="457200" indent="-457200">
              <a:lnSpc>
                <a:spcPts val="2700"/>
              </a:lnSpc>
              <a:buFontTx/>
              <a:buAutoNum type="arabicPeriod"/>
            </a:pPr>
            <a:r>
              <a:rPr lang="en-GB" sz="2000" dirty="0">
                <a:solidFill>
                  <a:schemeClr val="bg1"/>
                </a:solidFill>
              </a:rPr>
              <a:t>Remove not out-edged nodes</a:t>
            </a:r>
            <a:endParaRPr lang="en-GB" sz="2000" dirty="0">
              <a:solidFill>
                <a:schemeClr val="bg1"/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ts val="2700"/>
              </a:lnSpc>
            </a:pPr>
            <a:endParaRPr lang="en-GB" sz="2000" dirty="0">
              <a:solidFill>
                <a:schemeClr val="bg1"/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62AD92E8-187A-FA9F-1BF2-D9143B052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979" y="2253398"/>
            <a:ext cx="253365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784D73D7-2556-DADA-86E7-0E2EED97C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233" y="1753335"/>
            <a:ext cx="12001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44E2C0E-968B-2785-BCF8-335BCED5E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854" y="2994782"/>
            <a:ext cx="21812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CCE187C-3B3E-271B-4D9F-33225D262338}"/>
              </a:ext>
            </a:extLst>
          </p:cNvPr>
          <p:cNvSpPr txBox="1"/>
          <p:nvPr/>
        </p:nvSpPr>
        <p:spPr>
          <a:xfrm>
            <a:off x="340090" y="1135197"/>
            <a:ext cx="6124382" cy="3516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While size reached</a:t>
            </a:r>
            <a:endParaRPr lang="en-GB" sz="2000" dirty="0">
              <a:solidFill>
                <a:schemeClr val="bg1"/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6AB352-D33A-EFDA-848F-E54EEDDF51B8}"/>
              </a:ext>
            </a:extLst>
          </p:cNvPr>
          <p:cNvSpPr txBox="1"/>
          <p:nvPr/>
        </p:nvSpPr>
        <p:spPr>
          <a:xfrm>
            <a:off x="778997" y="1553286"/>
            <a:ext cx="6124382" cy="3516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If graph is changing</a:t>
            </a:r>
            <a:endParaRPr lang="en-GB" sz="2000" dirty="0">
              <a:solidFill>
                <a:schemeClr val="bg1"/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77CF397-E12B-28CC-4756-6308180CEC7F}"/>
              </a:ext>
            </a:extLst>
          </p:cNvPr>
          <p:cNvSpPr txBox="1"/>
          <p:nvPr/>
        </p:nvSpPr>
        <p:spPr>
          <a:xfrm>
            <a:off x="778997" y="4547611"/>
            <a:ext cx="6124382" cy="3516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else</a:t>
            </a:r>
            <a:endParaRPr lang="en-GB" sz="2000" dirty="0">
              <a:solidFill>
                <a:schemeClr val="bg1"/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13BAD5-FF0C-5E57-1941-2F298F85575A}"/>
              </a:ext>
            </a:extLst>
          </p:cNvPr>
          <p:cNvSpPr txBox="1"/>
          <p:nvPr/>
        </p:nvSpPr>
        <p:spPr>
          <a:xfrm>
            <a:off x="1247546" y="4901570"/>
            <a:ext cx="6124382" cy="3516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Remove the less degree nodes</a:t>
            </a:r>
            <a:endParaRPr lang="en-GB" sz="2000" dirty="0">
              <a:solidFill>
                <a:schemeClr val="bg1"/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EC7F0E2-8E9E-01FC-6BC7-26F4EF651525}"/>
              </a:ext>
            </a:extLst>
          </p:cNvPr>
          <p:cNvSpPr txBox="1"/>
          <p:nvPr/>
        </p:nvSpPr>
        <p:spPr>
          <a:xfrm>
            <a:off x="342070" y="1132700"/>
            <a:ext cx="6124382" cy="3516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rgbClr val="FF0000"/>
                </a:solidFill>
              </a:rPr>
              <a:t>While size reached</a:t>
            </a:r>
            <a:endParaRPr lang="en-GB" sz="2000" dirty="0">
              <a:solidFill>
                <a:srgbClr val="FF0000"/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35008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7" grpId="0"/>
      <p:bldP spid="37" grpId="1"/>
      <p:bldP spid="50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729839-A6BE-A2B5-AEA7-032D9AB6B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" y="0"/>
            <a:ext cx="9142857" cy="6237312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Data quality - sampling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97E44A5-6A82-8C37-1179-55A1B55E0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" y="5301208"/>
            <a:ext cx="14287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mazon logo (png symbol icon) orange">
            <a:extLst>
              <a:ext uri="{FF2B5EF4-FFF2-40B4-BE49-F238E27FC236}">
                <a16:creationId xmlns:a16="http://schemas.microsoft.com/office/drawing/2014/main" id="{3B1980DC-4574-AB67-8F56-CBAB57D1D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410" y="125724"/>
            <a:ext cx="1049640" cy="104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80555A-B07B-3B53-3F82-0A7E22ABB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96476"/>
              </p:ext>
            </p:extLst>
          </p:nvPr>
        </p:nvGraphicFramePr>
        <p:xfrm>
          <a:off x="239068" y="1958698"/>
          <a:ext cx="8712200" cy="2772150"/>
        </p:xfrm>
        <a:graphic>
          <a:graphicData uri="http://schemas.openxmlformats.org/drawingml/2006/table">
            <a:tbl>
              <a:tblPr firstRow="1" firstCol="1" bandRow="1">
                <a:tableStyleId>{18603FDC-E32A-4AB5-989C-0864C3EAD2B8}</a:tableStyleId>
              </a:tblPr>
              <a:tblGrid>
                <a:gridCol w="3044932">
                  <a:extLst>
                    <a:ext uri="{9D8B030D-6E8A-4147-A177-3AD203B41FA5}">
                      <a16:colId xmlns:a16="http://schemas.microsoft.com/office/drawing/2014/main" val="3314390002"/>
                    </a:ext>
                  </a:extLst>
                </a:gridCol>
                <a:gridCol w="1042031">
                  <a:extLst>
                    <a:ext uri="{9D8B030D-6E8A-4147-A177-3AD203B41FA5}">
                      <a16:colId xmlns:a16="http://schemas.microsoft.com/office/drawing/2014/main" val="3890141488"/>
                    </a:ext>
                  </a:extLst>
                </a:gridCol>
                <a:gridCol w="1182073">
                  <a:extLst>
                    <a:ext uri="{9D8B030D-6E8A-4147-A177-3AD203B41FA5}">
                      <a16:colId xmlns:a16="http://schemas.microsoft.com/office/drawing/2014/main" val="128380462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304038181"/>
                    </a:ext>
                  </a:extLst>
                </a:gridCol>
                <a:gridCol w="1313550">
                  <a:extLst>
                    <a:ext uri="{9D8B030D-6E8A-4147-A177-3AD203B41FA5}">
                      <a16:colId xmlns:a16="http://schemas.microsoft.com/office/drawing/2014/main" val="603875980"/>
                    </a:ext>
                  </a:extLst>
                </a:gridCol>
                <a:gridCol w="1049494">
                  <a:extLst>
                    <a:ext uri="{9D8B030D-6E8A-4147-A177-3AD203B41FA5}">
                      <a16:colId xmlns:a16="http://schemas.microsoft.com/office/drawing/2014/main" val="2219557855"/>
                    </a:ext>
                  </a:extLst>
                </a:gridCol>
              </a:tblGrid>
              <a:tr h="540637">
                <a:tc gridSpan="6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GB" sz="2400" spc="0" dirty="0">
                          <a:effectLst/>
                        </a:rPr>
                        <a:t>The quality of the graph samples</a:t>
                      </a:r>
                      <a:endParaRPr lang="fr-CH" sz="160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578065"/>
                  </a:ext>
                </a:extLst>
              </a:tr>
              <a:tr h="673520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GB" sz="1600" spc="0" dirty="0">
                          <a:effectLst/>
                        </a:rPr>
                        <a:t>Datasets</a:t>
                      </a:r>
                      <a:endParaRPr lang="fr-CH" sz="160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GB" sz="1600" spc="0">
                          <a:effectLst/>
                        </a:rPr>
                        <a:t>Nodes</a:t>
                      </a:r>
                      <a:endParaRPr lang="fr-CH" sz="16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GB" sz="1600" spc="0">
                          <a:effectLst/>
                        </a:rPr>
                        <a:t>Edges</a:t>
                      </a:r>
                      <a:endParaRPr lang="fr-CH" sz="16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GB" sz="1600" spc="0">
                          <a:effectLst/>
                        </a:rPr>
                        <a:t>Runtime</a:t>
                      </a:r>
                      <a:endParaRPr lang="fr-CH" sz="16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GB" sz="1600" spc="0">
                          <a:effectLst/>
                        </a:rPr>
                        <a:t>Clustering Coefficient</a:t>
                      </a:r>
                      <a:endParaRPr lang="fr-CH" sz="16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GB" sz="1600" spc="0">
                          <a:effectLst/>
                        </a:rPr>
                        <a:t>Average Degree</a:t>
                      </a:r>
                      <a:endParaRPr lang="fr-CH" sz="16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658365483"/>
                  </a:ext>
                </a:extLst>
              </a:tr>
              <a:tr h="378517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GB" sz="1400" b="0" spc="0" dirty="0">
                          <a:effectLst/>
                        </a:rPr>
                        <a:t>amazon-meta.txt</a:t>
                      </a:r>
                      <a:endParaRPr lang="fr-CH" sz="1400" b="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GB" sz="1600" spc="0">
                          <a:effectLst/>
                        </a:rPr>
                        <a:t>719'150</a:t>
                      </a:r>
                      <a:endParaRPr lang="fr-CH" sz="16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GB" sz="1600" spc="0">
                          <a:effectLst/>
                        </a:rPr>
                        <a:t>1'788'712</a:t>
                      </a:r>
                      <a:endParaRPr lang="fr-CH" sz="16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GB" sz="1600" spc="0" dirty="0">
                          <a:effectLst/>
                        </a:rPr>
                        <a:t>0:20.95</a:t>
                      </a:r>
                      <a:endParaRPr lang="fr-CH" sz="160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GB" sz="1600" spc="0">
                          <a:effectLst/>
                        </a:rPr>
                        <a:t>0.174</a:t>
                      </a:r>
                      <a:endParaRPr lang="fr-CH" sz="16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GB" sz="1600" spc="0">
                          <a:effectLst/>
                        </a:rPr>
                        <a:t>4.974</a:t>
                      </a:r>
                      <a:endParaRPr lang="fr-CH" sz="16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035634169"/>
                  </a:ext>
                </a:extLst>
              </a:tr>
              <a:tr h="422442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GB" sz="1400" b="0" spc="0" dirty="0">
                          <a:effectLst/>
                        </a:rPr>
                        <a:t>dataset_off_amazon_enrichment.txt</a:t>
                      </a:r>
                      <a:endParaRPr lang="fr-CH" sz="1400" b="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GB" sz="1600" spc="0">
                          <a:effectLst/>
                        </a:rPr>
                        <a:t>189'825</a:t>
                      </a:r>
                      <a:endParaRPr lang="fr-CH" sz="16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GB" sz="1600" spc="0" dirty="0">
                          <a:effectLst/>
                        </a:rPr>
                        <a:t>613'464</a:t>
                      </a:r>
                      <a:endParaRPr lang="fr-CH" sz="160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GB" sz="1600" spc="0" dirty="0">
                          <a:effectLst/>
                        </a:rPr>
                        <a:t>0:03.69</a:t>
                      </a:r>
                      <a:endParaRPr lang="fr-CH" sz="160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GB" sz="1600" spc="0">
                          <a:effectLst/>
                        </a:rPr>
                        <a:t>0.333</a:t>
                      </a:r>
                      <a:endParaRPr lang="fr-CH" sz="16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GB" sz="1600" spc="0">
                          <a:effectLst/>
                        </a:rPr>
                        <a:t>6.463</a:t>
                      </a:r>
                      <a:endParaRPr lang="fr-CH" sz="16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872312568"/>
                  </a:ext>
                </a:extLst>
              </a:tr>
              <a:tr h="378517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GB" sz="1400" b="0" spc="0" dirty="0">
                          <a:effectLst/>
                        </a:rPr>
                        <a:t>dataset_off_amazon_big.txt</a:t>
                      </a:r>
                      <a:endParaRPr lang="fr-CH" sz="1400" b="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GB" sz="1600" spc="0">
                          <a:effectLst/>
                        </a:rPr>
                        <a:t>126'981</a:t>
                      </a:r>
                      <a:endParaRPr lang="fr-CH" sz="16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GB" sz="1600" spc="0">
                          <a:effectLst/>
                        </a:rPr>
                        <a:t>527'243</a:t>
                      </a:r>
                      <a:endParaRPr lang="fr-CH" sz="16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GB" sz="1600" spc="0" dirty="0">
                          <a:effectLst/>
                        </a:rPr>
                        <a:t>0:02.31</a:t>
                      </a:r>
                      <a:endParaRPr lang="fr-CH" sz="160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GB" sz="1600" spc="0" dirty="0">
                          <a:effectLst/>
                        </a:rPr>
                        <a:t>0.495</a:t>
                      </a:r>
                      <a:endParaRPr lang="fr-CH" sz="160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GB" sz="1600" spc="0">
                          <a:effectLst/>
                        </a:rPr>
                        <a:t>8.304</a:t>
                      </a:r>
                      <a:endParaRPr lang="fr-CH" sz="16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429072749"/>
                  </a:ext>
                </a:extLst>
              </a:tr>
              <a:tr h="378517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GB" sz="1400" b="0" spc="0" dirty="0">
                          <a:effectLst/>
                        </a:rPr>
                        <a:t>dataset_off_amazon_small.txt</a:t>
                      </a:r>
                      <a:endParaRPr lang="fr-CH" sz="1400" b="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GB" sz="1600" spc="0">
                          <a:effectLst/>
                        </a:rPr>
                        <a:t>60'707</a:t>
                      </a:r>
                      <a:endParaRPr lang="fr-CH" sz="16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GB" sz="1600" spc="0">
                          <a:effectLst/>
                        </a:rPr>
                        <a:t>260'472</a:t>
                      </a:r>
                      <a:endParaRPr lang="fr-CH" sz="1600" spc="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GB" sz="1600" spc="0" dirty="0">
                          <a:effectLst/>
                        </a:rPr>
                        <a:t>0:01.22</a:t>
                      </a:r>
                      <a:endParaRPr lang="fr-CH" sz="160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GB" sz="1600" spc="0" dirty="0">
                          <a:effectLst/>
                        </a:rPr>
                        <a:t>0.562</a:t>
                      </a:r>
                      <a:endParaRPr lang="fr-CH" sz="160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GB" sz="1600" spc="0" dirty="0">
                          <a:effectLst/>
                        </a:rPr>
                        <a:t>8.581</a:t>
                      </a:r>
                      <a:endParaRPr lang="fr-CH" sz="1600" spc="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703783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657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25A266C-F9D4-2468-0476-8E31BADF9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" y="0"/>
            <a:ext cx="9142857" cy="6237312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Network exploration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3AD5B-C7A9-C182-FAA2-1D4D1E02A3D7}"/>
              </a:ext>
            </a:extLst>
          </p:cNvPr>
          <p:cNvSpPr txBox="1"/>
          <p:nvPr/>
        </p:nvSpPr>
        <p:spPr>
          <a:xfrm>
            <a:off x="215900" y="1038061"/>
            <a:ext cx="3380796" cy="6138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Connected ? Homogenous ?</a:t>
            </a:r>
            <a:endParaRPr lang="fr-CH" sz="2000" dirty="0">
              <a:solidFill>
                <a:schemeClr val="bg1"/>
              </a:solidFill>
              <a:hlinkClick r:id="rId4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82C6853-A27A-BD20-F3C3-DD86450F5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" y="5301208"/>
            <a:ext cx="14287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mazon logo (png symbol icon) orange">
            <a:extLst>
              <a:ext uri="{FF2B5EF4-FFF2-40B4-BE49-F238E27FC236}">
                <a16:creationId xmlns:a16="http://schemas.microsoft.com/office/drawing/2014/main" id="{15F41900-9DF6-411C-3FE5-9F179BCF5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410" y="125724"/>
            <a:ext cx="1049640" cy="104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59A6D796-24AA-DE10-5883-CF1096017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08" y="1649925"/>
            <a:ext cx="2773275" cy="290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7F8C89-7AE5-69EE-2241-FEC971F3285E}"/>
              </a:ext>
            </a:extLst>
          </p:cNvPr>
          <p:cNvSpPr txBox="1"/>
          <p:nvPr/>
        </p:nvSpPr>
        <p:spPr>
          <a:xfrm>
            <a:off x="3631259" y="2033489"/>
            <a:ext cx="5472462" cy="135271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DFS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sz="1400" dirty="0" err="1">
                <a:solidFill>
                  <a:schemeClr val="bg1"/>
                </a:solidFill>
              </a:rPr>
              <a:t>Efficiently</a:t>
            </a:r>
            <a:r>
              <a:rPr lang="fr-CH" sz="1400" dirty="0">
                <a:solidFill>
                  <a:schemeClr val="bg1"/>
                </a:solidFill>
              </a:rPr>
              <a:t> explores </a:t>
            </a:r>
            <a:r>
              <a:rPr lang="fr-CH" sz="1400" dirty="0" err="1">
                <a:solidFill>
                  <a:schemeClr val="bg1"/>
                </a:solidFill>
              </a:rPr>
              <a:t>interconnected</a:t>
            </a:r>
            <a:r>
              <a:rPr lang="fr-CH" sz="1400" dirty="0">
                <a:solidFill>
                  <a:schemeClr val="bg1"/>
                </a:solidFill>
              </a:rPr>
              <a:t> books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sz="1400" dirty="0">
                <a:solidFill>
                  <a:schemeClr val="bg1"/>
                </a:solidFill>
              </a:rPr>
              <a:t>Memory-efficient by </a:t>
            </a:r>
            <a:r>
              <a:rPr lang="fr-CH" sz="1400" dirty="0" err="1">
                <a:solidFill>
                  <a:schemeClr val="bg1"/>
                </a:solidFill>
              </a:rPr>
              <a:t>fetching</a:t>
            </a:r>
            <a:r>
              <a:rPr lang="fr-CH" sz="1400" dirty="0">
                <a:solidFill>
                  <a:schemeClr val="bg1"/>
                </a:solidFill>
              </a:rPr>
              <a:t> </a:t>
            </a:r>
            <a:r>
              <a:rPr lang="fr-CH" sz="1400" dirty="0" err="1">
                <a:solidFill>
                  <a:schemeClr val="bg1"/>
                </a:solidFill>
              </a:rPr>
              <a:t>details</a:t>
            </a:r>
            <a:r>
              <a:rPr lang="fr-CH" sz="1400" dirty="0">
                <a:solidFill>
                  <a:schemeClr val="bg1"/>
                </a:solidFill>
              </a:rPr>
              <a:t> on-the-</a:t>
            </a:r>
            <a:r>
              <a:rPr lang="fr-CH" sz="1400" dirty="0" err="1">
                <a:solidFill>
                  <a:schemeClr val="bg1"/>
                </a:solidFill>
              </a:rPr>
              <a:t>fly</a:t>
            </a:r>
            <a:endParaRPr lang="fr-CH" sz="1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sz="1400" dirty="0" err="1">
                <a:solidFill>
                  <a:schemeClr val="bg1"/>
                </a:solidFill>
              </a:rPr>
              <a:t>Potential</a:t>
            </a:r>
            <a:r>
              <a:rPr lang="fr-CH" sz="1400" dirty="0">
                <a:solidFill>
                  <a:schemeClr val="bg1"/>
                </a:solidFill>
              </a:rPr>
              <a:t> to </a:t>
            </a:r>
            <a:r>
              <a:rPr lang="fr-CH" sz="1400" dirty="0" err="1">
                <a:solidFill>
                  <a:schemeClr val="bg1"/>
                </a:solidFill>
              </a:rPr>
              <a:t>discover</a:t>
            </a:r>
            <a:r>
              <a:rPr lang="fr-CH" sz="1400" dirty="0">
                <a:solidFill>
                  <a:schemeClr val="bg1"/>
                </a:solidFill>
              </a:rPr>
              <a:t> </a:t>
            </a:r>
            <a:r>
              <a:rPr lang="fr-CH" sz="1400" dirty="0" err="1">
                <a:solidFill>
                  <a:schemeClr val="bg1"/>
                </a:solidFill>
              </a:rPr>
              <a:t>hidden</a:t>
            </a:r>
            <a:r>
              <a:rPr lang="fr-CH" sz="1400" dirty="0">
                <a:solidFill>
                  <a:schemeClr val="bg1"/>
                </a:solidFill>
              </a:rPr>
              <a:t> </a:t>
            </a:r>
            <a:r>
              <a:rPr lang="fr-CH" sz="1400" dirty="0" err="1">
                <a:solidFill>
                  <a:schemeClr val="bg1"/>
                </a:solidFill>
              </a:rPr>
              <a:t>relationships</a:t>
            </a:r>
            <a:endParaRPr lang="fr-CH" sz="1400" dirty="0">
              <a:solidFill>
                <a:schemeClr val="bg1"/>
              </a:solidFill>
            </a:endParaRPr>
          </a:p>
          <a:p>
            <a:pPr>
              <a:lnSpc>
                <a:spcPts val="2700"/>
              </a:lnSpc>
            </a:pPr>
            <a:endParaRPr lang="en-GB" sz="1400" dirty="0">
              <a:solidFill>
                <a:schemeClr val="bg1"/>
              </a:solidFill>
            </a:endParaRPr>
          </a:p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A*</a:t>
            </a:r>
            <a:endParaRPr lang="fr-C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sz="1400" dirty="0" err="1">
                <a:solidFill>
                  <a:schemeClr val="bg1"/>
                </a:solidFill>
              </a:rPr>
              <a:t>Guarantees</a:t>
            </a:r>
            <a:r>
              <a:rPr lang="fr-CH" sz="1400" dirty="0">
                <a:solidFill>
                  <a:schemeClr val="bg1"/>
                </a:solidFill>
              </a:rPr>
              <a:t> optimal solutions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sz="1400" dirty="0" err="1">
                <a:solidFill>
                  <a:schemeClr val="bg1"/>
                </a:solidFill>
              </a:rPr>
              <a:t>Utilizes</a:t>
            </a:r>
            <a:r>
              <a:rPr lang="fr-CH" sz="1400" dirty="0">
                <a:solidFill>
                  <a:schemeClr val="bg1"/>
                </a:solidFill>
              </a:rPr>
              <a:t> </a:t>
            </a:r>
            <a:r>
              <a:rPr lang="fr-CH" sz="1400" dirty="0" err="1">
                <a:solidFill>
                  <a:schemeClr val="bg1"/>
                </a:solidFill>
              </a:rPr>
              <a:t>heuristic</a:t>
            </a:r>
            <a:r>
              <a:rPr lang="fr-CH" sz="1400" dirty="0">
                <a:solidFill>
                  <a:schemeClr val="bg1"/>
                </a:solidFill>
              </a:rPr>
              <a:t> </a:t>
            </a:r>
            <a:r>
              <a:rPr lang="fr-CH" sz="1400" dirty="0" err="1">
                <a:solidFill>
                  <a:schemeClr val="bg1"/>
                </a:solidFill>
              </a:rPr>
              <a:t>evaluation</a:t>
            </a:r>
            <a:r>
              <a:rPr lang="fr-CH" sz="1400" dirty="0">
                <a:solidFill>
                  <a:schemeClr val="bg1"/>
                </a:solidFill>
              </a:rPr>
              <a:t> for efficient exploration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sz="1400" dirty="0" err="1">
                <a:solidFill>
                  <a:schemeClr val="bg1"/>
                </a:solidFill>
              </a:rPr>
              <a:t>Prioritizes</a:t>
            </a:r>
            <a:r>
              <a:rPr lang="fr-CH" sz="1400" dirty="0">
                <a:solidFill>
                  <a:schemeClr val="bg1"/>
                </a:solidFill>
              </a:rPr>
              <a:t> </a:t>
            </a:r>
            <a:r>
              <a:rPr lang="fr-CH" sz="1400" dirty="0" err="1">
                <a:solidFill>
                  <a:schemeClr val="bg1"/>
                </a:solidFill>
              </a:rPr>
              <a:t>promising</a:t>
            </a:r>
            <a:r>
              <a:rPr lang="fr-CH" sz="1400" dirty="0">
                <a:solidFill>
                  <a:schemeClr val="bg1"/>
                </a:solidFill>
              </a:rPr>
              <a:t> </a:t>
            </a:r>
            <a:r>
              <a:rPr lang="fr-CH" sz="1400" dirty="0" err="1">
                <a:solidFill>
                  <a:schemeClr val="bg1"/>
                </a:solidFill>
              </a:rPr>
              <a:t>paths</a:t>
            </a:r>
            <a:endParaRPr lang="fr-CH" sz="1400" dirty="0">
              <a:solidFill>
                <a:schemeClr val="bg1"/>
              </a:solidFill>
            </a:endParaRP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93819018-7430-F0F6-201D-DBC7B0443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635" y="1945432"/>
            <a:ext cx="419746" cy="39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3B25822-15B5-0949-1C63-EC04944F2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635" y="3486058"/>
            <a:ext cx="419746" cy="39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1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D4160F1-AD1F-0CB1-A17F-CDC9D3145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" y="0"/>
            <a:ext cx="9142857" cy="6237312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Network visualization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3AD5B-C7A9-C182-FAA2-1D4D1E02A3D7}"/>
              </a:ext>
            </a:extLst>
          </p:cNvPr>
          <p:cNvSpPr txBox="1"/>
          <p:nvPr/>
        </p:nvSpPr>
        <p:spPr>
          <a:xfrm>
            <a:off x="215900" y="1848372"/>
            <a:ext cx="8712200" cy="46208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Clear and easy view of:</a:t>
            </a:r>
            <a:endParaRPr lang="en-GB" sz="2000" dirty="0">
              <a:solidFill>
                <a:schemeClr val="bg1"/>
              </a:solidFill>
              <a:hlinkClick r:id="rId4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C464851-5793-1DCE-C30B-5008ADA03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" y="5301208"/>
            <a:ext cx="14287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mazon logo (png symbol icon) orange">
            <a:extLst>
              <a:ext uri="{FF2B5EF4-FFF2-40B4-BE49-F238E27FC236}">
                <a16:creationId xmlns:a16="http://schemas.microsoft.com/office/drawing/2014/main" id="{F271E704-59D2-621F-C18D-02A02F459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410" y="125724"/>
            <a:ext cx="1049640" cy="104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E6AE61-BDDD-1F20-5464-F2D931BBE608}"/>
              </a:ext>
            </a:extLst>
          </p:cNvPr>
          <p:cNvSpPr txBox="1"/>
          <p:nvPr/>
        </p:nvSpPr>
        <p:spPr>
          <a:xfrm>
            <a:off x="1115616" y="2521380"/>
            <a:ext cx="7632848" cy="20882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Whole graph with communities in colours and central nodes in gold</a:t>
            </a:r>
          </a:p>
          <a:p>
            <a:pPr>
              <a:lnSpc>
                <a:spcPts val="2700"/>
              </a:lnSpc>
            </a:pPr>
            <a:endParaRPr lang="en-GB" sz="2000" dirty="0">
              <a:solidFill>
                <a:schemeClr val="bg1"/>
              </a:solidFill>
            </a:endParaRPr>
          </a:p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Degree Distribution of the while graph</a:t>
            </a:r>
          </a:p>
          <a:p>
            <a:pPr>
              <a:lnSpc>
                <a:spcPts val="2700"/>
              </a:lnSpc>
            </a:pPr>
            <a:endParaRPr lang="en-GB" sz="2000" dirty="0">
              <a:solidFill>
                <a:schemeClr val="bg1"/>
              </a:solidFill>
            </a:endParaRPr>
          </a:p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Single community</a:t>
            </a:r>
            <a:endParaRPr lang="en-GB" sz="2000" dirty="0">
              <a:solidFill>
                <a:schemeClr val="bg1"/>
              </a:solidFill>
              <a:hlinkClick r:id="rId4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CA1D1137-30C2-D840-2F1A-A40CAC3C1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50426"/>
            <a:ext cx="419746" cy="39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9E206EF2-AE7B-6A60-1270-7913F95A6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66" y="3137709"/>
            <a:ext cx="419746" cy="39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F731D847-43CF-E56B-5E1D-865DB3889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809436"/>
            <a:ext cx="419746" cy="39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31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D2DDF66-9097-99C3-1F36-C0E20B085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" y="0"/>
            <a:ext cx="9142857" cy="6237312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Network visualization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C464851-5793-1DCE-C30B-5008ADA03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" y="5301208"/>
            <a:ext cx="14287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mazon logo (png symbol icon) orange">
            <a:extLst>
              <a:ext uri="{FF2B5EF4-FFF2-40B4-BE49-F238E27FC236}">
                <a16:creationId xmlns:a16="http://schemas.microsoft.com/office/drawing/2014/main" id="{F271E704-59D2-621F-C18D-02A02F459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410" y="125724"/>
            <a:ext cx="1049640" cy="104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693CF05C-4136-7265-7C1E-FB03F6AEC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24" y="4310005"/>
            <a:ext cx="419746" cy="41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E53061-1082-6553-EC3A-F636160000F7}"/>
              </a:ext>
            </a:extLst>
          </p:cNvPr>
          <p:cNvSpPr txBox="1"/>
          <p:nvPr/>
        </p:nvSpPr>
        <p:spPr>
          <a:xfrm>
            <a:off x="1160270" y="4365367"/>
            <a:ext cx="6472336" cy="39875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Time to display</a:t>
            </a:r>
            <a:endParaRPr lang="en-GB" sz="2000" dirty="0">
              <a:solidFill>
                <a:schemeClr val="bg1"/>
              </a:solidFill>
              <a:hlinkClick r:id="rId7"/>
            </a:endParaRPr>
          </a:p>
        </p:txBody>
      </p:sp>
    </p:spTree>
    <p:extLst>
      <p:ext uri="{BB962C8B-B14F-4D97-AF65-F5344CB8AC3E}">
        <p14:creationId xmlns:p14="http://schemas.microsoft.com/office/powerpoint/2010/main" val="12940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04_UNIFR_PPT_Template_Acad_Lettres">
  <a:themeElements>
    <a:clrScheme name="UNI FR Colors">
      <a:dk1>
        <a:sysClr val="windowText" lastClr="000000"/>
      </a:dk1>
      <a:lt1>
        <a:sysClr val="window" lastClr="FFFFFF"/>
      </a:lt1>
      <a:dk2>
        <a:srgbClr val="0A3859"/>
      </a:dk2>
      <a:lt2>
        <a:srgbClr val="FFFFFF"/>
      </a:lt2>
      <a:accent1>
        <a:srgbClr val="0A3859"/>
      </a:accent1>
      <a:accent2>
        <a:srgbClr val="54748B"/>
      </a:accent2>
      <a:accent3>
        <a:srgbClr val="9DAFBD"/>
      </a:accent3>
      <a:accent4>
        <a:srgbClr val="D06516"/>
      </a:accent4>
      <a:accent5>
        <a:srgbClr val="DE945C"/>
      </a:accent5>
      <a:accent6>
        <a:srgbClr val="ECC1A2"/>
      </a:accent6>
      <a:hlink>
        <a:srgbClr val="0A3859"/>
      </a:hlink>
      <a:folHlink>
        <a:srgbClr val="D06516"/>
      </a:folHlink>
    </a:clrScheme>
    <a:fontScheme name="UNI FR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lnSpc>
            <a:spcPts val="2700"/>
          </a:lnSpc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41" id="{182A6B2E-1272-BE4B-AF75-6049A664DE7C}" vid="{B919A3FD-050F-6C45-9495-674C77883912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Projet_QuentinNaterChristopherArtero</Template>
  <TotalTime>33</TotalTime>
  <Words>1667</Words>
  <Application>Microsoft Macintosh PowerPoint</Application>
  <PresentationFormat>Affichage à l'écran (4:3)</PresentationFormat>
  <Paragraphs>280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04_UNIFR_PPT_Template_Acad_Lettres</vt:lpstr>
      <vt:lpstr>Présentation PowerPoint</vt:lpstr>
      <vt:lpstr>content</vt:lpstr>
      <vt:lpstr>network Source and idea</vt:lpstr>
      <vt:lpstr>Data loading</vt:lpstr>
      <vt:lpstr>Pre-processing</vt:lpstr>
      <vt:lpstr>Data quality - sampling</vt:lpstr>
      <vt:lpstr>Network exploration</vt:lpstr>
      <vt:lpstr>Network visualization</vt:lpstr>
      <vt:lpstr>Network visualization</vt:lpstr>
      <vt:lpstr>Graph persistence</vt:lpstr>
      <vt:lpstr>Data enrichment</vt:lpstr>
      <vt:lpstr>Community detection – Which Algo</vt:lpstr>
      <vt:lpstr>Community detection</vt:lpstr>
      <vt:lpstr>Evaluation of the community detection</vt:lpstr>
      <vt:lpstr>DEMOnstration</vt:lpstr>
      <vt:lpstr>Conclusion - Technical</vt:lpstr>
      <vt:lpstr>Conclusion - Business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Nater</dc:creator>
  <cp:lastModifiedBy>Emmanuel Johan Cazzato</cp:lastModifiedBy>
  <cp:revision>109</cp:revision>
  <dcterms:created xsi:type="dcterms:W3CDTF">2021-11-23T13:05:30Z</dcterms:created>
  <dcterms:modified xsi:type="dcterms:W3CDTF">2023-05-24T20:27:07Z</dcterms:modified>
</cp:coreProperties>
</file>