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58" r:id="rId6"/>
    <p:sldId id="295" r:id="rId7"/>
    <p:sldId id="278" r:id="rId8"/>
    <p:sldId id="289" r:id="rId9"/>
    <p:sldId id="290" r:id="rId10"/>
    <p:sldId id="293" r:id="rId11"/>
    <p:sldId id="288" r:id="rId12"/>
    <p:sldId id="292" r:id="rId13"/>
    <p:sldId id="294" r:id="rId14"/>
    <p:sldId id="296" r:id="rId15"/>
    <p:sldId id="297" r:id="rId16"/>
    <p:sldId id="291" r:id="rId17"/>
    <p:sldId id="281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6" autoAdjust="0"/>
    <p:restoredTop sz="83414" autoAdjust="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10 minutes to read, discuss for about 15.    25 min</a:t>
            </a:r>
          </a:p>
          <a:p>
            <a:endParaRPr lang="en-US" dirty="0"/>
          </a:p>
          <a:p>
            <a:r>
              <a:rPr lang="en-US" dirty="0"/>
              <a:t>Activity give students 10-15 minutes to discuss.     40 min</a:t>
            </a:r>
          </a:p>
          <a:p>
            <a:endParaRPr lang="en-US" dirty="0"/>
          </a:p>
          <a:p>
            <a:r>
              <a:rPr lang="en-US" dirty="0"/>
              <a:t>Talk about in general what works and what doesn’t for 10 minutes.  50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7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10 minutes to read, discuss for about 15.    25 min</a:t>
            </a:r>
          </a:p>
          <a:p>
            <a:endParaRPr lang="en-US" dirty="0"/>
          </a:p>
          <a:p>
            <a:r>
              <a:rPr lang="en-US" dirty="0"/>
              <a:t>Activity give students 10-15 minutes to discuss.     40 min</a:t>
            </a:r>
          </a:p>
          <a:p>
            <a:endParaRPr lang="en-US" dirty="0"/>
          </a:p>
          <a:p>
            <a:r>
              <a:rPr lang="en-US" dirty="0"/>
              <a:t>Talk about in general what works and what doesn’t for 10 minutes.  50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51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10 minutes to read, discuss for about 15.    25 min</a:t>
            </a:r>
          </a:p>
          <a:p>
            <a:endParaRPr lang="en-US" dirty="0"/>
          </a:p>
          <a:p>
            <a:r>
              <a:rPr lang="en-US" dirty="0"/>
              <a:t>Activity give students 10-15 minutes to discuss.     40 min</a:t>
            </a:r>
          </a:p>
          <a:p>
            <a:endParaRPr lang="en-US" dirty="0"/>
          </a:p>
          <a:p>
            <a:r>
              <a:rPr lang="en-US" dirty="0"/>
              <a:t>Talk about in general what works and what doesn’t for 10 minutes.  50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POLS 208: </a:t>
            </a:r>
            <a:r>
              <a:rPr lang="en-US"/>
              <a:t>Week 13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Quang Bui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3E9D-DDAD-6FAB-257B-D3585BE4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0E5BB-6986-1489-2A0B-E4B943645C1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CC750-4E91-2B8E-010A-C0DC3DDA4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Week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8D587-9F49-4F7D-75FC-B0B1F8439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050" name="Picture 2" descr="Regression Discontinuity design. In my previous articles, I wrote about… |  by Harsh | Medium">
            <a:extLst>
              <a:ext uri="{FF2B5EF4-FFF2-40B4-BE49-F238E27FC236}">
                <a16:creationId xmlns:a16="http://schemas.microsoft.com/office/drawing/2014/main" id="{BF0304EE-E7D3-FCAD-20DB-2312188B43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573" y="2087563"/>
            <a:ext cx="5089067" cy="336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3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39C6-A0B9-306C-4B34-A302A408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Instrumental Variable (IV)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FD595-6500-92BB-B36E-6F72C5AB1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 takeaway: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Independent variable “X” is influenced by the dependent variable “Y”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Need to find some variable “Z” that helps us avoid endogeneity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DB01C-9379-E829-7BC5-738093EF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06D4A-878B-B776-BDB4-06C86BC2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159D-C95B-6248-14BB-CA8A6CBE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0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BB8AA-2095-F601-B978-BDF85959B5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EDABF-3F3C-9487-F4FB-7BAAE357C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Week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0FC76-8AC7-F4D0-B6A5-E66668E04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827738-65BD-8558-CB26-7AE82D024CE9}"/>
              </a:ext>
            </a:extLst>
          </p:cNvPr>
          <p:cNvCxnSpPr/>
          <p:nvPr/>
        </p:nvCxnSpPr>
        <p:spPr>
          <a:xfrm>
            <a:off x="4879674" y="2531852"/>
            <a:ext cx="1639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56BFD9-825C-3333-5795-FF323F771989}"/>
              </a:ext>
            </a:extLst>
          </p:cNvPr>
          <p:cNvSpPr txBox="1"/>
          <p:nvPr/>
        </p:nvSpPr>
        <p:spPr>
          <a:xfrm>
            <a:off x="3063789" y="2243701"/>
            <a:ext cx="1562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Smoking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472AF-3C4E-E57F-E8DF-A221B1CC332B}"/>
              </a:ext>
            </a:extLst>
          </p:cNvPr>
          <p:cNvSpPr txBox="1"/>
          <p:nvPr/>
        </p:nvSpPr>
        <p:spPr>
          <a:xfrm>
            <a:off x="7565366" y="2243701"/>
            <a:ext cx="1876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Depression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7A938C-FDF5-BE58-10A5-B79305561987}"/>
              </a:ext>
            </a:extLst>
          </p:cNvPr>
          <p:cNvSpPr txBox="1"/>
          <p:nvPr/>
        </p:nvSpPr>
        <p:spPr>
          <a:xfrm>
            <a:off x="4274764" y="1210873"/>
            <a:ext cx="3642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Depression may cause smoking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603C7A-0E9F-9A89-60B8-7B9E1240AF99}"/>
              </a:ext>
            </a:extLst>
          </p:cNvPr>
          <p:cNvCxnSpPr/>
          <p:nvPr/>
        </p:nvCxnSpPr>
        <p:spPr>
          <a:xfrm flipH="1" flipV="1">
            <a:off x="6630838" y="1756553"/>
            <a:ext cx="1167442" cy="62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24D6CB-11D8-36BD-C1E7-80D033B0F790}"/>
              </a:ext>
            </a:extLst>
          </p:cNvPr>
          <p:cNvCxnSpPr/>
          <p:nvPr/>
        </p:nvCxnSpPr>
        <p:spPr>
          <a:xfrm flipH="1">
            <a:off x="3820784" y="1756830"/>
            <a:ext cx="1058890" cy="51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E6B0DA-0B95-3D69-9429-61E0E73E6342}"/>
              </a:ext>
            </a:extLst>
          </p:cNvPr>
          <p:cNvSpPr txBox="1"/>
          <p:nvPr/>
        </p:nvSpPr>
        <p:spPr>
          <a:xfrm>
            <a:off x="3528051" y="298717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6B697E-AF49-310E-D50C-9A1A33FC96AC}"/>
              </a:ext>
            </a:extLst>
          </p:cNvPr>
          <p:cNvSpPr txBox="1"/>
          <p:nvPr/>
        </p:nvSpPr>
        <p:spPr>
          <a:xfrm>
            <a:off x="8349440" y="29871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63C00A-1B43-FEB7-C51E-D05FB4216D22}"/>
              </a:ext>
            </a:extLst>
          </p:cNvPr>
          <p:cNvCxnSpPr>
            <a:cxnSpLocks/>
          </p:cNvCxnSpPr>
          <p:nvPr/>
        </p:nvCxnSpPr>
        <p:spPr>
          <a:xfrm>
            <a:off x="1552755" y="2640759"/>
            <a:ext cx="1207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096755A-669C-8F4C-C938-1519C09C1C98}"/>
              </a:ext>
            </a:extLst>
          </p:cNvPr>
          <p:cNvSpPr txBox="1"/>
          <p:nvPr/>
        </p:nvSpPr>
        <p:spPr>
          <a:xfrm>
            <a:off x="207035" y="2397589"/>
            <a:ext cx="1207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Taxes on Cigarettes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D9D88F-91A7-3CB7-F659-4BCC2370C1F0}"/>
              </a:ext>
            </a:extLst>
          </p:cNvPr>
          <p:cNvCxnSpPr/>
          <p:nvPr/>
        </p:nvCxnSpPr>
        <p:spPr>
          <a:xfrm>
            <a:off x="1345721" y="3171841"/>
            <a:ext cx="3533953" cy="112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12DBCA-5F62-AD18-BCE6-00E7C3B98EBC}"/>
              </a:ext>
            </a:extLst>
          </p:cNvPr>
          <p:cNvSpPr txBox="1"/>
          <p:nvPr/>
        </p:nvSpPr>
        <p:spPr>
          <a:xfrm>
            <a:off x="5357004" y="4217241"/>
            <a:ext cx="1466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Cigarette taxes cause depression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9DC182-54E0-1CBA-E805-FD5FB50C3BDE}"/>
              </a:ext>
            </a:extLst>
          </p:cNvPr>
          <p:cNvCxnSpPr/>
          <p:nvPr/>
        </p:nvCxnSpPr>
        <p:spPr>
          <a:xfrm flipV="1">
            <a:off x="7007192" y="3429000"/>
            <a:ext cx="1342248" cy="107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A7B07A6-8676-B402-4C00-FBBEC2CFB655}"/>
              </a:ext>
            </a:extLst>
          </p:cNvPr>
          <p:cNvSpPr txBox="1"/>
          <p:nvPr/>
        </p:nvSpPr>
        <p:spPr>
          <a:xfrm>
            <a:off x="1340938" y="1687297"/>
            <a:ext cx="161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Instrument Restriction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D6F3BC-FD8B-E324-BCA1-1FA0CCEBB786}"/>
              </a:ext>
            </a:extLst>
          </p:cNvPr>
          <p:cNvSpPr txBox="1"/>
          <p:nvPr/>
        </p:nvSpPr>
        <p:spPr>
          <a:xfrm>
            <a:off x="7541085" y="5257886"/>
            <a:ext cx="161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Instrument Restriction</a:t>
            </a:r>
          </a:p>
        </p:txBody>
      </p:sp>
      <p:sp>
        <p:nvSpPr>
          <p:cNvPr id="36" name="&quot;Not Allowed&quot; Symbol 35">
            <a:extLst>
              <a:ext uri="{FF2B5EF4-FFF2-40B4-BE49-F238E27FC236}">
                <a16:creationId xmlns:a16="http://schemas.microsoft.com/office/drawing/2014/main" id="{CDD0B835-ACEF-F00D-DE34-04450847665D}"/>
              </a:ext>
            </a:extLst>
          </p:cNvPr>
          <p:cNvSpPr/>
          <p:nvPr/>
        </p:nvSpPr>
        <p:spPr>
          <a:xfrm>
            <a:off x="3124200" y="3456916"/>
            <a:ext cx="914400" cy="914400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&quot;Not Allowed&quot; Symbol 36">
            <a:extLst>
              <a:ext uri="{FF2B5EF4-FFF2-40B4-BE49-F238E27FC236}">
                <a16:creationId xmlns:a16="http://schemas.microsoft.com/office/drawing/2014/main" id="{C27FCCC7-060A-CED3-AAD9-B6994EF7F12A}"/>
              </a:ext>
            </a:extLst>
          </p:cNvPr>
          <p:cNvSpPr/>
          <p:nvPr/>
        </p:nvSpPr>
        <p:spPr>
          <a:xfrm>
            <a:off x="7221116" y="3598142"/>
            <a:ext cx="914400" cy="914400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02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8" grpId="0"/>
      <p:bldP spid="19" grpId="0"/>
      <p:bldP spid="26" grpId="0"/>
      <p:bldP spid="29" grpId="0"/>
      <p:bldP spid="32" grpId="0"/>
      <p:bldP spid="35" grpId="0"/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8FD4-2967-515A-1865-DF303F23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DiD</a:t>
            </a:r>
            <a:r>
              <a:rPr lang="en-US" dirty="0"/>
              <a:t>, RDD, and IV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53958-4780-85A9-8F19-46A2AF286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Discuss in groups whether to use </a:t>
            </a:r>
            <a:r>
              <a:rPr lang="en-US" sz="1800" dirty="0" err="1"/>
              <a:t>DiD</a:t>
            </a:r>
            <a:r>
              <a:rPr lang="en-US" sz="1800" dirty="0"/>
              <a:t> or RDD in the following scenarios. Also consider the limitations of these designs in each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Estimating the impact of New Jersey’s minimum wage law on unemployment in New Jersey and Pennsylvania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Determining the effects of the HOPE scholarship on college completion in Georgia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Evaluating the effects of increasing Medicaid eligibility on healthcare outcomes in the Affordable Care 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Determining the effects of historical racial violence on voting behavior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E13DC-5392-4D52-7669-E5351862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9ED8F-A2A8-D232-D290-626F156A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06BF4-6583-0941-4639-F91699BB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6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4EFE-C6D1-4D02-34E5-E66B677BB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 great semester!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9D2BA-DF22-2C06-0304-0FF808246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Quiz – Due today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Final Draft – 12/3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Exam – 12/11</a:t>
            </a:r>
          </a:p>
        </p:txBody>
      </p:sp>
    </p:spTree>
    <p:extLst>
      <p:ext uri="{BB962C8B-B14F-4D97-AF65-F5344CB8AC3E}">
        <p14:creationId xmlns:p14="http://schemas.microsoft.com/office/powerpoint/2010/main" val="3866295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7693-6008-2A93-CD9A-752E83AD6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Email: quang.bui@emory.edu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B97EF-0923-22E4-73E7-1C58F708F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Office Hours: M 2-3 </a:t>
            </a:r>
          </a:p>
          <a:p>
            <a:r>
              <a:rPr lang="en-US" dirty="0" err="1"/>
              <a:t>Tarbutton</a:t>
            </a:r>
            <a:r>
              <a:rPr lang="en-US" dirty="0"/>
              <a:t> 116</a:t>
            </a:r>
          </a:p>
        </p:txBody>
      </p:sp>
    </p:spTree>
    <p:extLst>
      <p:ext uri="{BB962C8B-B14F-4D97-AF65-F5344CB8AC3E}">
        <p14:creationId xmlns:p14="http://schemas.microsoft.com/office/powerpoint/2010/main" val="412604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Types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Difference-in-Differences  (</a:t>
            </a:r>
            <a:r>
              <a:rPr lang="en-US" dirty="0" err="1"/>
              <a:t>DiD</a:t>
            </a:r>
            <a:r>
              <a:rPr lang="en-US" dirty="0"/>
              <a:t>) and Regression Discontinuity Design (RDD)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Instrumental Variables (IV)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Week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A219-36B4-413D-6D68-43AF15DD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6ED50-69D9-5C60-7D54-8F597CD961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Concept to get understand for final: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Operationalization: How to define a concept into a measurable indicator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Think about different measures of variables based on the theory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Categorical, binary, continuous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Qualities of good measures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Measurable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Avoids issues addressed in the theory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Interpretable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BEC07-B2E4-F7DB-1CDC-1B7DF1DA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91018-76F0-B34B-805C-810257BC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17E3A-3760-8A70-ED53-3D3762CC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in Differences (</a:t>
            </a:r>
            <a:r>
              <a:rPr lang="en-US" dirty="0" err="1"/>
              <a:t>DiD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Main take away for final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Estimates post-treatment effect by comparing differences in differences between control and treatment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dirty="0">
                <a:solidFill>
                  <a:schemeClr val="bg1"/>
                </a:solidFill>
              </a:rPr>
              <a:t>Parallel Trends Assumption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Estimates causal effect by comparing the changes in the treatment group to a control group after the treatment is applied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Why is it useful?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Unobservable counterfactual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Potential lack of randomization of treatment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Differences in characteristics between treatment and control (e.g. differences between rich and poor)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CF3-9BC4-A745-ACDA-A73543D800FE}" type="datetime1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8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DiD</a:t>
            </a:r>
            <a:r>
              <a:rPr lang="en-US" dirty="0"/>
              <a:t> – How it’s estimated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Step 1: what is the difference between the treatment and control group BEFORE the treatment?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Step 2: what is the difference between the treatment and control group AFTER the treatment?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Step 3: Causal effect = Post Treatment Difference – Pre Treatment Difference</a:t>
            </a:r>
            <a:endParaRPr lang="en-US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CF3-9BC4-A745-ACDA-A73543D800FE}" type="datetime1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4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can we use </a:t>
            </a:r>
            <a:r>
              <a:rPr lang="en-US" dirty="0" err="1"/>
              <a:t>DiD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Parallel Trends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rate of change in the dependent variable BEFORE treatment is similar between treatment and control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Ensures that we can estimate a counterfactual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spillovers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Members of the control group do not get the treatment or are affected by the treatment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CF3-9BC4-A745-ACDA-A73543D800FE}" type="datetime1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2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62E6A-4EDC-9E89-DDF4-863A5C6EF5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7373-33A5-6567-5DDF-0F8B506EF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Week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03D61-2060-A04D-8F5A-575F1C87A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C7BEED-9D37-FF78-0CB1-3DFBC1EF9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748" y="1403624"/>
            <a:ext cx="5714552" cy="349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05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F88A-B163-D030-2D43-CD7E8C4E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381000"/>
            <a:ext cx="9779183" cy="1325563"/>
          </a:xfrm>
        </p:spPr>
        <p:txBody>
          <a:bodyPr/>
          <a:lstStyle/>
          <a:p>
            <a:r>
              <a:rPr lang="en-US" dirty="0"/>
              <a:t>Regression Discontinuity Design (RDD)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C21CE-CBB7-D762-BB9D-68BD1B924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Main takeaway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Requires a sharp cutoff between treatment and control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Estimates counterfactual by using units around a strict cutoff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Those who are barely over the cutoff are the treatment group and those that barely miss the cutoff are the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Why is this useful?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Very similar control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Can help to prevent selection bias if cutoff is exogenous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27CFC-6834-C912-BB73-7EAE6544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B151-668F-7242-C3A4-BCA5C2A8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2E0F2-B923-3BC2-CD62-C33F1A2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F88A-B163-D030-2D43-CD7E8C4E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381000"/>
            <a:ext cx="9779183" cy="1325563"/>
          </a:xfrm>
        </p:spPr>
        <p:txBody>
          <a:bodyPr/>
          <a:lstStyle/>
          <a:p>
            <a:r>
              <a:rPr lang="en-US" dirty="0"/>
              <a:t>When can we use RDD?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C21CE-CBB7-D762-BB9D-68BD1B924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Cutoff is determined on a continuous variable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Cutoff is strict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We want the two groups to be as random as possible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differences between a person making 4.0 GPA and a person making a 3.9 is probably really minor and random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27CFC-6834-C912-BB73-7EAE6544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B151-668F-7242-C3A4-BCA5C2A8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2E0F2-B923-3BC2-CD62-C33F1A2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0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30528</TotalTime>
  <Words>705</Words>
  <Application>Microsoft Office PowerPoint</Application>
  <PresentationFormat>Widescreen</PresentationFormat>
  <Paragraphs>128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Office Theme</vt:lpstr>
      <vt:lpstr>POLS 208: Week 13</vt:lpstr>
      <vt:lpstr>Agenda</vt:lpstr>
      <vt:lpstr>Types of Data</vt:lpstr>
      <vt:lpstr>Difference in Differences (DiD)</vt:lpstr>
      <vt:lpstr>DiD – How it’s estimated</vt:lpstr>
      <vt:lpstr>When can we use DiD?</vt:lpstr>
      <vt:lpstr>PowerPoint Presentation</vt:lpstr>
      <vt:lpstr>Regression Discontinuity Design (RDD)</vt:lpstr>
      <vt:lpstr>When can we use RDD?</vt:lpstr>
      <vt:lpstr>PowerPoint Presentation</vt:lpstr>
      <vt:lpstr>Instrumental Variable (IV)</vt:lpstr>
      <vt:lpstr>PowerPoint Presentation</vt:lpstr>
      <vt:lpstr>DiD, RDD, and IV Activity</vt:lpstr>
      <vt:lpstr>Thanks for a great semester!</vt:lpstr>
      <vt:lpstr>Email: quang.bui@emory.edu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POLS 208: Week 1</dc:title>
  <dc:creator>Bui, Quang</dc:creator>
  <cp:lastModifiedBy>Bui, Quang</cp:lastModifiedBy>
  <cp:revision>38</cp:revision>
  <dcterms:created xsi:type="dcterms:W3CDTF">2023-08-24T18:48:34Z</dcterms:created>
  <dcterms:modified xsi:type="dcterms:W3CDTF">2023-12-01T07:32:18Z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