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8" r:id="rId6"/>
    <p:sldId id="278" r:id="rId7"/>
    <p:sldId id="260" r:id="rId8"/>
    <p:sldId id="282" r:id="rId9"/>
    <p:sldId id="276" r:id="rId10"/>
    <p:sldId id="264" r:id="rId11"/>
    <p:sldId id="279" r:id="rId12"/>
    <p:sldId id="281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81" d="100"/>
          <a:sy n="81" d="100"/>
        </p:scale>
        <p:origin x="114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>
        <a:solidFill>
          <a:schemeClr val="accent1"/>
        </a:solidFill>
        <a:ln>
          <a:noFill/>
        </a:ln>
      </dgm:spPr>
      <dgm:t>
        <a:bodyPr lIns="182880" tIns="182880" rIns="182880" bIns="182880"/>
        <a:lstStyle/>
        <a:p>
          <a:pPr marL="0" algn="ctr" rtl="0">
            <a:buNone/>
          </a:pPr>
          <a:r>
            <a:rPr lang="en-US" sz="1200" dirty="0">
              <a:latin typeface="Tenorite" pitchFamily="2" charset="0"/>
            </a:rPr>
            <a:t>Governments hold back on attributing to other states to persuade individuals to invest in personal security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73D947E0-108F-4D20-A71E-3CF329F97212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1600" dirty="0">
              <a:latin typeface="Tenorite" pitchFamily="2" charset="0"/>
            </a:rPr>
            <a:t>Started with an interest in cybersecurity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600" dirty="0">
              <a:latin typeface="Tenorite" pitchFamily="2" charset="0"/>
            </a:rPr>
            <a:t>Realized I was interested in how cybercrime affects state behavior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600" dirty="0"/>
            <a:t>Read what others wrote about cybersecurity to get ideas</a:t>
          </a:r>
        </a:p>
        <a:p>
          <a:pPr marL="0" algn="ctr">
            <a:buNone/>
          </a:pPr>
          <a:r>
            <a:rPr lang="en-US" sz="1200" dirty="0"/>
            <a:t>Looked at research articles and government press releases</a:t>
          </a:r>
          <a:endParaRPr lang="en-US" sz="1800" dirty="0">
            <a:latin typeface="Tenorite" pitchFamily="2" charset="0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FEB4A941-E9FA-4A86-A673-85FF34B35F20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1200" dirty="0">
              <a:latin typeface="Tenorite" pitchFamily="2" charset="0"/>
            </a:rPr>
            <a:t>Sometimes attribute attacks to criminals rather than states and emphasize the importance of personal security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2322D3A-7AC2-4C5C-9D7E-EAB2313D47D4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1600" dirty="0">
              <a:latin typeface="Tenorite" pitchFamily="2" charset="0"/>
            </a:rPr>
            <a:t>Outlined a causal relationship that explained that behavior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600" dirty="0">
              <a:latin typeface="Tenorite" pitchFamily="2" charset="0"/>
            </a:rPr>
            <a:t>Noticed patterns in government behavior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5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5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5"/>
      <dgm:spPr/>
    </dgm:pt>
    <dgm:pt modelId="{A126BA88-D0F9-AF4A-A7BA-0638E32B45F8}" type="pres">
      <dgm:prSet presAssocID="{73D947E0-108F-4D20-A71E-3CF329F97212}" presName="imagNode" presStyleLbl="fgImgPlace1" presStyleIdx="0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5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5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5"/>
      <dgm:spPr/>
    </dgm:pt>
    <dgm:pt modelId="{EFEB790C-BD5C-F54D-9993-F81422A8AD8E}" type="pres">
      <dgm:prSet presAssocID="{B1AFA1AF-0FF8-45B3-A6D0-0E255A2F637D}" presName="imagNode" presStyleLbl="fgImgPlace1" presStyleIdx="1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5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5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5"/>
      <dgm:spPr/>
    </dgm:pt>
    <dgm:pt modelId="{CC076D56-4BB0-7246-9039-788AB439DAF0}" type="pres">
      <dgm:prSet presAssocID="{E9682B4F-0217-4B50-923E-C104AA24290F}" presName="imagNode" presStyleLbl="fgImgPlace1" presStyleIdx="2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5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5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5"/>
      <dgm:spPr/>
    </dgm:pt>
    <dgm:pt modelId="{FDF2BC93-305C-D94B-A6C2-ED9CE7F40C2F}" type="pres">
      <dgm:prSet presAssocID="{4F85505A-81B6-4FDA-A144-900B71DAD946}" presName="imagNode" presStyleLbl="fgImgPlace1" presStyleIdx="3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4" presStyleCnt="5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4" presStyleCnt="5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4" presStyleCnt="5"/>
      <dgm:spPr/>
    </dgm:pt>
    <dgm:pt modelId="{916140F0-4F43-9F45-8310-FCCA12DDE514}" type="pres">
      <dgm:prSet presAssocID="{A2322D3A-7AC2-4C5C-9D7E-EAB2313D47D4}" presName="imagNode" presStyleLbl="fgImgPlace1" presStyleIdx="4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029E4233-DBFE-C64A-B874-B5F720CDE974}" type="presOf" srcId="{FEB4A941-E9FA-4A86-A673-85FF34B35F20}" destId="{9312E8E2-BBD1-104A-9F74-B0103AF69816}" srcOrd="1" destOrd="1" presId="urn:microsoft.com/office/officeart/2005/8/layout/hList7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FFD46F48-1601-3B48-AC95-844EF8053475}" type="presOf" srcId="{8FE81FEC-2664-411F-AEB3-065F29F52751}" destId="{73C20AF0-FA1E-3C4A-AD07-551A27BE2B92}" srcOrd="0" destOrd="1" presId="urn:microsoft.com/office/officeart/2005/8/layout/hList7"/>
    <dgm:cxn modelId="{FF82E56C-0E90-E648-A4FD-33776C71CA80}" type="presOf" srcId="{8FE81FEC-2664-411F-AEB3-065F29F52751}" destId="{AF3E8B43-0466-2941-94BF-5E057B356E82}" srcOrd="1" destOrd="1" presId="urn:microsoft.com/office/officeart/2005/8/layout/hList7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982C4584-ADB4-6A42-88C0-8DDE5CF3D3B6}" type="presOf" srcId="{FEB4A941-E9FA-4A86-A673-85FF34B35F20}" destId="{028C9BA8-C3B3-F947-915F-EE2FD2FCA9A5}" srcOrd="0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7" destOrd="0" presId="urn:microsoft.com/office/officeart/2005/8/layout/hList7"/>
    <dgm:cxn modelId="{4D63AED0-BB7F-5648-A588-8D3CD77EDA47}" type="presParOf" srcId="{0955960D-7F7D-E54C-8843-B1DBEEBFB364}" destId="{CFB52331-3A90-8741-B893-154B21972CAC}" srcOrd="8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enorite" pitchFamily="2" charset="0"/>
            </a:rPr>
            <a:t>Started with an interest in cybersecurity</a:t>
          </a:r>
        </a:p>
      </dsp:txBody>
      <dsp:txXfrm>
        <a:off x="0" y="1576348"/>
        <a:ext cx="1892456" cy="1576348"/>
      </dsp:txXfrm>
    </dsp:sp>
    <dsp:sp modelId="{A126BA88-D0F9-AF4A-A7BA-0638E32B45F8}">
      <dsp:nvSpPr>
        <dsp:cNvPr id="0" name=""/>
        <dsp:cNvSpPr/>
      </dsp:nvSpPr>
      <dsp:spPr>
        <a:xfrm>
          <a:off x="53215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194678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enorite" pitchFamily="2" charset="0"/>
            </a:rPr>
            <a:t>Realized I was interested in how cybercrime affects state behavior</a:t>
          </a:r>
        </a:p>
      </dsp:txBody>
      <dsp:txXfrm>
        <a:off x="1946788" y="1576348"/>
        <a:ext cx="1892456" cy="1576348"/>
      </dsp:txXfrm>
    </dsp:sp>
    <dsp:sp modelId="{EFEB790C-BD5C-F54D-9993-F81422A8AD8E}">
      <dsp:nvSpPr>
        <dsp:cNvPr id="0" name=""/>
        <dsp:cNvSpPr/>
      </dsp:nvSpPr>
      <dsp:spPr>
        <a:xfrm>
          <a:off x="248138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3901903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Read what others wrote about cybersecurity to get ideas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Looked at research articles and government press releases</a:t>
          </a:r>
          <a:endParaRPr lang="en-US" sz="1800" kern="1200" dirty="0">
            <a:latin typeface="Tenorite" pitchFamily="2" charset="0"/>
          </a:endParaRPr>
        </a:p>
      </dsp:txBody>
      <dsp:txXfrm>
        <a:off x="3901903" y="1576348"/>
        <a:ext cx="1892456" cy="1576348"/>
      </dsp:txXfrm>
    </dsp:sp>
    <dsp:sp modelId="{CC076D56-4BB0-7246-9039-788AB439DAF0}">
      <dsp:nvSpPr>
        <dsp:cNvPr id="0" name=""/>
        <dsp:cNvSpPr/>
      </dsp:nvSpPr>
      <dsp:spPr>
        <a:xfrm>
          <a:off x="443061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5847689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enorite" pitchFamily="2" charset="0"/>
            </a:rPr>
            <a:t>Noticed patterns in government behavior</a:t>
          </a:r>
        </a:p>
        <a:p>
          <a:pPr marL="0" lvl="1" indent="-114300" algn="ctr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dirty="0">
              <a:latin typeface="Tenorite" pitchFamily="2" charset="0"/>
            </a:rPr>
            <a:t>Sometimes attribute attacks to criminals rather than states and emphasize the importance of personal security</a:t>
          </a:r>
        </a:p>
      </dsp:txBody>
      <dsp:txXfrm>
        <a:off x="5847689" y="1576348"/>
        <a:ext cx="1892456" cy="1576348"/>
      </dsp:txXfrm>
    </dsp:sp>
    <dsp:sp modelId="{FDF2BC93-305C-D94B-A6C2-ED9CE7F40C2F}">
      <dsp:nvSpPr>
        <dsp:cNvPr id="0" name=""/>
        <dsp:cNvSpPr/>
      </dsp:nvSpPr>
      <dsp:spPr>
        <a:xfrm>
          <a:off x="637984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779691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enorite" pitchFamily="2" charset="0"/>
            </a:rPr>
            <a:t>Outlined a causal relationship that explained that behavior</a:t>
          </a:r>
        </a:p>
        <a:p>
          <a:pPr marL="0" lvl="1" indent="-114300" algn="ctr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dirty="0">
              <a:latin typeface="Tenorite" pitchFamily="2" charset="0"/>
            </a:rPr>
            <a:t>Governments hold back on attributing to other states to persuade individuals to invest in personal security</a:t>
          </a:r>
        </a:p>
      </dsp:txBody>
      <dsp:txXfrm>
        <a:off x="7796918" y="1576348"/>
        <a:ext cx="1892456" cy="1576348"/>
      </dsp:txXfrm>
    </dsp:sp>
    <dsp:sp modelId="{916140F0-4F43-9F45-8310-FCCA12DDE514}">
      <dsp:nvSpPr>
        <dsp:cNvPr id="0" name=""/>
        <dsp:cNvSpPr/>
      </dsp:nvSpPr>
      <dsp:spPr>
        <a:xfrm>
          <a:off x="8329073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0054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POLS 208: 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Quang Bui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7693-6008-2A93-CD9A-752E83AD6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Email: quang.bui@emory.edu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B97EF-0923-22E4-73E7-1C58F708F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Office Hours: T 3-4 </a:t>
            </a:r>
          </a:p>
          <a:p>
            <a:r>
              <a:rPr lang="en-US" dirty="0" err="1"/>
              <a:t>Tarbutton</a:t>
            </a:r>
            <a:r>
              <a:rPr lang="en-US" dirty="0"/>
              <a:t> 116</a:t>
            </a:r>
          </a:p>
        </p:txBody>
      </p:sp>
    </p:spTree>
    <p:extLst>
      <p:ext uri="{BB962C8B-B14F-4D97-AF65-F5344CB8AC3E}">
        <p14:creationId xmlns:p14="http://schemas.microsoft.com/office/powerpoint/2010/main" val="412604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frame research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Narrow down student interests for paper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find and read literature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Things to Consider for a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Interesting and Important (what is the really big question being addressed)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Political (anything to do with power)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Causal; not simply descriptive (not a yes/no answer)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Feasible to answer (empirically and ethically)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Non-normative (not about what should be) </a:t>
            </a:r>
          </a:p>
          <a:p>
            <a:r>
              <a:rPr lang="en-US" dirty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8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Semester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1A7B96-E405-A06F-C3BA-0BF805B7D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Review key concepts from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Ask questions about the material and prepare for weekly assignments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Develop your own research ideas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CB8EF7-EFBA-C5E2-84FF-26FE9726FE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Policy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854237A-414A-25EB-32ED-1E802C0D58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1CD31-8D18-48EF-CC11-7E8484A9A4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701800" cy="365125"/>
          </a:xfrm>
        </p:spPr>
        <p:txBody>
          <a:bodyPr/>
          <a:lstStyle/>
          <a:p>
            <a:fld id="{8CE9AC2A-20AD-8C48-B5EB-B5322BDBCDEE}" type="datetime1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9306E-6E0D-F2AF-BBF9-3E157A38362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4C822-56D2-E3DF-A1F6-1E9E6BCFF14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34650" y="6356350"/>
            <a:ext cx="165735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0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Creating Political Science Research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1A7B96-E405-A06F-C3BA-0BF805B7D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706563"/>
            <a:ext cx="9779182" cy="456484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Start with something interesting to you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Think about something that is puzzling to you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Focus on a pattern that you see or differences between things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1800" dirty="0"/>
              <a:t>Ex: Why do some constituencies mobilize when others don’t?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Narrow down to something “do-able”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Ex: “Why states go to war” is too broad for a project but “Do states go to war if they trade” is more do-able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Think about causal relationships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Does X cause Y?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1800" dirty="0"/>
              <a:t>Ex: If states don’t go to war if they trade, does trade cause peace?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Is this interesting to other people?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How can I relate this to people who are not directly interested in my topic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297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r>
              <a:rPr lang="en-US" dirty="0"/>
              <a:t>My Experience for Creating Ideas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89332087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042809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40022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59326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78630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9807953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5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/>
          <a:lstStyle/>
          <a:p>
            <a:fld id="{D5E2F4D9-1A6B-894D-9E7D-8548C879BC04}" type="datetime1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4EFE-C6D1-4D02-34E5-E66B677BB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discuss your ideas!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9D2BA-DF22-2C06-0304-0FF808246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50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4EFE-C6D1-4D02-34E5-E66B677BB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Next Week: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9D2BA-DF22-2C06-0304-0FF808246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Start narrowing down your ideas</a:t>
            </a:r>
          </a:p>
        </p:txBody>
      </p:sp>
    </p:spTree>
    <p:extLst>
      <p:ext uri="{BB962C8B-B14F-4D97-AF65-F5344CB8AC3E}">
        <p14:creationId xmlns:p14="http://schemas.microsoft.com/office/powerpoint/2010/main" val="3866295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1118</TotalTime>
  <Words>374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Office Theme</vt:lpstr>
      <vt:lpstr>POLS 208: Week 2</vt:lpstr>
      <vt:lpstr>Agenda</vt:lpstr>
      <vt:lpstr>Things to Consider for a Research Question</vt:lpstr>
      <vt:lpstr>Plan for the Semester</vt:lpstr>
      <vt:lpstr>Electronics Policy</vt:lpstr>
      <vt:lpstr>Creating Political Science Research</vt:lpstr>
      <vt:lpstr>My Experience for Creating Ideas</vt:lpstr>
      <vt:lpstr>Let’s discuss your ideas!</vt:lpstr>
      <vt:lpstr>For Next Week:</vt:lpstr>
      <vt:lpstr>Email: quang.bui@emory.edu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POLS 208: Week 1</dc:title>
  <dc:creator>Bui, Quang</dc:creator>
  <cp:lastModifiedBy>Bui, Quang</cp:lastModifiedBy>
  <cp:revision>3</cp:revision>
  <dcterms:created xsi:type="dcterms:W3CDTF">2023-08-24T18:48:34Z</dcterms:created>
  <dcterms:modified xsi:type="dcterms:W3CDTF">2023-08-27T17:23:17Z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