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79" r:id="rId3"/>
    <p:sldId id="277" r:id="rId4"/>
    <p:sldId id="281" r:id="rId5"/>
    <p:sldId id="264" r:id="rId6"/>
    <p:sldId id="271" r:id="rId7"/>
    <p:sldId id="270" r:id="rId8"/>
    <p:sldId id="260" r:id="rId9"/>
    <p:sldId id="272" r:id="rId10"/>
    <p:sldId id="280" r:id="rId11"/>
    <p:sldId id="267" r:id="rId12"/>
    <p:sldId id="283" r:id="rId13"/>
    <p:sldId id="261" r:id="rId14"/>
    <p:sldId id="262" r:id="rId15"/>
    <p:sldId id="263" r:id="rId16"/>
    <p:sldId id="259"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D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48FD7-A506-49B4-9D6E-C2A8BB9AF6A2}" type="doc">
      <dgm:prSet loTypeId="urn:microsoft.com/office/officeart/2005/8/layout/funnel1" loCatId="process" qsTypeId="urn:microsoft.com/office/officeart/2005/8/quickstyle/3d4" qsCatId="3D" csTypeId="urn:microsoft.com/office/officeart/2005/8/colors/accent2_1" csCatId="accent2" phldr="1"/>
      <dgm:spPr/>
      <dgm:t>
        <a:bodyPr/>
        <a:lstStyle/>
        <a:p>
          <a:endParaRPr lang="en-US"/>
        </a:p>
      </dgm:t>
    </dgm:pt>
    <dgm:pt modelId="{F0676420-52B1-48A6-8A26-43A25C5F9E31}">
      <dgm:prSet phldrT="[Text]"/>
      <dgm:spPr/>
      <dgm:t>
        <a:bodyPr/>
        <a:lstStyle/>
        <a:p>
          <a:r>
            <a:rPr lang="en-US" dirty="0"/>
            <a:t>Water</a:t>
          </a:r>
        </a:p>
      </dgm:t>
    </dgm:pt>
    <dgm:pt modelId="{91667C39-31DE-4F26-8C91-EA48BC6DA600}" type="parTrans" cxnId="{1C19DF32-5606-45CF-B074-819307272FB8}">
      <dgm:prSet/>
      <dgm:spPr/>
      <dgm:t>
        <a:bodyPr/>
        <a:lstStyle/>
        <a:p>
          <a:endParaRPr lang="en-US"/>
        </a:p>
      </dgm:t>
    </dgm:pt>
    <dgm:pt modelId="{3BF544D0-E421-4EC2-B79D-17C86FD440BC}" type="sibTrans" cxnId="{1C19DF32-5606-45CF-B074-819307272FB8}">
      <dgm:prSet/>
      <dgm:spPr/>
      <dgm:t>
        <a:bodyPr/>
        <a:lstStyle/>
        <a:p>
          <a:endParaRPr lang="en-US"/>
        </a:p>
      </dgm:t>
    </dgm:pt>
    <dgm:pt modelId="{CF733970-DE2D-4C67-BA36-0B70F64E32E1}">
      <dgm:prSet phldrT="[Text]"/>
      <dgm:spPr/>
      <dgm:t>
        <a:bodyPr/>
        <a:lstStyle/>
        <a:p>
          <a:r>
            <a:rPr lang="en-US" dirty="0"/>
            <a:t>Yeast &amp; Hop</a:t>
          </a:r>
        </a:p>
      </dgm:t>
    </dgm:pt>
    <dgm:pt modelId="{58DB60FA-880D-428E-A587-9CC55BFE7FB3}" type="parTrans" cxnId="{B7C428D6-DA13-45D3-9C29-947606A4BDF8}">
      <dgm:prSet/>
      <dgm:spPr/>
      <dgm:t>
        <a:bodyPr/>
        <a:lstStyle/>
        <a:p>
          <a:endParaRPr lang="en-US"/>
        </a:p>
      </dgm:t>
    </dgm:pt>
    <dgm:pt modelId="{FFBC9B66-EAEC-4CF1-80B3-356888EDFB55}" type="sibTrans" cxnId="{B7C428D6-DA13-45D3-9C29-947606A4BDF8}">
      <dgm:prSet/>
      <dgm:spPr/>
      <dgm:t>
        <a:bodyPr/>
        <a:lstStyle/>
        <a:p>
          <a:endParaRPr lang="en-US"/>
        </a:p>
      </dgm:t>
    </dgm:pt>
    <dgm:pt modelId="{01789639-0699-4D7B-B494-1BC4244E599A}">
      <dgm:prSet phldrT="[Text]"/>
      <dgm:spPr/>
      <dgm:t>
        <a:bodyPr/>
        <a:lstStyle/>
        <a:p>
          <a:r>
            <a:rPr lang="en-US" dirty="0"/>
            <a:t>Malt</a:t>
          </a:r>
        </a:p>
      </dgm:t>
    </dgm:pt>
    <dgm:pt modelId="{A4947760-ED78-4C1C-B031-0C4981F2535F}" type="parTrans" cxnId="{FC632A66-970A-4E36-B1CA-7A248DCE31D4}">
      <dgm:prSet/>
      <dgm:spPr/>
      <dgm:t>
        <a:bodyPr/>
        <a:lstStyle/>
        <a:p>
          <a:endParaRPr lang="en-US"/>
        </a:p>
      </dgm:t>
    </dgm:pt>
    <dgm:pt modelId="{D060710B-D452-4271-9BD6-10BD67AF61C3}" type="sibTrans" cxnId="{FC632A66-970A-4E36-B1CA-7A248DCE31D4}">
      <dgm:prSet/>
      <dgm:spPr/>
      <dgm:t>
        <a:bodyPr/>
        <a:lstStyle/>
        <a:p>
          <a:endParaRPr lang="en-US"/>
        </a:p>
      </dgm:t>
    </dgm:pt>
    <dgm:pt modelId="{AD21189C-0F9E-41F8-91CA-420411DE10C9}">
      <dgm:prSet phldrT="[Text]"/>
      <dgm:spPr/>
      <dgm:t>
        <a:bodyPr/>
        <a:lstStyle/>
        <a:p>
          <a:r>
            <a:rPr lang="en-US" dirty="0"/>
            <a:t>Beer</a:t>
          </a:r>
        </a:p>
      </dgm:t>
    </dgm:pt>
    <dgm:pt modelId="{7537A92F-3C3D-4AE7-8430-AEE753E0C94F}" type="parTrans" cxnId="{B4F3382F-0B97-4197-A29C-09137E524931}">
      <dgm:prSet/>
      <dgm:spPr/>
      <dgm:t>
        <a:bodyPr/>
        <a:lstStyle/>
        <a:p>
          <a:endParaRPr lang="en-US"/>
        </a:p>
      </dgm:t>
    </dgm:pt>
    <dgm:pt modelId="{C8CD08E8-08EB-4365-8C36-4FFC8521C940}" type="sibTrans" cxnId="{B4F3382F-0B97-4197-A29C-09137E524931}">
      <dgm:prSet/>
      <dgm:spPr/>
      <dgm:t>
        <a:bodyPr/>
        <a:lstStyle/>
        <a:p>
          <a:endParaRPr lang="en-US"/>
        </a:p>
      </dgm:t>
    </dgm:pt>
    <dgm:pt modelId="{EB591C24-1FE6-43FF-9B90-E6EE7B133CAB}" type="pres">
      <dgm:prSet presAssocID="{22848FD7-A506-49B4-9D6E-C2A8BB9AF6A2}" presName="Name0" presStyleCnt="0">
        <dgm:presLayoutVars>
          <dgm:chMax val="4"/>
          <dgm:resizeHandles val="exact"/>
        </dgm:presLayoutVars>
      </dgm:prSet>
      <dgm:spPr/>
    </dgm:pt>
    <dgm:pt modelId="{4DF89386-627D-41A8-A2DA-0AA8180E0F44}" type="pres">
      <dgm:prSet presAssocID="{22848FD7-A506-49B4-9D6E-C2A8BB9AF6A2}" presName="ellipse" presStyleLbl="trBgShp" presStyleIdx="0" presStyleCnt="1"/>
      <dgm:spPr/>
    </dgm:pt>
    <dgm:pt modelId="{C8D6ED0E-EF5C-44F8-A0AE-D3C14F4615AA}" type="pres">
      <dgm:prSet presAssocID="{22848FD7-A506-49B4-9D6E-C2A8BB9AF6A2}" presName="arrow1" presStyleLbl="fgShp" presStyleIdx="0" presStyleCnt="1"/>
      <dgm:spPr/>
    </dgm:pt>
    <dgm:pt modelId="{8B09FF7C-D8EA-451E-8DD7-02CD2B148235}" type="pres">
      <dgm:prSet presAssocID="{22848FD7-A506-49B4-9D6E-C2A8BB9AF6A2}" presName="rectangle" presStyleLbl="revTx" presStyleIdx="0" presStyleCnt="1">
        <dgm:presLayoutVars>
          <dgm:bulletEnabled val="1"/>
        </dgm:presLayoutVars>
      </dgm:prSet>
      <dgm:spPr/>
    </dgm:pt>
    <dgm:pt modelId="{61916F91-23AF-4318-A0CA-BCB34B2A8DE0}" type="pres">
      <dgm:prSet presAssocID="{CF733970-DE2D-4C67-BA36-0B70F64E32E1}" presName="item1" presStyleLbl="node1" presStyleIdx="0" presStyleCnt="3">
        <dgm:presLayoutVars>
          <dgm:bulletEnabled val="1"/>
        </dgm:presLayoutVars>
      </dgm:prSet>
      <dgm:spPr/>
    </dgm:pt>
    <dgm:pt modelId="{1B92C267-C2C6-474C-8EFD-1B2ED9CC0360}" type="pres">
      <dgm:prSet presAssocID="{01789639-0699-4D7B-B494-1BC4244E599A}" presName="item2" presStyleLbl="node1" presStyleIdx="1" presStyleCnt="3" custLinFactNeighborX="3714" custLinFactNeighborY="-29712">
        <dgm:presLayoutVars>
          <dgm:bulletEnabled val="1"/>
        </dgm:presLayoutVars>
      </dgm:prSet>
      <dgm:spPr/>
    </dgm:pt>
    <dgm:pt modelId="{B2352505-9F34-4D97-89B4-DCB2A34A5E91}" type="pres">
      <dgm:prSet presAssocID="{AD21189C-0F9E-41F8-91CA-420411DE10C9}" presName="item3" presStyleLbl="node1" presStyleIdx="2" presStyleCnt="3" custLinFactNeighborX="19808" custLinFactNeighborY="-2476">
        <dgm:presLayoutVars>
          <dgm:bulletEnabled val="1"/>
        </dgm:presLayoutVars>
      </dgm:prSet>
      <dgm:spPr/>
    </dgm:pt>
    <dgm:pt modelId="{41364E85-1959-45EC-AED6-205FE80254D5}" type="pres">
      <dgm:prSet presAssocID="{22848FD7-A506-49B4-9D6E-C2A8BB9AF6A2}" presName="funnel" presStyleLbl="trAlignAcc1" presStyleIdx="0" presStyleCnt="1" custLinFactNeighborX="856" custLinFactNeighborY="-1349"/>
      <dgm:spPr/>
    </dgm:pt>
  </dgm:ptLst>
  <dgm:cxnLst>
    <dgm:cxn modelId="{1C502F12-9FBF-4A07-8C4E-A4D98F5DACD5}" type="presOf" srcId="{F0676420-52B1-48A6-8A26-43A25C5F9E31}" destId="{B2352505-9F34-4D97-89B4-DCB2A34A5E91}" srcOrd="0" destOrd="0" presId="urn:microsoft.com/office/officeart/2005/8/layout/funnel1"/>
    <dgm:cxn modelId="{28476D15-5526-4365-90AF-AADBCFE2CA99}" type="presOf" srcId="{01789639-0699-4D7B-B494-1BC4244E599A}" destId="{61916F91-23AF-4318-A0CA-BCB34B2A8DE0}" srcOrd="0" destOrd="0" presId="urn:microsoft.com/office/officeart/2005/8/layout/funnel1"/>
    <dgm:cxn modelId="{9DAF772B-8AB2-44C7-BB79-0E0ED27E5CD4}" type="presOf" srcId="{AD21189C-0F9E-41F8-91CA-420411DE10C9}" destId="{8B09FF7C-D8EA-451E-8DD7-02CD2B148235}" srcOrd="0" destOrd="0" presId="urn:microsoft.com/office/officeart/2005/8/layout/funnel1"/>
    <dgm:cxn modelId="{B4F3382F-0B97-4197-A29C-09137E524931}" srcId="{22848FD7-A506-49B4-9D6E-C2A8BB9AF6A2}" destId="{AD21189C-0F9E-41F8-91CA-420411DE10C9}" srcOrd="3" destOrd="0" parTransId="{7537A92F-3C3D-4AE7-8430-AEE753E0C94F}" sibTransId="{C8CD08E8-08EB-4365-8C36-4FFC8521C940}"/>
    <dgm:cxn modelId="{1C19DF32-5606-45CF-B074-819307272FB8}" srcId="{22848FD7-A506-49B4-9D6E-C2A8BB9AF6A2}" destId="{F0676420-52B1-48A6-8A26-43A25C5F9E31}" srcOrd="0" destOrd="0" parTransId="{91667C39-31DE-4F26-8C91-EA48BC6DA600}" sibTransId="{3BF544D0-E421-4EC2-B79D-17C86FD440BC}"/>
    <dgm:cxn modelId="{FC632A66-970A-4E36-B1CA-7A248DCE31D4}" srcId="{22848FD7-A506-49B4-9D6E-C2A8BB9AF6A2}" destId="{01789639-0699-4D7B-B494-1BC4244E599A}" srcOrd="2" destOrd="0" parTransId="{A4947760-ED78-4C1C-B031-0C4981F2535F}" sibTransId="{D060710B-D452-4271-9BD6-10BD67AF61C3}"/>
    <dgm:cxn modelId="{8D36147C-D013-48D7-BDD0-4974777E649A}" type="presOf" srcId="{22848FD7-A506-49B4-9D6E-C2A8BB9AF6A2}" destId="{EB591C24-1FE6-43FF-9B90-E6EE7B133CAB}" srcOrd="0" destOrd="0" presId="urn:microsoft.com/office/officeart/2005/8/layout/funnel1"/>
    <dgm:cxn modelId="{B7C428D6-DA13-45D3-9C29-947606A4BDF8}" srcId="{22848FD7-A506-49B4-9D6E-C2A8BB9AF6A2}" destId="{CF733970-DE2D-4C67-BA36-0B70F64E32E1}" srcOrd="1" destOrd="0" parTransId="{58DB60FA-880D-428E-A587-9CC55BFE7FB3}" sibTransId="{FFBC9B66-EAEC-4CF1-80B3-356888EDFB55}"/>
    <dgm:cxn modelId="{6631A3F2-E147-43D2-A23B-9F6A2D62845D}" type="presOf" srcId="{CF733970-DE2D-4C67-BA36-0B70F64E32E1}" destId="{1B92C267-C2C6-474C-8EFD-1B2ED9CC0360}" srcOrd="0" destOrd="0" presId="urn:microsoft.com/office/officeart/2005/8/layout/funnel1"/>
    <dgm:cxn modelId="{24B6B6FB-8379-4AD0-9FF9-3F9D7F1ADE63}" type="presParOf" srcId="{EB591C24-1FE6-43FF-9B90-E6EE7B133CAB}" destId="{4DF89386-627D-41A8-A2DA-0AA8180E0F44}" srcOrd="0" destOrd="0" presId="urn:microsoft.com/office/officeart/2005/8/layout/funnel1"/>
    <dgm:cxn modelId="{9E5F756C-883A-4FD6-8B48-E8C37379A1B9}" type="presParOf" srcId="{EB591C24-1FE6-43FF-9B90-E6EE7B133CAB}" destId="{C8D6ED0E-EF5C-44F8-A0AE-D3C14F4615AA}" srcOrd="1" destOrd="0" presId="urn:microsoft.com/office/officeart/2005/8/layout/funnel1"/>
    <dgm:cxn modelId="{2536F636-CD04-467B-85D1-BC4793917E29}" type="presParOf" srcId="{EB591C24-1FE6-43FF-9B90-E6EE7B133CAB}" destId="{8B09FF7C-D8EA-451E-8DD7-02CD2B148235}" srcOrd="2" destOrd="0" presId="urn:microsoft.com/office/officeart/2005/8/layout/funnel1"/>
    <dgm:cxn modelId="{CEE11BDF-FC7C-4FFA-9290-911E1C331A8C}" type="presParOf" srcId="{EB591C24-1FE6-43FF-9B90-E6EE7B133CAB}" destId="{61916F91-23AF-4318-A0CA-BCB34B2A8DE0}" srcOrd="3" destOrd="0" presId="urn:microsoft.com/office/officeart/2005/8/layout/funnel1"/>
    <dgm:cxn modelId="{18590AA6-37AE-49BE-878B-AE2F6EA44E3B}" type="presParOf" srcId="{EB591C24-1FE6-43FF-9B90-E6EE7B133CAB}" destId="{1B92C267-C2C6-474C-8EFD-1B2ED9CC0360}" srcOrd="4" destOrd="0" presId="urn:microsoft.com/office/officeart/2005/8/layout/funnel1"/>
    <dgm:cxn modelId="{DE8955EA-6ED3-4174-A7C2-394118666D1A}" type="presParOf" srcId="{EB591C24-1FE6-43FF-9B90-E6EE7B133CAB}" destId="{B2352505-9F34-4D97-89B4-DCB2A34A5E91}" srcOrd="5" destOrd="0" presId="urn:microsoft.com/office/officeart/2005/8/layout/funnel1"/>
    <dgm:cxn modelId="{B0E67333-FBCF-4E9F-8890-D098F95B0C3F}" type="presParOf" srcId="{EB591C24-1FE6-43FF-9B90-E6EE7B133CAB}" destId="{41364E85-1959-45EC-AED6-205FE80254D5}"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89386-627D-41A8-A2DA-0AA8180E0F44}">
      <dsp:nvSpPr>
        <dsp:cNvPr id="0" name=""/>
        <dsp:cNvSpPr/>
      </dsp:nvSpPr>
      <dsp:spPr>
        <a:xfrm>
          <a:off x="503822" y="398734"/>
          <a:ext cx="1841164" cy="639412"/>
        </a:xfrm>
        <a:prstGeom prst="ellipse">
          <a:avLst/>
        </a:prstGeom>
        <a:solidFill>
          <a:schemeClr val="accent2">
            <a:tint val="50000"/>
            <a:alpha val="40000"/>
            <a:hueOff val="0"/>
            <a:satOff val="0"/>
            <a:lumOff val="0"/>
            <a:alphaOff val="0"/>
          </a:schemeClr>
        </a:solidFill>
        <a:ln>
          <a:noFill/>
        </a:ln>
        <a:effectLst/>
        <a:scene3d>
          <a:camera prst="orthographicFront"/>
          <a:lightRig rig="chilly" dir="t"/>
        </a:scene3d>
        <a:sp3d z="-152400" prstMaterial="matte"/>
      </dsp:spPr>
      <dsp:style>
        <a:lnRef idx="0">
          <a:scrgbClr r="0" g="0" b="0"/>
        </a:lnRef>
        <a:fillRef idx="1">
          <a:scrgbClr r="0" g="0" b="0"/>
        </a:fillRef>
        <a:effectRef idx="0">
          <a:scrgbClr r="0" g="0" b="0"/>
        </a:effectRef>
        <a:fontRef idx="minor"/>
      </dsp:style>
    </dsp:sp>
    <dsp:sp modelId="{C8D6ED0E-EF5C-44F8-A0AE-D3C14F4615AA}">
      <dsp:nvSpPr>
        <dsp:cNvPr id="0" name=""/>
        <dsp:cNvSpPr/>
      </dsp:nvSpPr>
      <dsp:spPr>
        <a:xfrm>
          <a:off x="1248851" y="1964437"/>
          <a:ext cx="356814" cy="228361"/>
        </a:xfrm>
        <a:prstGeom prst="down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B09FF7C-D8EA-451E-8DD7-02CD2B148235}">
      <dsp:nvSpPr>
        <dsp:cNvPr id="0" name=""/>
        <dsp:cNvSpPr/>
      </dsp:nvSpPr>
      <dsp:spPr>
        <a:xfrm>
          <a:off x="570903" y="2147126"/>
          <a:ext cx="1712710" cy="4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Beer</a:t>
          </a:r>
        </a:p>
      </dsp:txBody>
      <dsp:txXfrm>
        <a:off x="570903" y="2147126"/>
        <a:ext cx="1712710" cy="428177"/>
      </dsp:txXfrm>
    </dsp:sp>
    <dsp:sp modelId="{61916F91-23AF-4318-A0CA-BCB34B2A8DE0}">
      <dsp:nvSpPr>
        <dsp:cNvPr id="0" name=""/>
        <dsp:cNvSpPr/>
      </dsp:nvSpPr>
      <dsp:spPr>
        <a:xfrm>
          <a:off x="1173206" y="1087529"/>
          <a:ext cx="642266" cy="642266"/>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Malt</a:t>
          </a:r>
        </a:p>
      </dsp:txBody>
      <dsp:txXfrm>
        <a:off x="1267264" y="1181587"/>
        <a:ext cx="454150" cy="454150"/>
      </dsp:txXfrm>
    </dsp:sp>
    <dsp:sp modelId="{1B92C267-C2C6-474C-8EFD-1B2ED9CC0360}">
      <dsp:nvSpPr>
        <dsp:cNvPr id="0" name=""/>
        <dsp:cNvSpPr/>
      </dsp:nvSpPr>
      <dsp:spPr>
        <a:xfrm>
          <a:off x="737483" y="414856"/>
          <a:ext cx="642266" cy="642266"/>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Yeast &amp; Hop</a:t>
          </a:r>
        </a:p>
      </dsp:txBody>
      <dsp:txXfrm>
        <a:off x="831541" y="508914"/>
        <a:ext cx="454150" cy="454150"/>
      </dsp:txXfrm>
    </dsp:sp>
    <dsp:sp modelId="{B2352505-9F34-4D97-89B4-DCB2A34A5E91}">
      <dsp:nvSpPr>
        <dsp:cNvPr id="0" name=""/>
        <dsp:cNvSpPr/>
      </dsp:nvSpPr>
      <dsp:spPr>
        <a:xfrm>
          <a:off x="1497388" y="434498"/>
          <a:ext cx="642266" cy="642266"/>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Water</a:t>
          </a:r>
        </a:p>
      </dsp:txBody>
      <dsp:txXfrm>
        <a:off x="1591446" y="528556"/>
        <a:ext cx="454150" cy="454150"/>
      </dsp:txXfrm>
    </dsp:sp>
    <dsp:sp modelId="{41364E85-1959-45EC-AED6-205FE80254D5}">
      <dsp:nvSpPr>
        <dsp:cNvPr id="0" name=""/>
        <dsp:cNvSpPr/>
      </dsp:nvSpPr>
      <dsp:spPr>
        <a:xfrm>
          <a:off x="445281" y="298670"/>
          <a:ext cx="1998162" cy="1598530"/>
        </a:xfrm>
        <a:prstGeom prst="funnel">
          <a:avLst/>
        </a:prstGeom>
        <a:solidFill>
          <a:schemeClr val="accent2">
            <a:alpha val="40000"/>
            <a:tint val="40000"/>
            <a:hueOff val="0"/>
            <a:satOff val="0"/>
            <a:lumOff val="0"/>
            <a:alphaOff val="0"/>
          </a:schemeClr>
        </a:solidFill>
        <a:ln w="12700" cap="flat" cmpd="sng" algn="ctr">
          <a:solidFill>
            <a:schemeClr val="accent2">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39.6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34.9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36.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39.0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39.8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43.8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45.3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47.3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4T17:07:11.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4T17:07:12.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4T17:07:13.3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1.1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6T21:11:41.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183 0,'7'1,"1"0,-1 0,0 1,0 0,0 0,0 1,0 0,0 0,-1 1,1 0,-1 0,0 0,0 1,0-1,3 5,21 15,-21-16,0 0,0 0,-1 1,0 1,0-1,-1 1,-1 0,1 1,-2 0,1 0,-2 0,1 0,-2 1,1 0,-2-1,1 1,-1 4,13 88,-4-34,-2 0,-2 62,-7 288,1-404,0 1,2 0,3 12,-2-11,-1 0,-1 0,0 3,-2 8,-1 1,-1-1,-2 0,-3 9,-4 16,3 1,1 0,2 46,7-6,1-10,-8 66,4-145,0 1,-1-1,0 0,0 1,0-1,-1 0,0 0,0-1,-2 2,-37 52,14-22,27-35,0 0,0 0,-1 0,1 0,0-1,-1 1,0-1,1 1,-1-1,0 1,0-1,0 0,0 0,0 0,0 0,0 0,0-1,0 1,0-1,-1 1,1-1,0 0,0 1,0-1,-1 0,1-1,0 1,0 0,-2-1,1 0,0 0,1-1,-1 1,0-1,1 0,-1 1,1-1,0 0,0-1,0 1,0 0,0 0,0-1,0 1,1-1,-1 0,1 1,0-1,0 0,0 0,0 0,0-1,-3-21,1 0,1 0,2 0,0-1,3-18,1-31,-3 49,-1-1,-1 0,-2 1,0-1,-2 1,0 0,-10-23,0 1,2-1,2 1,2-2,1-17,6 56,-7-47,3 29,2-1,0-30,5-294,0 338,0 0,2 1,0-1,1 0,0-1,-1 0,-1-1,0-5,-1-10,-1 7,1 0,2 1,0-1,2-2,-1 5,0-1,-2 0,-1-4,0 3,1 1,2 0,0-2,8-44,-12 64,1 0,-1-1,0 1,0 0,-1-1,0 1,0 0,0 0,-3-5,4 11,0 0,0 0,0 0,0 0,0-1,0 1,0 0,0 0,0 0,0 0,0-1,0 1,0 0,0 0,0 0,-1 0,1-1,0 1,0 0,0 0,0 0,0 0,0 0,-1 0,1 0,0 0,0-1,0 1,0 0,-1 0,1 0,0 0,0 0,0 0,-1 0,1 0,0 0,0 0,0 0,0 0,-1 0,1 0,0 0,0 0,0 0,-1 1,-4 8,0 15,0 6,-1 1,-6 12,5-17,1 0,0 0,0 20,-4 26,5-51,2 0,-1 20,2-17,-1 0,-1 0,-1-1,-4 10,-12 60,17-70,-2 1,-5 13,5-19,2-1,-1 0,2 1,0 0,1 8,2 7,-1 21,-2-1,-6 24,1-1,4 0,2 1,5 19,-1 27,-3-31,-1-17,6 43,-2-98,2 0,0-1,1 1,1-1,0-1,6 10,-6-14,1-1,0 0,1 0,1-1,0 0,0 0,1-1,11 9,-17-17,-1 0,1-1,0 0,0 0,0 0,1 0,-1-1,0 0,1 0,-1 0,1 0,-1-1,1 1,-1-1,1 0,-1-1,1 1,-1-1,1 0,0 0,16-5,-1 0,0-1,-1-1,0-1,19-8,-25 11,0 0,-1-1,0-1,0 0,2-3,1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6T21:11:44.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0,'36'9,"-8"-1,-18-6,0-1,0 1,-1 1,1 0,0 0,-1 1,2 1,-8-3,0 0,-1-1,1 1,-1 0,0 0,0 0,0 1,0-1,0 0,0 1,0-1,-1 1,0 0,1 0,-1-1,0 1,0 0,0 0,-1 0,1 0,-1 0,0 0,1 0,-1 0,-1 3,-1 14,0 0,-6 18,4-19,0 1,1 0,1 0,-9 81,6-67,2 1,0 15,4 1320,-1-1351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6T21:13:14.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3,'86'-1,"-19"-1,45 6,-98-2,-1 1,0 0,0 1,0 0,3 3,31 9,-10-6,0-3,0-1,12 0,-26-2,0 0,0 2,0 0,9 6,-11-5,0 0,0-1,0-1,1-2,13 2,148-5,-80-1,-86 0,-1-1,0-1,1 0,-1-1,14-6,-13 5,0 0,0 1,0 0,0 2,7 0,285 1,-132 3,-152-1,0 2,-1 0,6 3,21 3,-4-2,-8 0,0-2,34-1,-38-3,0 2,-1 2,0 1,23 8,-31-8,30 7,-10 0,1-3,0-2,44 1,-55-6,32 5,-34-3,-1-1,16-2,13-1,-7 0,27-4,-75 2,0-1,0 1,-1-1,1 0,-1-1,0 0,0 0,0 0,0 0,0-1,2-2,12-10,-1-1,8-9,3-4,-5 9,1 1,17-9,-40 27,-2 1,0 1,0-1,0 1,0-1,0 1,0-1,-1 0,1 0,0 1,0-1,-1 0,1 0,0 0,-1 0,1 0,-1 0,1 0,-1 0,-12-1,-29 12,11 2,3-1,0 1,1 1,-10 8,20-14,1 0,-2-2,1 1,-1-2,1 0,-1-1,0-1,-4 0,21-2,-73 6,-1-4,-42-4,2 0,22 3,13 1,-37-6,42-6,46 5,1 1,-21 1,-97 5,25 0,-2-6,43-6,50 5,0 1,-10 1,-619 2,317 3,319 0,0 0,1 2,-1 1,1 0,0 2,-12 5,-54 15,-46 18,114-40,-7 1,0-1,-1-1,-7 0,15-3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2.0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2.5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2.9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0,'4'0,"4"0,2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4.9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07:47.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114 0,'-4'0,"-4"0,-6 0,-3 0,-3 0,2 4,1 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23:22:34.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7039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419953"/>
      </p:ext>
    </p:extLst>
  </p:cSld>
  <p:clrMap bg1="lt1" tx1="dk1" bg2="lt2" tx2="dk2" accent1="accent1" accent2="accent2" accent3="accent3" accent4="accent4" accent5="accent5" accent6="accent6" hlink="hlink" folHlink="folHlink"/>
  <p:sldLayoutIdLst>
    <p:sldLayoutId id="2147483764" r:id="rId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zgm2Ei5918E&amp;feature=youtu.b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llaboutbeer.com/beer_style/india-pale-ale/"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2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entalfloss.com/article/52941/25-amazing-facts-national-beer-da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nheuser-Busch" TargetMode="External"/><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www.beeradvocate.com/beer/profile/30178/104620/" TargetMode="External"/></Relationships>
</file>

<file path=ppt/slides/_rels/slide5.xml.rels><?xml version="1.0" encoding="UTF-8" standalone="yes"?>
<Relationships xmlns="http://schemas.openxmlformats.org/package/2006/relationships"><Relationship Id="rId13" Type="http://schemas.openxmlformats.org/officeDocument/2006/relationships/customXml" Target="../ink/ink4.xml"/><Relationship Id="rId39" Type="http://schemas.openxmlformats.org/officeDocument/2006/relationships/customXml" Target="../ink/ink13.xml"/><Relationship Id="rId3" Type="http://schemas.openxmlformats.org/officeDocument/2006/relationships/customXml" Target="../ink/ink1.xml"/><Relationship Id="rId34" Type="http://schemas.openxmlformats.org/officeDocument/2006/relationships/customXml" Target="../ink/ink9.xml"/><Relationship Id="rId42" Type="http://schemas.openxmlformats.org/officeDocument/2006/relationships/customXml" Target="../ink/ink16.xml"/><Relationship Id="rId12" Type="http://schemas.openxmlformats.org/officeDocument/2006/relationships/customXml" Target="../ink/ink3.xml"/><Relationship Id="rId33" Type="http://schemas.openxmlformats.org/officeDocument/2006/relationships/image" Target="../media/image9.png"/><Relationship Id="rId38" Type="http://schemas.openxmlformats.org/officeDocument/2006/relationships/customXml" Target="../ink/ink12.xml"/><Relationship Id="rId2" Type="http://schemas.openxmlformats.org/officeDocument/2006/relationships/hyperlink" Target="https://beerconnoisseur.com/articles/2019-consumer-trends" TargetMode="External"/><Relationship Id="rId29" Type="http://schemas.openxmlformats.org/officeDocument/2006/relationships/customXml" Target="../ink/ink7.xml"/><Relationship Id="rId41" Type="http://schemas.openxmlformats.org/officeDocument/2006/relationships/customXml" Target="../ink/ink15.xml"/><Relationship Id="rId1" Type="http://schemas.openxmlformats.org/officeDocument/2006/relationships/slideLayout" Target="../slideLayouts/slideLayout1.xml"/><Relationship Id="rId11" Type="http://schemas.openxmlformats.org/officeDocument/2006/relationships/customXml" Target="../ink/ink2.xml"/><Relationship Id="rId32" Type="http://schemas.openxmlformats.org/officeDocument/2006/relationships/image" Target="../media/image8.png"/><Relationship Id="rId37" Type="http://schemas.openxmlformats.org/officeDocument/2006/relationships/customXml" Target="../ink/ink11.xml"/><Relationship Id="rId40" Type="http://schemas.openxmlformats.org/officeDocument/2006/relationships/customXml" Target="../ink/ink14.xml"/><Relationship Id="rId15" Type="http://schemas.openxmlformats.org/officeDocument/2006/relationships/customXml" Target="../ink/ink6.xml"/><Relationship Id="rId28" Type="http://schemas.openxmlformats.org/officeDocument/2006/relationships/image" Target="../media/image11.png"/><Relationship Id="rId36" Type="http://schemas.openxmlformats.org/officeDocument/2006/relationships/customXml" Target="../ink/ink10.xml"/><Relationship Id="rId10" Type="http://schemas.openxmlformats.org/officeDocument/2006/relationships/image" Target="../media/image7.png"/><Relationship Id="rId31" Type="http://schemas.openxmlformats.org/officeDocument/2006/relationships/image" Target="../media/image12.png"/><Relationship Id="rId14" Type="http://schemas.openxmlformats.org/officeDocument/2006/relationships/customXml" Target="../ink/ink5.xml"/><Relationship Id="rId30" Type="http://schemas.openxmlformats.org/officeDocument/2006/relationships/customXml" Target="../ink/ink8.xml"/><Relationship Id="rId35" Type="http://schemas.openxmlformats.org/officeDocument/2006/relationships/image" Target="../media/image10.png"/></Relationships>
</file>

<file path=ppt/slides/_rels/slide6.xml.rels><?xml version="1.0" encoding="UTF-8" standalone="yes"?>
<Relationships xmlns="http://schemas.openxmlformats.org/package/2006/relationships"><Relationship Id="rId13" Type="http://schemas.openxmlformats.org/officeDocument/2006/relationships/image" Target="../media/image13.png"/><Relationship Id="rId12" Type="http://schemas.openxmlformats.org/officeDocument/2006/relationships/customXml" Target="../ink/ink19.xml"/><Relationship Id="rId2" Type="http://schemas.openxmlformats.org/officeDocument/2006/relationships/customXml" Target="../ink/ink17.xml"/><Relationship Id="rId1" Type="http://schemas.openxmlformats.org/officeDocument/2006/relationships/slideLayout" Target="../slideLayouts/slideLayout1.xml"/><Relationship Id="rId11" Type="http://schemas.openxmlformats.org/officeDocument/2006/relationships/customXml" Target="../ink/ink18.xml"/><Relationship Id="rId5" Type="http://schemas.openxmlformats.org/officeDocument/2006/relationships/image" Target="../media/image50.png"/><Relationship Id="rId10" Type="http://schemas.openxmlformats.org/officeDocument/2006/relationships/image" Target="../media/image60.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brewfuse.com/gives-beer-body-flavor-alcohol/" TargetMode="Externa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descr="A close up of a fish&#10;&#10;Description automatically generated">
            <a:extLst>
              <a:ext uri="{FF2B5EF4-FFF2-40B4-BE49-F238E27FC236}">
                <a16:creationId xmlns:a16="http://schemas.microsoft.com/office/drawing/2014/main" id="{14C59AC0-95A9-4313-B34A-7D8AED5D6347}"/>
              </a:ext>
            </a:extLst>
          </p:cNvPr>
          <p:cNvPicPr>
            <a:picLocks noChangeAspect="1"/>
          </p:cNvPicPr>
          <p:nvPr/>
        </p:nvPicPr>
        <p:blipFill rotWithShape="1">
          <a:blip r:embed="rId2"/>
          <a:srcRect b="16357"/>
          <a:stretch/>
        </p:blipFill>
        <p:spPr>
          <a:xfrm>
            <a:off x="-3155" y="0"/>
            <a:ext cx="12191980" cy="6857990"/>
          </a:xfrm>
          <a:prstGeom prst="rect">
            <a:avLst/>
          </a:prstGeom>
        </p:spPr>
      </p:pic>
      <p:sp>
        <p:nvSpPr>
          <p:cNvPr id="4" name="TextBox 3">
            <a:extLst>
              <a:ext uri="{FF2B5EF4-FFF2-40B4-BE49-F238E27FC236}">
                <a16:creationId xmlns:a16="http://schemas.microsoft.com/office/drawing/2014/main" id="{ED5F4BCE-649F-4857-B284-E27963CAEAF4}"/>
              </a:ext>
            </a:extLst>
          </p:cNvPr>
          <p:cNvSpPr txBox="1"/>
          <p:nvPr/>
        </p:nvSpPr>
        <p:spPr>
          <a:xfrm>
            <a:off x="1661823" y="3156668"/>
            <a:ext cx="9843715" cy="3970318"/>
          </a:xfrm>
          <a:prstGeom prst="rect">
            <a:avLst/>
          </a:prstGeom>
          <a:noFill/>
        </p:spPr>
        <p:txBody>
          <a:bodyPr wrap="square" rtlCol="0">
            <a:spAutoFit/>
          </a:bodyPr>
          <a:lstStyle/>
          <a:p>
            <a:pPr algn="ctr"/>
            <a:r>
              <a:rPr lang="en-US" sz="3600" dirty="0">
                <a:latin typeface="Bookman Old Style" panose="02050604050505020204" pitchFamily="18" charset="0"/>
              </a:rPr>
              <a:t>Exploratory Data Analysis</a:t>
            </a:r>
          </a:p>
          <a:p>
            <a:pPr algn="ctr"/>
            <a:r>
              <a:rPr lang="en-US" sz="3600" dirty="0">
                <a:latin typeface="Bookman Old Style" panose="02050604050505020204" pitchFamily="18" charset="0"/>
              </a:rPr>
              <a:t>US Breweries</a:t>
            </a:r>
          </a:p>
          <a:p>
            <a:pPr algn="ctr"/>
            <a:r>
              <a:rPr lang="en-US" sz="3600" dirty="0">
                <a:latin typeface="Bookman Old Style" panose="02050604050505020204" pitchFamily="18" charset="0"/>
              </a:rPr>
              <a:t>October 19, 2019</a:t>
            </a:r>
          </a:p>
          <a:p>
            <a:pPr algn="ctr"/>
            <a:r>
              <a:rPr lang="en-US" sz="3600" dirty="0">
                <a:latin typeface="Bookman Old Style" panose="02050604050505020204" pitchFamily="18" charset="0"/>
              </a:rPr>
              <a:t>Antonio </a:t>
            </a:r>
            <a:r>
              <a:rPr lang="en-US" sz="3600" dirty="0" err="1">
                <a:latin typeface="Bookman Old Style" panose="02050604050505020204" pitchFamily="18" charset="0"/>
              </a:rPr>
              <a:t>Debouse</a:t>
            </a:r>
            <a:r>
              <a:rPr lang="en-US" sz="3600" dirty="0">
                <a:latin typeface="Bookman Old Style" panose="02050604050505020204" pitchFamily="18" charset="0"/>
              </a:rPr>
              <a:t> &amp; Quynh Chau</a:t>
            </a:r>
          </a:p>
          <a:p>
            <a:pPr algn="ctr"/>
            <a:r>
              <a:rPr lang="en-US" sz="3600" dirty="0">
                <a:hlinkClick r:id="rId3"/>
              </a:rPr>
              <a:t>https://www.youtube.com/watch?v=zgm2Ei5918E&amp;feature=youtu.be</a:t>
            </a:r>
            <a:endParaRPr lang="en-US" sz="3600" dirty="0">
              <a:latin typeface="Bookman Old Style" panose="02050604050505020204" pitchFamily="18" charset="0"/>
            </a:endParaRP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344645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BFF8B4-58F3-43C6-805F-F6A0C7821C16}"/>
              </a:ext>
            </a:extLst>
          </p:cNvPr>
          <p:cNvSpPr txBox="1"/>
          <p:nvPr/>
        </p:nvSpPr>
        <p:spPr>
          <a:xfrm>
            <a:off x="628151" y="238539"/>
            <a:ext cx="7354957" cy="307777"/>
          </a:xfrm>
          <a:prstGeom prst="rect">
            <a:avLst/>
          </a:prstGeom>
          <a:noFill/>
        </p:spPr>
        <p:txBody>
          <a:bodyPr wrap="square" rtlCol="0">
            <a:spAutoFit/>
          </a:bodyPr>
          <a:lstStyle/>
          <a:p>
            <a:r>
              <a:rPr lang="en-US" sz="1400" b="1" dirty="0"/>
              <a:t>Ales:  Alcoholic Content (ABV) and Bitterness (IBU) for India Pale Ales (IPA) and non-IPAs</a:t>
            </a:r>
          </a:p>
        </p:txBody>
      </p:sp>
      <p:pic>
        <p:nvPicPr>
          <p:cNvPr id="2" name="Picture 1">
            <a:extLst>
              <a:ext uri="{FF2B5EF4-FFF2-40B4-BE49-F238E27FC236}">
                <a16:creationId xmlns:a16="http://schemas.microsoft.com/office/drawing/2014/main" id="{0742FD05-6020-4CC8-852F-CEE1E37C24DF}"/>
              </a:ext>
            </a:extLst>
          </p:cNvPr>
          <p:cNvPicPr>
            <a:picLocks noChangeAspect="1"/>
          </p:cNvPicPr>
          <p:nvPr/>
        </p:nvPicPr>
        <p:blipFill>
          <a:blip r:embed="rId2"/>
          <a:stretch>
            <a:fillRect/>
          </a:stretch>
        </p:blipFill>
        <p:spPr>
          <a:xfrm>
            <a:off x="628151" y="795130"/>
            <a:ext cx="8706680" cy="5446643"/>
          </a:xfrm>
          <a:prstGeom prst="rect">
            <a:avLst/>
          </a:prstGeom>
        </p:spPr>
        <p:style>
          <a:lnRef idx="2">
            <a:schemeClr val="dk1"/>
          </a:lnRef>
          <a:fillRef idx="1">
            <a:schemeClr val="lt1"/>
          </a:fillRef>
          <a:effectRef idx="0">
            <a:schemeClr val="dk1"/>
          </a:effectRef>
          <a:fontRef idx="minor">
            <a:schemeClr val="dk1"/>
          </a:fontRef>
        </p:style>
      </p:pic>
      <p:sp>
        <p:nvSpPr>
          <p:cNvPr id="8" name="TextBox 7">
            <a:extLst>
              <a:ext uri="{FF2B5EF4-FFF2-40B4-BE49-F238E27FC236}">
                <a16:creationId xmlns:a16="http://schemas.microsoft.com/office/drawing/2014/main" id="{AFD070D1-19C5-41BA-92C3-8F8B900232E1}"/>
              </a:ext>
            </a:extLst>
          </p:cNvPr>
          <p:cNvSpPr txBox="1"/>
          <p:nvPr/>
        </p:nvSpPr>
        <p:spPr>
          <a:xfrm>
            <a:off x="9613126" y="563796"/>
            <a:ext cx="2472856" cy="6124754"/>
          </a:xfrm>
          <a:prstGeom prst="rect">
            <a:avLst/>
          </a:prstGeom>
          <a:noFill/>
        </p:spPr>
        <p:txBody>
          <a:bodyPr wrap="square" rtlCol="0">
            <a:spAutoFit/>
          </a:bodyPr>
          <a:lstStyle/>
          <a:p>
            <a:r>
              <a:rPr lang="en-US" sz="1400" dirty="0"/>
              <a:t>As a group, IPAs tend to have higher bitterness and higher ABU content than non-IPAs.  However, there are some types of pale ales (which include IPAs) with relatively low ABV and IBU.  The difference in combined ABU and IBV between IPAs and non-IPA Ales are strong enough such that one can predict with about 86% accuracy the type of ale given this combination.</a:t>
            </a:r>
          </a:p>
          <a:p>
            <a:endParaRPr lang="en-US" sz="1400" dirty="0"/>
          </a:p>
          <a:p>
            <a:r>
              <a:rPr lang="en-US" sz="1400" dirty="0"/>
              <a:t>Fun Fact:  India Pale Ales were aptly named due to the fact that this type of ale, developed around the late 1800s and at the height of British colonialism, was the favorite beer of British soldiers in India. IPAs’ extra hops </a:t>
            </a:r>
            <a:r>
              <a:rPr lang="en-US" sz="1400" dirty="0" err="1"/>
              <a:t>andhigh</a:t>
            </a:r>
            <a:r>
              <a:rPr lang="en-US" sz="1400" dirty="0"/>
              <a:t> alcoholic content acted as strong preservatives for the long voyage to India.  </a:t>
            </a:r>
          </a:p>
          <a:p>
            <a:r>
              <a:rPr lang="en-US" sz="1400" dirty="0"/>
              <a:t>Source:  </a:t>
            </a:r>
            <a:r>
              <a:rPr lang="en-US" sz="1400" dirty="0">
                <a:hlinkClick r:id="rId3"/>
              </a:rPr>
              <a:t>http://allaboutbeer.com/beer_style/india-pale-ale/</a:t>
            </a:r>
            <a:r>
              <a:rPr lang="en-US" sz="1400" dirty="0"/>
              <a:t>  </a:t>
            </a:r>
          </a:p>
        </p:txBody>
      </p:sp>
    </p:spTree>
    <p:extLst>
      <p:ext uri="{BB962C8B-B14F-4D97-AF65-F5344CB8AC3E}">
        <p14:creationId xmlns:p14="http://schemas.microsoft.com/office/powerpoint/2010/main" val="215206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7C7C7-B140-4F7A-B30D-D7E444FF0385}"/>
              </a:ext>
            </a:extLst>
          </p:cNvPr>
          <p:cNvPicPr>
            <a:picLocks noChangeAspect="1"/>
          </p:cNvPicPr>
          <p:nvPr/>
        </p:nvPicPr>
        <p:blipFill>
          <a:blip r:embed="rId2"/>
          <a:stretch>
            <a:fillRect/>
          </a:stretch>
        </p:blipFill>
        <p:spPr>
          <a:xfrm>
            <a:off x="186813" y="447991"/>
            <a:ext cx="11592232" cy="5555225"/>
          </a:xfrm>
          <a:prstGeom prst="rect">
            <a:avLst/>
          </a:prstGeom>
        </p:spPr>
      </p:pic>
      <p:sp>
        <p:nvSpPr>
          <p:cNvPr id="8" name="TextBox 7">
            <a:extLst>
              <a:ext uri="{FF2B5EF4-FFF2-40B4-BE49-F238E27FC236}">
                <a16:creationId xmlns:a16="http://schemas.microsoft.com/office/drawing/2014/main" id="{E44F5B0D-F4EC-4237-AC0B-3561170D9AD2}"/>
              </a:ext>
            </a:extLst>
          </p:cNvPr>
          <p:cNvSpPr txBox="1"/>
          <p:nvPr/>
        </p:nvSpPr>
        <p:spPr>
          <a:xfrm>
            <a:off x="737419" y="78659"/>
            <a:ext cx="8128285" cy="369332"/>
          </a:xfrm>
          <a:prstGeom prst="rect">
            <a:avLst/>
          </a:prstGeom>
          <a:noFill/>
        </p:spPr>
        <p:txBody>
          <a:bodyPr wrap="square" rtlCol="0">
            <a:spAutoFit/>
          </a:bodyPr>
          <a:lstStyle/>
          <a:p>
            <a:r>
              <a:rPr lang="en-US" dirty="0"/>
              <a:t>Alcohol Content (</a:t>
            </a:r>
            <a:r>
              <a:rPr lang="en-US" dirty="0" err="1"/>
              <a:t>ABV_val</a:t>
            </a:r>
            <a:r>
              <a:rPr lang="en-US" dirty="0"/>
              <a:t>) and Beer Bitterness (</a:t>
            </a:r>
            <a:r>
              <a:rPr lang="en-US" dirty="0" err="1"/>
              <a:t>IBU_val</a:t>
            </a:r>
            <a:r>
              <a:rPr lang="en-US" dirty="0"/>
              <a:t>) by State (median values)</a:t>
            </a:r>
          </a:p>
        </p:txBody>
      </p:sp>
      <p:sp>
        <p:nvSpPr>
          <p:cNvPr id="9" name="TextBox 8">
            <a:extLst>
              <a:ext uri="{FF2B5EF4-FFF2-40B4-BE49-F238E27FC236}">
                <a16:creationId xmlns:a16="http://schemas.microsoft.com/office/drawing/2014/main" id="{356B4A21-DB33-426D-8161-09A9A3F7A53B}"/>
              </a:ext>
            </a:extLst>
          </p:cNvPr>
          <p:cNvSpPr txBox="1"/>
          <p:nvPr/>
        </p:nvSpPr>
        <p:spPr>
          <a:xfrm>
            <a:off x="737419" y="6133010"/>
            <a:ext cx="10962968" cy="646331"/>
          </a:xfrm>
          <a:prstGeom prst="rect">
            <a:avLst/>
          </a:prstGeom>
          <a:noFill/>
        </p:spPr>
        <p:txBody>
          <a:bodyPr wrap="square" rtlCol="0">
            <a:spAutoFit/>
          </a:bodyPr>
          <a:lstStyle/>
          <a:p>
            <a:r>
              <a:rPr lang="en-US" dirty="0"/>
              <a:t>In general, the more bitter the beer, the higher its alcoholic content.  The median ABV content has a small range of 0.05 to 0.06 across the states;  In contrast, the IBU has a wider range of 20 to 60 across the states.</a:t>
            </a:r>
          </a:p>
        </p:txBody>
      </p:sp>
    </p:spTree>
    <p:extLst>
      <p:ext uri="{BB962C8B-B14F-4D97-AF65-F5344CB8AC3E}">
        <p14:creationId xmlns:p14="http://schemas.microsoft.com/office/powerpoint/2010/main" val="9199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047F4F-F66A-4C45-874F-BAAA18AD79E7}"/>
              </a:ext>
            </a:extLst>
          </p:cNvPr>
          <p:cNvSpPr txBox="1"/>
          <p:nvPr/>
        </p:nvSpPr>
        <p:spPr>
          <a:xfrm>
            <a:off x="397565" y="5776568"/>
            <a:ext cx="11128748" cy="954107"/>
          </a:xfrm>
          <a:prstGeom prst="rect">
            <a:avLst/>
          </a:prstGeom>
          <a:noFill/>
        </p:spPr>
        <p:txBody>
          <a:bodyPr wrap="square" rtlCol="0">
            <a:spAutoFit/>
          </a:bodyPr>
          <a:lstStyle/>
          <a:p>
            <a:r>
              <a:rPr lang="en-US" sz="1400" b="1" dirty="0"/>
              <a:t>Recommendation</a:t>
            </a:r>
            <a:r>
              <a:rPr lang="en-US" sz="1400" dirty="0"/>
              <a:t>:  </a:t>
            </a:r>
          </a:p>
          <a:p>
            <a:r>
              <a:rPr lang="en-US" sz="1400" dirty="0"/>
              <a:t>There is a 25% correlation between beer consumption and the Midwest Region of the US.  </a:t>
            </a:r>
          </a:p>
          <a:p>
            <a:r>
              <a:rPr lang="en-US" sz="1400" dirty="0"/>
              <a:t>There also seem to be an undersupply of breweries in the Midwest.</a:t>
            </a:r>
          </a:p>
          <a:p>
            <a:r>
              <a:rPr lang="en-US" sz="1400" dirty="0"/>
              <a:t>These two factors considered in combination present a good opportunity for Budweiser to expand  regionally.</a:t>
            </a:r>
          </a:p>
        </p:txBody>
      </p:sp>
      <p:sp>
        <p:nvSpPr>
          <p:cNvPr id="14" name="TextBox 13">
            <a:extLst>
              <a:ext uri="{FF2B5EF4-FFF2-40B4-BE49-F238E27FC236}">
                <a16:creationId xmlns:a16="http://schemas.microsoft.com/office/drawing/2014/main" id="{02DE97D5-18BF-4954-BBE7-A38162C548F5}"/>
              </a:ext>
            </a:extLst>
          </p:cNvPr>
          <p:cNvSpPr txBox="1"/>
          <p:nvPr/>
        </p:nvSpPr>
        <p:spPr>
          <a:xfrm>
            <a:off x="327538" y="-27426"/>
            <a:ext cx="6209968" cy="369332"/>
          </a:xfrm>
          <a:prstGeom prst="rect">
            <a:avLst/>
          </a:prstGeom>
          <a:noFill/>
        </p:spPr>
        <p:txBody>
          <a:bodyPr wrap="square" rtlCol="0">
            <a:spAutoFit/>
          </a:bodyPr>
          <a:lstStyle/>
          <a:p>
            <a:r>
              <a:rPr lang="en-US" b="1" dirty="0"/>
              <a:t>Correlation Matrix – Ales Only</a:t>
            </a:r>
          </a:p>
        </p:txBody>
      </p:sp>
      <p:pic>
        <p:nvPicPr>
          <p:cNvPr id="3" name="Picture 2">
            <a:extLst>
              <a:ext uri="{FF2B5EF4-FFF2-40B4-BE49-F238E27FC236}">
                <a16:creationId xmlns:a16="http://schemas.microsoft.com/office/drawing/2014/main" id="{133B82D9-A08B-4A2B-92D9-169E526B44E5}"/>
              </a:ext>
            </a:extLst>
          </p:cNvPr>
          <p:cNvPicPr>
            <a:picLocks noChangeAspect="1"/>
          </p:cNvPicPr>
          <p:nvPr/>
        </p:nvPicPr>
        <p:blipFill>
          <a:blip r:embed="rId2"/>
          <a:stretch>
            <a:fillRect/>
          </a:stretch>
        </p:blipFill>
        <p:spPr>
          <a:xfrm>
            <a:off x="300610" y="552561"/>
            <a:ext cx="11322658" cy="5224007"/>
          </a:xfrm>
          <a:prstGeom prst="rect">
            <a:avLst/>
          </a:prstGeom>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8B83FF2-3C22-46E6-9356-E694674CBD27}"/>
                  </a:ext>
                </a:extLst>
              </p14:cNvPr>
              <p14:cNvContentPartPr/>
              <p14:nvPr/>
            </p14:nvContentPartPr>
            <p14:xfrm>
              <a:off x="3989317" y="3887906"/>
              <a:ext cx="177480" cy="803520"/>
            </p14:xfrm>
          </p:contentPart>
        </mc:Choice>
        <mc:Fallback xmlns="">
          <p:pic>
            <p:nvPicPr>
              <p:cNvPr id="9" name="Ink 8">
                <a:extLst>
                  <a:ext uri="{FF2B5EF4-FFF2-40B4-BE49-F238E27FC236}">
                    <a16:creationId xmlns:a16="http://schemas.microsoft.com/office/drawing/2014/main" id="{48B83FF2-3C22-46E6-9356-E694674CBD27}"/>
                  </a:ext>
                </a:extLst>
              </p:cNvPr>
              <p:cNvPicPr/>
              <p:nvPr/>
            </p:nvPicPr>
            <p:blipFill>
              <a:blip r:embed="rId4"/>
              <a:stretch>
                <a:fillRect/>
              </a:stretch>
            </p:blipFill>
            <p:spPr>
              <a:xfrm>
                <a:off x="3935317" y="3779906"/>
                <a:ext cx="28512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37814BF9-08A4-42A7-B185-0DDD298BED20}"/>
                  </a:ext>
                </a:extLst>
              </p14:cNvPr>
              <p14:cNvContentPartPr/>
              <p14:nvPr/>
            </p14:nvContentPartPr>
            <p14:xfrm>
              <a:off x="4094797" y="3776666"/>
              <a:ext cx="64800" cy="675360"/>
            </p14:xfrm>
          </p:contentPart>
        </mc:Choice>
        <mc:Fallback xmlns="">
          <p:pic>
            <p:nvPicPr>
              <p:cNvPr id="11" name="Ink 10">
                <a:extLst>
                  <a:ext uri="{FF2B5EF4-FFF2-40B4-BE49-F238E27FC236}">
                    <a16:creationId xmlns:a16="http://schemas.microsoft.com/office/drawing/2014/main" id="{37814BF9-08A4-42A7-B185-0DDD298BED20}"/>
                  </a:ext>
                </a:extLst>
              </p:cNvPr>
              <p:cNvPicPr/>
              <p:nvPr/>
            </p:nvPicPr>
            <p:blipFill>
              <a:blip r:embed="rId6"/>
              <a:stretch>
                <a:fillRect/>
              </a:stretch>
            </p:blipFill>
            <p:spPr>
              <a:xfrm>
                <a:off x="4040797" y="3668666"/>
                <a:ext cx="172440" cy="891000"/>
              </a:xfrm>
              <a:prstGeom prst="rect">
                <a:avLst/>
              </a:prstGeom>
            </p:spPr>
          </p:pic>
        </mc:Fallback>
      </mc:AlternateContent>
      <p:cxnSp>
        <p:nvCxnSpPr>
          <p:cNvPr id="13" name="Straight Arrow Connector 12">
            <a:extLst>
              <a:ext uri="{FF2B5EF4-FFF2-40B4-BE49-F238E27FC236}">
                <a16:creationId xmlns:a16="http://schemas.microsoft.com/office/drawing/2014/main" id="{2BC516AD-A5DF-4518-AA11-2951C606C384}"/>
              </a:ext>
            </a:extLst>
          </p:cNvPr>
          <p:cNvCxnSpPr>
            <a:cxnSpLocks/>
          </p:cNvCxnSpPr>
          <p:nvPr/>
        </p:nvCxnSpPr>
        <p:spPr>
          <a:xfrm>
            <a:off x="3432521" y="1800194"/>
            <a:ext cx="222637" cy="16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6DB50AAB-4EDD-4904-9FA3-AEF777AF8235}"/>
                  </a:ext>
                </a:extLst>
              </p14:cNvPr>
              <p14:cNvContentPartPr/>
              <p14:nvPr/>
            </p14:nvContentPartPr>
            <p14:xfrm>
              <a:off x="866317" y="1890986"/>
              <a:ext cx="1216440" cy="90000"/>
            </p14:xfrm>
          </p:contentPart>
        </mc:Choice>
        <mc:Fallback xmlns="">
          <p:pic>
            <p:nvPicPr>
              <p:cNvPr id="21" name="Ink 20">
                <a:extLst>
                  <a:ext uri="{FF2B5EF4-FFF2-40B4-BE49-F238E27FC236}">
                    <a16:creationId xmlns:a16="http://schemas.microsoft.com/office/drawing/2014/main" id="{6DB50AAB-4EDD-4904-9FA3-AEF777AF8235}"/>
                  </a:ext>
                </a:extLst>
              </p:cNvPr>
              <p:cNvPicPr/>
              <p:nvPr/>
            </p:nvPicPr>
            <p:blipFill>
              <a:blip r:embed="rId8"/>
              <a:stretch>
                <a:fillRect/>
              </a:stretch>
            </p:blipFill>
            <p:spPr>
              <a:xfrm>
                <a:off x="812677" y="1782986"/>
                <a:ext cx="1324080" cy="305640"/>
              </a:xfrm>
              <a:prstGeom prst="rect">
                <a:avLst/>
              </a:prstGeom>
            </p:spPr>
          </p:pic>
        </mc:Fallback>
      </mc:AlternateContent>
    </p:spTree>
    <p:extLst>
      <p:ext uri="{BB962C8B-B14F-4D97-AF65-F5344CB8AC3E}">
        <p14:creationId xmlns:p14="http://schemas.microsoft.com/office/powerpoint/2010/main" val="49909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B968E-0CE4-41E3-B046-DCE6416D3EE7}"/>
              </a:ext>
            </a:extLst>
          </p:cNvPr>
          <p:cNvSpPr>
            <a:spLocks noGrp="1"/>
          </p:cNvSpPr>
          <p:nvPr>
            <p:ph type="subTitle" idx="1"/>
          </p:nvPr>
        </p:nvSpPr>
        <p:spPr>
          <a:xfrm>
            <a:off x="1066800" y="2697083"/>
            <a:ext cx="10058400" cy="1143000"/>
          </a:xfrm>
        </p:spPr>
        <p:txBody>
          <a:bodyPr>
            <a:normAutofit fontScale="92500" lnSpcReduction="20000"/>
          </a:bodyPr>
          <a:lstStyle/>
          <a:p>
            <a:pPr algn="ctr"/>
            <a:r>
              <a:rPr lang="en-US" b="1" dirty="0"/>
              <a:t>REFERENCE/DATA ASSUMPTIONS</a:t>
            </a:r>
          </a:p>
          <a:p>
            <a:pPr algn="ctr"/>
            <a:r>
              <a:rPr lang="en-US" dirty="0"/>
              <a:t>THE FOLLOWING SECTION DOCUMENTS DATA SOURCES AND DATA CLEANING FOR THE DATA FRAMES USED IN THIS ANALYSIS</a:t>
            </a:r>
          </a:p>
        </p:txBody>
      </p:sp>
    </p:spTree>
    <p:extLst>
      <p:ext uri="{BB962C8B-B14F-4D97-AF65-F5344CB8AC3E}">
        <p14:creationId xmlns:p14="http://schemas.microsoft.com/office/powerpoint/2010/main" val="134507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8255BA-F492-4F7A-B69A-C4281BBD5D62}"/>
              </a:ext>
            </a:extLst>
          </p:cNvPr>
          <p:cNvSpPr>
            <a:spLocks noGrp="1"/>
          </p:cNvSpPr>
          <p:nvPr>
            <p:ph type="subTitle" idx="1"/>
          </p:nvPr>
        </p:nvSpPr>
        <p:spPr>
          <a:xfrm>
            <a:off x="5898075" y="1591631"/>
            <a:ext cx="5781367" cy="2944821"/>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Data frame:  </a:t>
            </a:r>
            <a:r>
              <a:rPr lang="en-US" dirty="0" err="1"/>
              <a:t>beersdata</a:t>
            </a:r>
            <a:r>
              <a:rPr lang="en-US" dirty="0"/>
              <a:t>    Rows:  2,410  Columns: 7</a:t>
            </a:r>
          </a:p>
          <a:p>
            <a:r>
              <a:rPr lang="en-US" dirty="0"/>
              <a:t>Missing data: excluded from the analysis</a:t>
            </a:r>
          </a:p>
          <a:p>
            <a:endParaRPr lang="en-US" dirty="0"/>
          </a:p>
          <a:p>
            <a:r>
              <a:rPr lang="en-US" u="sng" dirty="0"/>
              <a:t>Alcoholic content for Beer (ABV):  </a:t>
            </a:r>
          </a:p>
          <a:p>
            <a:r>
              <a:rPr lang="en-US" dirty="0"/>
              <a:t>Min.      1st Qu.    Median    Mean         3rd Qu.    Max.         NA's </a:t>
            </a:r>
          </a:p>
          <a:p>
            <a:r>
              <a:rPr lang="en-US" dirty="0"/>
              <a:t>0.00100  0.05000   0.05600     0.05977     0.06700     0.12800      62</a:t>
            </a:r>
          </a:p>
          <a:p>
            <a:endParaRPr lang="en-US" dirty="0"/>
          </a:p>
          <a:p>
            <a:r>
              <a:rPr lang="en-US" u="sng" dirty="0"/>
              <a:t>Beer Bitterness (IBU </a:t>
            </a:r>
          </a:p>
          <a:p>
            <a:r>
              <a:rPr lang="en-US" dirty="0"/>
              <a:t>Min.      1st Qu.    Median    Mean         3rd Qu.    Max.         NA's </a:t>
            </a:r>
          </a:p>
          <a:p>
            <a:r>
              <a:rPr lang="en-US" dirty="0"/>
              <a:t>4.00       21.00       35.00       42.71         64.00        138.00      1005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F02451F-B066-4F60-AB2F-618616691586}"/>
              </a:ext>
            </a:extLst>
          </p:cNvPr>
          <p:cNvPicPr>
            <a:picLocks noChangeAspect="1"/>
          </p:cNvPicPr>
          <p:nvPr/>
        </p:nvPicPr>
        <p:blipFill>
          <a:blip r:embed="rId2"/>
          <a:stretch>
            <a:fillRect/>
          </a:stretch>
        </p:blipFill>
        <p:spPr>
          <a:xfrm>
            <a:off x="204135" y="1591631"/>
            <a:ext cx="5210075" cy="3674738"/>
          </a:xfrm>
          <a:prstGeom prst="rect">
            <a:avLst/>
          </a:prstGeom>
        </p:spPr>
      </p:pic>
      <p:sp>
        <p:nvSpPr>
          <p:cNvPr id="5" name="TextBox 4">
            <a:extLst>
              <a:ext uri="{FF2B5EF4-FFF2-40B4-BE49-F238E27FC236}">
                <a16:creationId xmlns:a16="http://schemas.microsoft.com/office/drawing/2014/main" id="{0005CB9D-AF9F-4AF9-88FD-D4DCF6B15E15}"/>
              </a:ext>
            </a:extLst>
          </p:cNvPr>
          <p:cNvSpPr txBox="1"/>
          <p:nvPr/>
        </p:nvSpPr>
        <p:spPr>
          <a:xfrm>
            <a:off x="688000" y="1105222"/>
            <a:ext cx="5781367" cy="307777"/>
          </a:xfrm>
          <a:prstGeom prst="rect">
            <a:avLst/>
          </a:prstGeom>
          <a:noFill/>
        </p:spPr>
        <p:txBody>
          <a:bodyPr wrap="square" rtlCol="0">
            <a:spAutoFit/>
          </a:bodyPr>
          <a:lstStyle/>
          <a:p>
            <a:r>
              <a:rPr lang="en-US" sz="1400" dirty="0"/>
              <a:t>Missing Values Inventory – Beers Data Frame</a:t>
            </a:r>
          </a:p>
        </p:txBody>
      </p:sp>
    </p:spTree>
    <p:extLst>
      <p:ext uri="{BB962C8B-B14F-4D97-AF65-F5344CB8AC3E}">
        <p14:creationId xmlns:p14="http://schemas.microsoft.com/office/powerpoint/2010/main" val="283547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8255BA-F492-4F7A-B69A-C4281BBD5D62}"/>
              </a:ext>
            </a:extLst>
          </p:cNvPr>
          <p:cNvSpPr>
            <a:spLocks noGrp="1"/>
          </p:cNvSpPr>
          <p:nvPr>
            <p:ph type="subTitle" idx="1"/>
          </p:nvPr>
        </p:nvSpPr>
        <p:spPr>
          <a:xfrm>
            <a:off x="8192615" y="2601666"/>
            <a:ext cx="3201605" cy="11430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Data frame:  </a:t>
            </a:r>
            <a:r>
              <a:rPr lang="en-US" dirty="0" err="1"/>
              <a:t>beersdata</a:t>
            </a:r>
            <a:endParaRPr lang="en-US" dirty="0"/>
          </a:p>
          <a:p>
            <a:r>
              <a:rPr lang="en-US" dirty="0"/>
              <a:t>Rows:  558</a:t>
            </a:r>
          </a:p>
          <a:p>
            <a:r>
              <a:rPr lang="en-US" dirty="0"/>
              <a:t>Columns: 4</a:t>
            </a:r>
          </a:p>
          <a:p>
            <a:r>
              <a:rPr lang="en-US" dirty="0"/>
              <a:t>Missing data: none</a:t>
            </a:r>
          </a:p>
          <a:p>
            <a:endParaRPr lang="en-US" dirty="0"/>
          </a:p>
        </p:txBody>
      </p:sp>
      <p:sp>
        <p:nvSpPr>
          <p:cNvPr id="5" name="TextBox 4">
            <a:extLst>
              <a:ext uri="{FF2B5EF4-FFF2-40B4-BE49-F238E27FC236}">
                <a16:creationId xmlns:a16="http://schemas.microsoft.com/office/drawing/2014/main" id="{0005CB9D-AF9F-4AF9-88FD-D4DCF6B15E15}"/>
              </a:ext>
            </a:extLst>
          </p:cNvPr>
          <p:cNvSpPr txBox="1"/>
          <p:nvPr/>
        </p:nvSpPr>
        <p:spPr>
          <a:xfrm>
            <a:off x="737590" y="1246418"/>
            <a:ext cx="5781367" cy="307777"/>
          </a:xfrm>
          <a:prstGeom prst="rect">
            <a:avLst/>
          </a:prstGeom>
          <a:noFill/>
        </p:spPr>
        <p:txBody>
          <a:bodyPr wrap="square" rtlCol="0">
            <a:spAutoFit/>
          </a:bodyPr>
          <a:lstStyle/>
          <a:p>
            <a:r>
              <a:rPr lang="en-US" sz="1400" dirty="0"/>
              <a:t>Missing Values Inventory – Breweries Data Frame</a:t>
            </a:r>
          </a:p>
        </p:txBody>
      </p:sp>
      <p:pic>
        <p:nvPicPr>
          <p:cNvPr id="2" name="Picture 1">
            <a:extLst>
              <a:ext uri="{FF2B5EF4-FFF2-40B4-BE49-F238E27FC236}">
                <a16:creationId xmlns:a16="http://schemas.microsoft.com/office/drawing/2014/main" id="{A38A7BA5-5953-496C-8734-EBD90B82F7F0}"/>
              </a:ext>
            </a:extLst>
          </p:cNvPr>
          <p:cNvPicPr>
            <a:picLocks noChangeAspect="1"/>
          </p:cNvPicPr>
          <p:nvPr/>
        </p:nvPicPr>
        <p:blipFill>
          <a:blip r:embed="rId2"/>
          <a:stretch>
            <a:fillRect/>
          </a:stretch>
        </p:blipFill>
        <p:spPr>
          <a:xfrm>
            <a:off x="140780" y="1554195"/>
            <a:ext cx="6569009" cy="4099915"/>
          </a:xfrm>
          <a:prstGeom prst="rect">
            <a:avLst/>
          </a:prstGeom>
        </p:spPr>
      </p:pic>
    </p:spTree>
    <p:extLst>
      <p:ext uri="{BB962C8B-B14F-4D97-AF65-F5344CB8AC3E}">
        <p14:creationId xmlns:p14="http://schemas.microsoft.com/office/powerpoint/2010/main" val="37475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1EE65D-4435-46E8-B274-43FC0CF0EC7D}"/>
              </a:ext>
            </a:extLst>
          </p:cNvPr>
          <p:cNvSpPr>
            <a:spLocks noGrp="1"/>
          </p:cNvSpPr>
          <p:nvPr>
            <p:ph type="subTitle" idx="1"/>
          </p:nvPr>
        </p:nvSpPr>
        <p:spPr>
          <a:xfrm>
            <a:off x="7238458" y="2305879"/>
            <a:ext cx="4681315" cy="1747835"/>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r>
              <a:rPr lang="en-US" dirty="0"/>
              <a:t>Data Cleaning </a:t>
            </a:r>
          </a:p>
          <a:p>
            <a:r>
              <a:rPr lang="en-US" dirty="0"/>
              <a:t>Database:  Beer Content</a:t>
            </a:r>
          </a:p>
          <a:p>
            <a:r>
              <a:rPr lang="en-US" dirty="0"/>
              <a:t>Description:  this data frame contains median maximum alcoholic (abv) and median bitterness of beer by state.</a:t>
            </a:r>
          </a:p>
          <a:p>
            <a:r>
              <a:rPr lang="en-US" dirty="0"/>
              <a:t>There are zero missing values because they were excluded from analysis when the original source data frames were merged.</a:t>
            </a:r>
          </a:p>
        </p:txBody>
      </p:sp>
      <p:pic>
        <p:nvPicPr>
          <p:cNvPr id="4" name="Picture 3">
            <a:extLst>
              <a:ext uri="{FF2B5EF4-FFF2-40B4-BE49-F238E27FC236}">
                <a16:creationId xmlns:a16="http://schemas.microsoft.com/office/drawing/2014/main" id="{7768A054-0D3A-4EEE-A236-D9A31359631E}"/>
              </a:ext>
            </a:extLst>
          </p:cNvPr>
          <p:cNvPicPr>
            <a:picLocks noChangeAspect="1"/>
          </p:cNvPicPr>
          <p:nvPr/>
        </p:nvPicPr>
        <p:blipFill>
          <a:blip r:embed="rId2"/>
          <a:stretch>
            <a:fillRect/>
          </a:stretch>
        </p:blipFill>
        <p:spPr>
          <a:xfrm>
            <a:off x="823717" y="1449063"/>
            <a:ext cx="6002199" cy="3959874"/>
          </a:xfrm>
          <a:prstGeom prst="rect">
            <a:avLst/>
          </a:prstGeom>
        </p:spPr>
      </p:pic>
      <p:sp>
        <p:nvSpPr>
          <p:cNvPr id="5" name="TextBox 4">
            <a:extLst>
              <a:ext uri="{FF2B5EF4-FFF2-40B4-BE49-F238E27FC236}">
                <a16:creationId xmlns:a16="http://schemas.microsoft.com/office/drawing/2014/main" id="{1C2E5AD1-5073-4A4A-975C-9428E332CB9D}"/>
              </a:ext>
            </a:extLst>
          </p:cNvPr>
          <p:cNvSpPr txBox="1"/>
          <p:nvPr/>
        </p:nvSpPr>
        <p:spPr>
          <a:xfrm>
            <a:off x="1252451" y="993103"/>
            <a:ext cx="3411793" cy="307777"/>
          </a:xfrm>
          <a:prstGeom prst="rect">
            <a:avLst/>
          </a:prstGeom>
          <a:noFill/>
        </p:spPr>
        <p:txBody>
          <a:bodyPr wrap="square" rtlCol="0">
            <a:spAutoFit/>
          </a:bodyPr>
          <a:lstStyle/>
          <a:p>
            <a:r>
              <a:rPr lang="en-US" sz="1400" dirty="0"/>
              <a:t>Data Frame:  Beer Content</a:t>
            </a:r>
          </a:p>
        </p:txBody>
      </p:sp>
    </p:spTree>
    <p:extLst>
      <p:ext uri="{BB962C8B-B14F-4D97-AF65-F5344CB8AC3E}">
        <p14:creationId xmlns:p14="http://schemas.microsoft.com/office/powerpoint/2010/main" val="337967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37392F5-51C3-45FA-A9FC-E4A55CA3B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300038"/>
            <a:ext cx="9525000" cy="625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11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00A51CD-A8CC-4C98-AA02-D50663F18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33" y="678426"/>
            <a:ext cx="7905134" cy="5683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238816-53FD-4A14-848B-8EEFDAC42F98}"/>
              </a:ext>
            </a:extLst>
          </p:cNvPr>
          <p:cNvSpPr txBox="1"/>
          <p:nvPr/>
        </p:nvSpPr>
        <p:spPr>
          <a:xfrm>
            <a:off x="2289976" y="6575729"/>
            <a:ext cx="7758591" cy="307777"/>
          </a:xfrm>
          <a:prstGeom prst="rect">
            <a:avLst/>
          </a:prstGeom>
          <a:noFill/>
        </p:spPr>
        <p:txBody>
          <a:bodyPr wrap="square" rtlCol="0">
            <a:spAutoFit/>
          </a:bodyPr>
          <a:lstStyle/>
          <a:p>
            <a:r>
              <a:rPr lang="en-US" sz="1400" dirty="0"/>
              <a:t>Source: National Geographic</a:t>
            </a:r>
          </a:p>
        </p:txBody>
      </p:sp>
    </p:spTree>
    <p:extLst>
      <p:ext uri="{BB962C8B-B14F-4D97-AF65-F5344CB8AC3E}">
        <p14:creationId xmlns:p14="http://schemas.microsoft.com/office/powerpoint/2010/main" val="240434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FF0B1-D48D-42A6-9DC1-F38956501836}"/>
              </a:ext>
            </a:extLst>
          </p:cNvPr>
          <p:cNvSpPr txBox="1"/>
          <p:nvPr/>
        </p:nvSpPr>
        <p:spPr>
          <a:xfrm>
            <a:off x="633452" y="6119336"/>
            <a:ext cx="11015209" cy="738664"/>
          </a:xfrm>
          <a:prstGeom prst="rect">
            <a:avLst/>
          </a:prstGeom>
          <a:noFill/>
        </p:spPr>
        <p:txBody>
          <a:bodyPr wrap="square" rtlCol="0">
            <a:spAutoFit/>
          </a:bodyPr>
          <a:lstStyle/>
          <a:p>
            <a:r>
              <a:rPr lang="en-US" sz="1400" dirty="0"/>
              <a:t>There are currently active 558 breweries in the US in the data base.</a:t>
            </a:r>
          </a:p>
          <a:p>
            <a:r>
              <a:rPr lang="en-US" sz="1400" dirty="0"/>
              <a:t>Fun Fact:  There is a National Beer Day in the US – It is April 7.</a:t>
            </a:r>
          </a:p>
          <a:p>
            <a:r>
              <a:rPr lang="en-US" sz="1400" dirty="0"/>
              <a:t>Source:  </a:t>
            </a:r>
            <a:r>
              <a:rPr lang="en-US" sz="1400" dirty="0">
                <a:hlinkClick r:id="rId2"/>
              </a:rPr>
              <a:t>http://mentalfloss.com/article/52941/25-amazing-facts-national-beer-day</a:t>
            </a:r>
            <a:r>
              <a:rPr lang="en-US" sz="1400" dirty="0"/>
              <a:t> </a:t>
            </a:r>
          </a:p>
        </p:txBody>
      </p:sp>
      <p:pic>
        <p:nvPicPr>
          <p:cNvPr id="3" name="Picture 2">
            <a:extLst>
              <a:ext uri="{FF2B5EF4-FFF2-40B4-BE49-F238E27FC236}">
                <a16:creationId xmlns:a16="http://schemas.microsoft.com/office/drawing/2014/main" id="{51CE8BE4-5890-4D2A-87C8-1E57DE516613}"/>
              </a:ext>
            </a:extLst>
          </p:cNvPr>
          <p:cNvPicPr>
            <a:picLocks noChangeAspect="1"/>
          </p:cNvPicPr>
          <p:nvPr/>
        </p:nvPicPr>
        <p:blipFill>
          <a:blip r:embed="rId3"/>
          <a:stretch>
            <a:fillRect/>
          </a:stretch>
        </p:blipFill>
        <p:spPr>
          <a:xfrm>
            <a:off x="310101" y="318052"/>
            <a:ext cx="11616856" cy="5801284"/>
          </a:xfrm>
          <a:prstGeom prst="rect">
            <a:avLst/>
          </a:prstGeom>
        </p:spPr>
      </p:pic>
    </p:spTree>
    <p:extLst>
      <p:ext uri="{BB962C8B-B14F-4D97-AF65-F5344CB8AC3E}">
        <p14:creationId xmlns:p14="http://schemas.microsoft.com/office/powerpoint/2010/main" val="314427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6B4A21-DB33-426D-8161-09A9A3F7A53B}"/>
              </a:ext>
            </a:extLst>
          </p:cNvPr>
          <p:cNvSpPr txBox="1"/>
          <p:nvPr/>
        </p:nvSpPr>
        <p:spPr>
          <a:xfrm>
            <a:off x="737419" y="6133010"/>
            <a:ext cx="1096296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16D4461-1338-41F1-89C8-AEBB03369352}"/>
              </a:ext>
            </a:extLst>
          </p:cNvPr>
          <p:cNvSpPr txBox="1"/>
          <p:nvPr/>
        </p:nvSpPr>
        <p:spPr>
          <a:xfrm>
            <a:off x="681162" y="244857"/>
            <a:ext cx="4352014" cy="369332"/>
          </a:xfrm>
          <a:prstGeom prst="rect">
            <a:avLst/>
          </a:prstGeom>
          <a:noFill/>
        </p:spPr>
        <p:txBody>
          <a:bodyPr wrap="square" rtlCol="0">
            <a:spAutoFit/>
          </a:bodyPr>
          <a:lstStyle/>
          <a:p>
            <a:r>
              <a:rPr lang="en-US" dirty="0"/>
              <a:t>Budweiser Breweries Locations:</a:t>
            </a:r>
          </a:p>
        </p:txBody>
      </p:sp>
      <p:graphicFrame>
        <p:nvGraphicFramePr>
          <p:cNvPr id="7" name="Table 2">
            <a:extLst>
              <a:ext uri="{FF2B5EF4-FFF2-40B4-BE49-F238E27FC236}">
                <a16:creationId xmlns:a16="http://schemas.microsoft.com/office/drawing/2014/main" id="{0441D71F-EA34-4EA0-941F-C5D164DD9431}"/>
              </a:ext>
            </a:extLst>
          </p:cNvPr>
          <p:cNvGraphicFramePr>
            <a:graphicFrameLocks noGrp="1"/>
          </p:cNvGraphicFramePr>
          <p:nvPr>
            <p:extLst>
              <p:ext uri="{D42A27DB-BD31-4B8C-83A1-F6EECF244321}">
                <p14:modId xmlns:p14="http://schemas.microsoft.com/office/powerpoint/2010/main" val="3250510641"/>
              </p:ext>
            </p:extLst>
          </p:nvPr>
        </p:nvGraphicFramePr>
        <p:xfrm>
          <a:off x="8189843" y="674823"/>
          <a:ext cx="2941980" cy="4044855"/>
        </p:xfrm>
        <a:graphic>
          <a:graphicData uri="http://schemas.openxmlformats.org/drawingml/2006/table">
            <a:tbl>
              <a:tblPr firstRow="1" bandRow="1">
                <a:tableStyleId>{93296810-A885-4BE3-A3E7-6D5BEEA58F35}</a:tableStyleId>
              </a:tblPr>
              <a:tblGrid>
                <a:gridCol w="1542551">
                  <a:extLst>
                    <a:ext uri="{9D8B030D-6E8A-4147-A177-3AD203B41FA5}">
                      <a16:colId xmlns:a16="http://schemas.microsoft.com/office/drawing/2014/main" val="2628385927"/>
                    </a:ext>
                  </a:extLst>
                </a:gridCol>
                <a:gridCol w="1399429">
                  <a:extLst>
                    <a:ext uri="{9D8B030D-6E8A-4147-A177-3AD203B41FA5}">
                      <a16:colId xmlns:a16="http://schemas.microsoft.com/office/drawing/2014/main" val="1460789186"/>
                    </a:ext>
                  </a:extLst>
                </a:gridCol>
              </a:tblGrid>
              <a:tr h="782875">
                <a:tc>
                  <a:txBody>
                    <a:bodyPr/>
                    <a:lstStyle/>
                    <a:p>
                      <a:pPr algn="ctr"/>
                      <a:r>
                        <a:rPr lang="en-US" sz="1400" baseline="0" dirty="0"/>
                        <a:t>States with the highest numbers of breweries</a:t>
                      </a:r>
                      <a:endParaRPr lang="en-US" sz="1400" baseline="0" dirty="0">
                        <a:solidFill>
                          <a:srgbClr val="2B3DE9"/>
                        </a:solidFill>
                        <a:latin typeface="Calibri" panose="020F0502020204030204" pitchFamily="34" charset="0"/>
                      </a:endParaRPr>
                    </a:p>
                  </a:txBody>
                  <a:tcPr/>
                </a:tc>
                <a:tc>
                  <a:txBody>
                    <a:bodyPr/>
                    <a:lstStyle/>
                    <a:p>
                      <a:pPr algn="ctr"/>
                      <a:r>
                        <a:rPr lang="en-US" sz="1400" baseline="0" dirty="0"/>
                        <a:t>Number of Breweries</a:t>
                      </a:r>
                      <a:endParaRPr lang="en-US" sz="1400" baseline="0" dirty="0">
                        <a:solidFill>
                          <a:srgbClr val="2B3DE9"/>
                        </a:solidFill>
                        <a:latin typeface="Calibri" panose="020F0502020204030204" pitchFamily="34" charset="0"/>
                      </a:endParaRPr>
                    </a:p>
                  </a:txBody>
                  <a:tcPr/>
                </a:tc>
                <a:extLst>
                  <a:ext uri="{0D108BD9-81ED-4DB2-BD59-A6C34878D82A}">
                    <a16:rowId xmlns:a16="http://schemas.microsoft.com/office/drawing/2014/main" val="1571545014"/>
                  </a:ext>
                </a:extLst>
              </a:tr>
              <a:tr h="326198">
                <a:tc>
                  <a:txBody>
                    <a:bodyPr/>
                    <a:lstStyle/>
                    <a:p>
                      <a:pPr algn="ctr"/>
                      <a:r>
                        <a:rPr lang="en-US" sz="1400" baseline="0" dirty="0"/>
                        <a:t>*CO</a:t>
                      </a:r>
                      <a:endParaRPr lang="en-US" sz="1400" baseline="0" dirty="0">
                        <a:latin typeface="Calibri" panose="020F0502020204030204" pitchFamily="34" charset="0"/>
                      </a:endParaRPr>
                    </a:p>
                  </a:txBody>
                  <a:tcPr/>
                </a:tc>
                <a:tc>
                  <a:txBody>
                    <a:bodyPr/>
                    <a:lstStyle/>
                    <a:p>
                      <a:pPr algn="ctr"/>
                      <a:r>
                        <a:rPr lang="en-US" sz="1400" baseline="0" dirty="0"/>
                        <a:t>47</a:t>
                      </a:r>
                      <a:endParaRPr lang="en-US" sz="1400" baseline="0" dirty="0">
                        <a:latin typeface="Calibri" panose="020F0502020204030204" pitchFamily="34" charset="0"/>
                      </a:endParaRPr>
                    </a:p>
                  </a:txBody>
                  <a:tcPr/>
                </a:tc>
                <a:extLst>
                  <a:ext uri="{0D108BD9-81ED-4DB2-BD59-A6C34878D82A}">
                    <a16:rowId xmlns:a16="http://schemas.microsoft.com/office/drawing/2014/main" val="665241286"/>
                  </a:ext>
                </a:extLst>
              </a:tr>
              <a:tr h="326198">
                <a:tc>
                  <a:txBody>
                    <a:bodyPr/>
                    <a:lstStyle/>
                    <a:p>
                      <a:pPr algn="ctr"/>
                      <a:r>
                        <a:rPr lang="en-US" sz="1400" baseline="0" dirty="0"/>
                        <a:t>*CA</a:t>
                      </a:r>
                      <a:endParaRPr lang="en-US" sz="1400" baseline="0" dirty="0">
                        <a:latin typeface="Calibri" panose="020F0502020204030204" pitchFamily="34" charset="0"/>
                      </a:endParaRPr>
                    </a:p>
                  </a:txBody>
                  <a:tcPr/>
                </a:tc>
                <a:tc>
                  <a:txBody>
                    <a:bodyPr/>
                    <a:lstStyle/>
                    <a:p>
                      <a:pPr algn="ctr"/>
                      <a:r>
                        <a:rPr lang="en-US" sz="1400" baseline="0" dirty="0"/>
                        <a:t>39</a:t>
                      </a:r>
                      <a:endParaRPr lang="en-US" sz="1400" baseline="0" dirty="0">
                        <a:latin typeface="Calibri" panose="020F0502020204030204" pitchFamily="34" charset="0"/>
                      </a:endParaRPr>
                    </a:p>
                  </a:txBody>
                  <a:tcPr/>
                </a:tc>
                <a:extLst>
                  <a:ext uri="{0D108BD9-81ED-4DB2-BD59-A6C34878D82A}">
                    <a16:rowId xmlns:a16="http://schemas.microsoft.com/office/drawing/2014/main" val="2831992462"/>
                  </a:ext>
                </a:extLst>
              </a:tr>
              <a:tr h="326198">
                <a:tc>
                  <a:txBody>
                    <a:bodyPr/>
                    <a:lstStyle/>
                    <a:p>
                      <a:pPr algn="ctr"/>
                      <a:r>
                        <a:rPr lang="en-US" sz="1400" baseline="0" dirty="0"/>
                        <a:t> MI</a:t>
                      </a:r>
                      <a:endParaRPr lang="en-US" sz="1400" baseline="0" dirty="0">
                        <a:latin typeface="Calibri" panose="020F0502020204030204" pitchFamily="34" charset="0"/>
                      </a:endParaRPr>
                    </a:p>
                  </a:txBody>
                  <a:tcPr/>
                </a:tc>
                <a:tc>
                  <a:txBody>
                    <a:bodyPr/>
                    <a:lstStyle/>
                    <a:p>
                      <a:pPr algn="ctr"/>
                      <a:r>
                        <a:rPr lang="en-US" sz="1400" baseline="0" dirty="0"/>
                        <a:t>32</a:t>
                      </a:r>
                      <a:endParaRPr lang="en-US" sz="1400" baseline="0" dirty="0">
                        <a:latin typeface="Calibri" panose="020F0502020204030204" pitchFamily="34" charset="0"/>
                      </a:endParaRPr>
                    </a:p>
                  </a:txBody>
                  <a:tcPr/>
                </a:tc>
                <a:extLst>
                  <a:ext uri="{0D108BD9-81ED-4DB2-BD59-A6C34878D82A}">
                    <a16:rowId xmlns:a16="http://schemas.microsoft.com/office/drawing/2014/main" val="2378172597"/>
                  </a:ext>
                </a:extLst>
              </a:tr>
              <a:tr h="326198">
                <a:tc>
                  <a:txBody>
                    <a:bodyPr/>
                    <a:lstStyle/>
                    <a:p>
                      <a:pPr algn="ctr"/>
                      <a:r>
                        <a:rPr lang="en-US" sz="1400" baseline="0" dirty="0"/>
                        <a:t>OR</a:t>
                      </a:r>
                      <a:endParaRPr lang="en-US" sz="1400" baseline="0" dirty="0">
                        <a:latin typeface="Calibri" panose="020F0502020204030204" pitchFamily="34" charset="0"/>
                      </a:endParaRPr>
                    </a:p>
                  </a:txBody>
                  <a:tcPr/>
                </a:tc>
                <a:tc>
                  <a:txBody>
                    <a:bodyPr/>
                    <a:lstStyle/>
                    <a:p>
                      <a:pPr algn="ctr"/>
                      <a:r>
                        <a:rPr lang="en-US" sz="1400" baseline="0" dirty="0"/>
                        <a:t>29</a:t>
                      </a:r>
                      <a:endParaRPr lang="en-US" sz="1400" baseline="0" dirty="0">
                        <a:latin typeface="Calibri" panose="020F0502020204030204" pitchFamily="34" charset="0"/>
                      </a:endParaRPr>
                    </a:p>
                  </a:txBody>
                  <a:tcPr/>
                </a:tc>
                <a:extLst>
                  <a:ext uri="{0D108BD9-81ED-4DB2-BD59-A6C34878D82A}">
                    <a16:rowId xmlns:a16="http://schemas.microsoft.com/office/drawing/2014/main" val="2627411252"/>
                  </a:ext>
                </a:extLst>
              </a:tr>
              <a:tr h="326198">
                <a:tc>
                  <a:txBody>
                    <a:bodyPr/>
                    <a:lstStyle/>
                    <a:p>
                      <a:pPr algn="ctr"/>
                      <a:r>
                        <a:rPr lang="en-US" sz="1400" baseline="0" dirty="0"/>
                        <a:t>*TX </a:t>
                      </a:r>
                      <a:endParaRPr lang="en-US" sz="1400" baseline="0" dirty="0">
                        <a:latin typeface="Calibri" panose="020F0502020204030204" pitchFamily="34" charset="0"/>
                      </a:endParaRPr>
                    </a:p>
                  </a:txBody>
                  <a:tcPr/>
                </a:tc>
                <a:tc>
                  <a:txBody>
                    <a:bodyPr/>
                    <a:lstStyle/>
                    <a:p>
                      <a:pPr algn="ctr"/>
                      <a:r>
                        <a:rPr lang="en-US" sz="1400" baseline="0" dirty="0"/>
                        <a:t>28</a:t>
                      </a:r>
                      <a:endParaRPr lang="en-US" sz="1400" baseline="0" dirty="0">
                        <a:latin typeface="Calibri" panose="020F0502020204030204" pitchFamily="34" charset="0"/>
                      </a:endParaRPr>
                    </a:p>
                  </a:txBody>
                  <a:tcPr/>
                </a:tc>
                <a:extLst>
                  <a:ext uri="{0D108BD9-81ED-4DB2-BD59-A6C34878D82A}">
                    <a16:rowId xmlns:a16="http://schemas.microsoft.com/office/drawing/2014/main" val="767014041"/>
                  </a:ext>
                </a:extLst>
              </a:tr>
              <a:tr h="326198">
                <a:tc>
                  <a:txBody>
                    <a:bodyPr/>
                    <a:lstStyle/>
                    <a:p>
                      <a:pPr algn="ctr"/>
                      <a:r>
                        <a:rPr lang="en-US" sz="1400" baseline="0" dirty="0"/>
                        <a:t> PA</a:t>
                      </a:r>
                      <a:endParaRPr lang="en-US" sz="1400" baseline="0" dirty="0">
                        <a:latin typeface="Calibri" panose="020F0502020204030204" pitchFamily="34" charset="0"/>
                      </a:endParaRPr>
                    </a:p>
                  </a:txBody>
                  <a:tcPr/>
                </a:tc>
                <a:tc>
                  <a:txBody>
                    <a:bodyPr/>
                    <a:lstStyle/>
                    <a:p>
                      <a:pPr algn="ctr"/>
                      <a:r>
                        <a:rPr lang="en-US" sz="1400" baseline="0" dirty="0"/>
                        <a:t>25</a:t>
                      </a:r>
                      <a:endParaRPr lang="en-US" sz="1400" baseline="0" dirty="0">
                        <a:latin typeface="Calibri" panose="020F0502020204030204" pitchFamily="34" charset="0"/>
                      </a:endParaRPr>
                    </a:p>
                  </a:txBody>
                  <a:tcPr/>
                </a:tc>
                <a:extLst>
                  <a:ext uri="{0D108BD9-81ED-4DB2-BD59-A6C34878D82A}">
                    <a16:rowId xmlns:a16="http://schemas.microsoft.com/office/drawing/2014/main" val="575179239"/>
                  </a:ext>
                </a:extLst>
              </a:tr>
              <a:tr h="326198">
                <a:tc>
                  <a:txBody>
                    <a:bodyPr/>
                    <a:lstStyle/>
                    <a:p>
                      <a:pPr algn="ctr"/>
                      <a:r>
                        <a:rPr lang="en-US" sz="1400" baseline="0" dirty="0"/>
                        <a:t> MA</a:t>
                      </a:r>
                      <a:endParaRPr lang="en-US" sz="1400" baseline="0" dirty="0">
                        <a:latin typeface="Calibri" panose="020F0502020204030204" pitchFamily="34" charset="0"/>
                      </a:endParaRPr>
                    </a:p>
                  </a:txBody>
                  <a:tcPr/>
                </a:tc>
                <a:tc>
                  <a:txBody>
                    <a:bodyPr/>
                    <a:lstStyle/>
                    <a:p>
                      <a:pPr algn="ctr"/>
                      <a:r>
                        <a:rPr lang="en-US" sz="1400" baseline="0" dirty="0"/>
                        <a:t>23</a:t>
                      </a:r>
                      <a:endParaRPr lang="en-US" sz="1400" baseline="0" dirty="0">
                        <a:latin typeface="Calibri" panose="020F0502020204030204" pitchFamily="34" charset="0"/>
                      </a:endParaRPr>
                    </a:p>
                  </a:txBody>
                  <a:tcPr/>
                </a:tc>
                <a:extLst>
                  <a:ext uri="{0D108BD9-81ED-4DB2-BD59-A6C34878D82A}">
                    <a16:rowId xmlns:a16="http://schemas.microsoft.com/office/drawing/2014/main" val="323244569"/>
                  </a:ext>
                </a:extLst>
              </a:tr>
              <a:tr h="326198">
                <a:tc>
                  <a:txBody>
                    <a:bodyPr/>
                    <a:lstStyle/>
                    <a:p>
                      <a:pPr algn="ctr"/>
                      <a:r>
                        <a:rPr lang="en-US" sz="1400" baseline="0" dirty="0"/>
                        <a:t>WA</a:t>
                      </a:r>
                      <a:endParaRPr lang="en-US" sz="1400" baseline="0" dirty="0">
                        <a:latin typeface="Calibri" panose="020F0502020204030204" pitchFamily="34" charset="0"/>
                      </a:endParaRPr>
                    </a:p>
                  </a:txBody>
                  <a:tcPr/>
                </a:tc>
                <a:tc>
                  <a:txBody>
                    <a:bodyPr/>
                    <a:lstStyle/>
                    <a:p>
                      <a:pPr algn="ctr"/>
                      <a:r>
                        <a:rPr lang="en-US" sz="1400" baseline="0" dirty="0"/>
                        <a:t>23</a:t>
                      </a:r>
                      <a:endParaRPr lang="en-US" sz="1400" baseline="0" dirty="0">
                        <a:latin typeface="Calibri" panose="020F0502020204030204" pitchFamily="34" charset="0"/>
                      </a:endParaRPr>
                    </a:p>
                  </a:txBody>
                  <a:tcPr/>
                </a:tc>
                <a:extLst>
                  <a:ext uri="{0D108BD9-81ED-4DB2-BD59-A6C34878D82A}">
                    <a16:rowId xmlns:a16="http://schemas.microsoft.com/office/drawing/2014/main" val="182468848"/>
                  </a:ext>
                </a:extLst>
              </a:tr>
              <a:tr h="326198">
                <a:tc>
                  <a:txBody>
                    <a:bodyPr/>
                    <a:lstStyle/>
                    <a:p>
                      <a:pPr algn="ctr"/>
                      <a:r>
                        <a:rPr lang="en-US" sz="1400" baseline="0" dirty="0"/>
                        <a:t>IN</a:t>
                      </a:r>
                      <a:endParaRPr lang="en-US" sz="1400" baseline="0" dirty="0">
                        <a:latin typeface="Calibri" panose="020F0502020204030204" pitchFamily="34" charset="0"/>
                      </a:endParaRPr>
                    </a:p>
                  </a:txBody>
                  <a:tcPr/>
                </a:tc>
                <a:tc>
                  <a:txBody>
                    <a:bodyPr/>
                    <a:lstStyle/>
                    <a:p>
                      <a:pPr algn="ctr"/>
                      <a:r>
                        <a:rPr lang="en-US" sz="1400" baseline="0" dirty="0"/>
                        <a:t>22</a:t>
                      </a:r>
                      <a:endParaRPr lang="en-US" sz="1400" baseline="0" dirty="0">
                        <a:latin typeface="Calibri" panose="020F0502020204030204" pitchFamily="34" charset="0"/>
                      </a:endParaRPr>
                    </a:p>
                  </a:txBody>
                  <a:tcPr/>
                </a:tc>
                <a:extLst>
                  <a:ext uri="{0D108BD9-81ED-4DB2-BD59-A6C34878D82A}">
                    <a16:rowId xmlns:a16="http://schemas.microsoft.com/office/drawing/2014/main" val="3438112143"/>
                  </a:ext>
                </a:extLst>
              </a:tr>
              <a:tr h="326198">
                <a:tc>
                  <a:txBody>
                    <a:bodyPr/>
                    <a:lstStyle/>
                    <a:p>
                      <a:pPr algn="ctr"/>
                      <a:r>
                        <a:rPr lang="en-US" sz="1400" baseline="0" dirty="0"/>
                        <a:t>WI</a:t>
                      </a:r>
                      <a:endParaRPr lang="en-US" sz="1400" baseline="0" dirty="0">
                        <a:latin typeface="Calibri" panose="020F0502020204030204" pitchFamily="34" charset="0"/>
                      </a:endParaRPr>
                    </a:p>
                  </a:txBody>
                  <a:tcPr/>
                </a:tc>
                <a:tc>
                  <a:txBody>
                    <a:bodyPr/>
                    <a:lstStyle/>
                    <a:p>
                      <a:pPr algn="ctr"/>
                      <a:r>
                        <a:rPr lang="en-US" sz="1400" baseline="0" dirty="0"/>
                        <a:t>20</a:t>
                      </a:r>
                      <a:endParaRPr lang="en-US" sz="1400" baseline="0" dirty="0">
                        <a:latin typeface="Calibri" panose="020F0502020204030204" pitchFamily="34" charset="0"/>
                      </a:endParaRPr>
                    </a:p>
                  </a:txBody>
                  <a:tcPr/>
                </a:tc>
                <a:extLst>
                  <a:ext uri="{0D108BD9-81ED-4DB2-BD59-A6C34878D82A}">
                    <a16:rowId xmlns:a16="http://schemas.microsoft.com/office/drawing/2014/main" val="3583380045"/>
                  </a:ext>
                </a:extLst>
              </a:tr>
            </a:tbl>
          </a:graphicData>
        </a:graphic>
      </p:graphicFrame>
      <p:sp>
        <p:nvSpPr>
          <p:cNvPr id="6" name="TextBox 5">
            <a:extLst>
              <a:ext uri="{FF2B5EF4-FFF2-40B4-BE49-F238E27FC236}">
                <a16:creationId xmlns:a16="http://schemas.microsoft.com/office/drawing/2014/main" id="{F7DB1ECB-C7F6-4770-B6F7-5DAF6DFA8585}"/>
              </a:ext>
            </a:extLst>
          </p:cNvPr>
          <p:cNvSpPr txBox="1"/>
          <p:nvPr/>
        </p:nvSpPr>
        <p:spPr>
          <a:xfrm>
            <a:off x="8050694" y="244857"/>
            <a:ext cx="3220279" cy="369332"/>
          </a:xfrm>
          <a:prstGeom prst="rect">
            <a:avLst/>
          </a:prstGeom>
          <a:noFill/>
        </p:spPr>
        <p:txBody>
          <a:bodyPr wrap="square" rtlCol="0">
            <a:spAutoFit/>
          </a:bodyPr>
          <a:lstStyle/>
          <a:p>
            <a:r>
              <a:rPr lang="en-US" dirty="0"/>
              <a:t>States With The Most Breweries:</a:t>
            </a:r>
          </a:p>
        </p:txBody>
      </p:sp>
      <p:pic>
        <p:nvPicPr>
          <p:cNvPr id="2" name="Picture 1">
            <a:extLst>
              <a:ext uri="{FF2B5EF4-FFF2-40B4-BE49-F238E27FC236}">
                <a16:creationId xmlns:a16="http://schemas.microsoft.com/office/drawing/2014/main" id="{EA5838DC-BA3B-4036-B09A-6234B35AF158}"/>
              </a:ext>
            </a:extLst>
          </p:cNvPr>
          <p:cNvPicPr>
            <a:picLocks noChangeAspect="1"/>
          </p:cNvPicPr>
          <p:nvPr/>
        </p:nvPicPr>
        <p:blipFill>
          <a:blip r:embed="rId2"/>
          <a:stretch>
            <a:fillRect/>
          </a:stretch>
        </p:blipFill>
        <p:spPr>
          <a:xfrm>
            <a:off x="737419" y="614189"/>
            <a:ext cx="3707360" cy="3754143"/>
          </a:xfrm>
          <a:prstGeom prst="rect">
            <a:avLst/>
          </a:prstGeom>
        </p:spPr>
      </p:pic>
      <p:sp>
        <p:nvSpPr>
          <p:cNvPr id="4" name="TextBox 3">
            <a:extLst>
              <a:ext uri="{FF2B5EF4-FFF2-40B4-BE49-F238E27FC236}">
                <a16:creationId xmlns:a16="http://schemas.microsoft.com/office/drawing/2014/main" id="{FA31C4C8-C165-46CF-A56B-744B4FABDF70}"/>
              </a:ext>
            </a:extLst>
          </p:cNvPr>
          <p:cNvSpPr txBox="1"/>
          <p:nvPr/>
        </p:nvSpPr>
        <p:spPr>
          <a:xfrm>
            <a:off x="8189843" y="4727451"/>
            <a:ext cx="3307742" cy="523220"/>
          </a:xfrm>
          <a:prstGeom prst="rect">
            <a:avLst/>
          </a:prstGeom>
          <a:noFill/>
        </p:spPr>
        <p:txBody>
          <a:bodyPr wrap="square" rtlCol="0">
            <a:spAutoFit/>
          </a:bodyPr>
          <a:lstStyle/>
          <a:p>
            <a:r>
              <a:rPr lang="en-US" sz="1400" dirty="0"/>
              <a:t>* These states also include Budweiser breweries</a:t>
            </a:r>
          </a:p>
        </p:txBody>
      </p:sp>
      <p:sp>
        <p:nvSpPr>
          <p:cNvPr id="5" name="TextBox 4">
            <a:extLst>
              <a:ext uri="{FF2B5EF4-FFF2-40B4-BE49-F238E27FC236}">
                <a16:creationId xmlns:a16="http://schemas.microsoft.com/office/drawing/2014/main" id="{1FBCD901-87C5-4BA6-B5E7-9B99702D9E20}"/>
              </a:ext>
            </a:extLst>
          </p:cNvPr>
          <p:cNvSpPr txBox="1"/>
          <p:nvPr/>
        </p:nvSpPr>
        <p:spPr>
          <a:xfrm>
            <a:off x="769224" y="4476584"/>
            <a:ext cx="3643750" cy="2246769"/>
          </a:xfrm>
          <a:prstGeom prst="rect">
            <a:avLst/>
          </a:prstGeom>
          <a:noFill/>
        </p:spPr>
        <p:txBody>
          <a:bodyPr wrap="square" rtlCol="0">
            <a:spAutoFit/>
          </a:bodyPr>
          <a:lstStyle/>
          <a:p>
            <a:r>
              <a:rPr lang="en-US" sz="1400" dirty="0"/>
              <a:t>Budweiser currently has 12 active breweries.  Built in 1852, the brewery in St. Louis, MO has been designated a national historical landmark.</a:t>
            </a:r>
          </a:p>
          <a:p>
            <a:endParaRPr lang="en-US" sz="1400" dirty="0"/>
          </a:p>
          <a:p>
            <a:r>
              <a:rPr lang="en-US" sz="1400" dirty="0"/>
              <a:t>Fun Fact:  Anheuser Busch – Budweiser’s parent company was one of the first beer producers to use refrigerated railroad cars as a mode of beer distribution.</a:t>
            </a:r>
          </a:p>
          <a:p>
            <a:r>
              <a:rPr lang="en-US" sz="1400" dirty="0"/>
              <a:t>Source: </a:t>
            </a:r>
            <a:r>
              <a:rPr lang="en-US" sz="1400" dirty="0">
                <a:hlinkClick r:id="rId3"/>
              </a:rPr>
              <a:t>https://en.wikipedia.org/wiki/Anheuser-Busch</a:t>
            </a:r>
            <a:endParaRPr lang="en-US" sz="1400" dirty="0"/>
          </a:p>
        </p:txBody>
      </p:sp>
      <p:pic>
        <p:nvPicPr>
          <p:cNvPr id="10" name="Picture 9">
            <a:extLst>
              <a:ext uri="{FF2B5EF4-FFF2-40B4-BE49-F238E27FC236}">
                <a16:creationId xmlns:a16="http://schemas.microsoft.com/office/drawing/2014/main" id="{202229FA-366A-46B9-B52F-847CF7007067}"/>
              </a:ext>
            </a:extLst>
          </p:cNvPr>
          <p:cNvPicPr>
            <a:picLocks noChangeAspect="1"/>
          </p:cNvPicPr>
          <p:nvPr/>
        </p:nvPicPr>
        <p:blipFill>
          <a:blip r:embed="rId4"/>
          <a:stretch>
            <a:fillRect/>
          </a:stretch>
        </p:blipFill>
        <p:spPr>
          <a:xfrm>
            <a:off x="8120268" y="5182261"/>
            <a:ext cx="3081129" cy="1430882"/>
          </a:xfrm>
          <a:prstGeom prst="rect">
            <a:avLst/>
          </a:prstGeom>
        </p:spPr>
      </p:pic>
      <p:cxnSp>
        <p:nvCxnSpPr>
          <p:cNvPr id="12" name="Straight Arrow Connector 11">
            <a:extLst>
              <a:ext uri="{FF2B5EF4-FFF2-40B4-BE49-F238E27FC236}">
                <a16:creationId xmlns:a16="http://schemas.microsoft.com/office/drawing/2014/main" id="{F44F4FF5-EC78-48C1-9DAB-AA603DF04F7D}"/>
              </a:ext>
            </a:extLst>
          </p:cNvPr>
          <p:cNvCxnSpPr/>
          <p:nvPr/>
        </p:nvCxnSpPr>
        <p:spPr>
          <a:xfrm flipV="1">
            <a:off x="4548146" y="2989690"/>
            <a:ext cx="3572122" cy="1017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1C0E5F-F029-4B8E-B795-8D54A2551B6E}"/>
              </a:ext>
            </a:extLst>
          </p:cNvPr>
          <p:cNvCxnSpPr/>
          <p:nvPr/>
        </p:nvCxnSpPr>
        <p:spPr>
          <a:xfrm>
            <a:off x="4548146" y="1296063"/>
            <a:ext cx="3572122" cy="68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5819D4-83B9-4F01-A21D-7CF5E9C5E9BE}"/>
              </a:ext>
            </a:extLst>
          </p:cNvPr>
          <p:cNvCxnSpPr/>
          <p:nvPr/>
        </p:nvCxnSpPr>
        <p:spPr>
          <a:xfrm>
            <a:off x="4461675" y="1585008"/>
            <a:ext cx="3658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1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2C273B-F647-4264-9EE9-63373F4A91DE}"/>
              </a:ext>
            </a:extLst>
          </p:cNvPr>
          <p:cNvPicPr>
            <a:picLocks noChangeAspect="1"/>
          </p:cNvPicPr>
          <p:nvPr/>
        </p:nvPicPr>
        <p:blipFill>
          <a:blip r:embed="rId2"/>
          <a:stretch>
            <a:fillRect/>
          </a:stretch>
        </p:blipFill>
        <p:spPr>
          <a:xfrm>
            <a:off x="119270" y="272332"/>
            <a:ext cx="9470003" cy="6313335"/>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8A7C3688-57E8-4D23-9732-84AE52879D30}"/>
              </a:ext>
            </a:extLst>
          </p:cNvPr>
          <p:cNvPicPr>
            <a:picLocks noChangeAspect="1"/>
          </p:cNvPicPr>
          <p:nvPr/>
        </p:nvPicPr>
        <p:blipFill>
          <a:blip r:embed="rId3"/>
          <a:stretch>
            <a:fillRect/>
          </a:stretch>
        </p:blipFill>
        <p:spPr>
          <a:xfrm>
            <a:off x="10561859" y="865238"/>
            <a:ext cx="1168025" cy="2130193"/>
          </a:xfrm>
          <a:prstGeom prst="rect">
            <a:avLst/>
          </a:prstGeom>
        </p:spPr>
      </p:pic>
      <p:sp>
        <p:nvSpPr>
          <p:cNvPr id="6" name="TextBox 5">
            <a:extLst>
              <a:ext uri="{FF2B5EF4-FFF2-40B4-BE49-F238E27FC236}">
                <a16:creationId xmlns:a16="http://schemas.microsoft.com/office/drawing/2014/main" id="{DD1007CF-64B1-46DD-ACCA-8B2BBA47A3F1}"/>
              </a:ext>
            </a:extLst>
          </p:cNvPr>
          <p:cNvSpPr txBox="1"/>
          <p:nvPr/>
        </p:nvSpPr>
        <p:spPr>
          <a:xfrm>
            <a:off x="10561859" y="3134780"/>
            <a:ext cx="1463724" cy="3108543"/>
          </a:xfrm>
          <a:prstGeom prst="rect">
            <a:avLst/>
          </a:prstGeom>
          <a:noFill/>
        </p:spPr>
        <p:txBody>
          <a:bodyPr wrap="square" rtlCol="0">
            <a:spAutoFit/>
          </a:bodyPr>
          <a:lstStyle/>
          <a:p>
            <a:r>
              <a:rPr lang="en-US" sz="1400" dirty="0"/>
              <a:t>Fun Fact:</a:t>
            </a:r>
          </a:p>
          <a:p>
            <a:r>
              <a:rPr lang="en-US" sz="1400" dirty="0"/>
              <a:t>Snake Venom, with 67.5% ABV, is one of the world’s strongest beer.  It is a British Barley wine style of beer.</a:t>
            </a:r>
          </a:p>
          <a:p>
            <a:r>
              <a:rPr lang="en-US" sz="1400" dirty="0"/>
              <a:t>Source: </a:t>
            </a:r>
            <a:r>
              <a:rPr lang="en-US" sz="1400" dirty="0">
                <a:hlinkClick r:id="rId4"/>
              </a:rPr>
              <a:t>https://www.beeradvocate.com/beer/profile/30178/104620/</a:t>
            </a:r>
            <a:endParaRPr lang="en-US" sz="1400" dirty="0"/>
          </a:p>
        </p:txBody>
      </p:sp>
    </p:spTree>
    <p:extLst>
      <p:ext uri="{BB962C8B-B14F-4D97-AF65-F5344CB8AC3E}">
        <p14:creationId xmlns:p14="http://schemas.microsoft.com/office/powerpoint/2010/main" val="117691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BE3484-CBD2-41B0-83B1-E1DE096E8B84}"/>
              </a:ext>
            </a:extLst>
          </p:cNvPr>
          <p:cNvSpPr/>
          <p:nvPr/>
        </p:nvSpPr>
        <p:spPr>
          <a:xfrm>
            <a:off x="9106894" y="736267"/>
            <a:ext cx="2560320" cy="5262979"/>
          </a:xfrm>
          <a:prstGeom prst="rect">
            <a:avLst/>
          </a:prstGeom>
        </p:spPr>
        <p:txBody>
          <a:bodyPr wrap="square">
            <a:spAutoFit/>
          </a:bodyPr>
          <a:lstStyle/>
          <a:p>
            <a:pPr marL="285750" indent="-285750">
              <a:buFont typeface="Arial" panose="020B0604020202020204" pitchFamily="34" charset="0"/>
              <a:buChar char="•"/>
            </a:pPr>
            <a:r>
              <a:rPr lang="en-US" sz="1400" dirty="0"/>
              <a:t>The state of </a:t>
            </a:r>
            <a:r>
              <a:rPr lang="en-US" sz="1400" dirty="0">
                <a:highlight>
                  <a:srgbClr val="FFFF00"/>
                </a:highlight>
              </a:rPr>
              <a:t>Maine</a:t>
            </a:r>
            <a:r>
              <a:rPr lang="en-US" sz="1400" dirty="0"/>
              <a:t> has most bitter beer;  the District of Columbia  and Kentucky are tied for the most alcoholic content in its beers (as measured </a:t>
            </a:r>
            <a:r>
              <a:rPr lang="en-US" sz="1400" u="sng" dirty="0"/>
              <a:t>median values by state</a:t>
            </a:r>
            <a:r>
              <a:rPr lang="en-US" sz="1400" dirty="0"/>
              <a:t>).</a:t>
            </a:r>
          </a:p>
          <a:p>
            <a:endParaRPr lang="en-US" sz="1400" dirty="0"/>
          </a:p>
          <a:p>
            <a:pPr marL="285750" indent="-285750">
              <a:buFont typeface="Arial" panose="020B0604020202020204" pitchFamily="34" charset="0"/>
              <a:buChar char="•"/>
            </a:pPr>
            <a:r>
              <a:rPr lang="en-US" sz="1400" dirty="0"/>
              <a:t>Alcoholic content range from 0.1% to 12. 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Beer bitterness range from a min of 4 to 138.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Fun Fact: according to Beer Connoisseur, consumer taste trends more toward aroma, flavor and drinkability and less toward malty, beer bitterness and alcohol content.  Source:  </a:t>
            </a:r>
            <a:r>
              <a:rPr lang="en-US" sz="1400" dirty="0">
                <a:hlinkClick r:id="rId2"/>
              </a:rPr>
              <a:t>https://beerconnoisseur.com/articles/2019-consumer-trends</a:t>
            </a:r>
            <a:endParaRPr lang="en-US" sz="1400" dirty="0"/>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A6CCE9EA-6FA2-4CE5-9060-CF081CAB2A82}"/>
                  </a:ext>
                </a:extLst>
              </p14:cNvPr>
              <p14:cNvContentPartPr/>
              <p14:nvPr/>
            </p14:nvContentPartPr>
            <p14:xfrm>
              <a:off x="9684517" y="1311574"/>
              <a:ext cx="360" cy="360"/>
            </p14:xfrm>
          </p:contentPart>
        </mc:Choice>
        <mc:Fallback xmlns="">
          <p:pic>
            <p:nvPicPr>
              <p:cNvPr id="20" name="Ink 19">
                <a:extLst>
                  <a:ext uri="{FF2B5EF4-FFF2-40B4-BE49-F238E27FC236}">
                    <a16:creationId xmlns:a16="http://schemas.microsoft.com/office/drawing/2014/main" id="{A6CCE9EA-6FA2-4CE5-9060-CF081CAB2A82}"/>
                  </a:ext>
                </a:extLst>
              </p:cNvPr>
              <p:cNvPicPr/>
              <p:nvPr/>
            </p:nvPicPr>
            <p:blipFill>
              <a:blip r:embed="rId10"/>
              <a:stretch>
                <a:fillRect/>
              </a:stretch>
            </p:blipFill>
            <p:spPr>
              <a:xfrm>
                <a:off x="9630517" y="12039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3185FAB7-455C-49D8-9D10-A751564630F0}"/>
                  </a:ext>
                </a:extLst>
              </p14:cNvPr>
              <p14:cNvContentPartPr/>
              <p14:nvPr/>
            </p14:nvContentPartPr>
            <p14:xfrm>
              <a:off x="9771997" y="1319494"/>
              <a:ext cx="360" cy="360"/>
            </p14:xfrm>
          </p:contentPart>
        </mc:Choice>
        <mc:Fallback xmlns="">
          <p:pic>
            <p:nvPicPr>
              <p:cNvPr id="21" name="Ink 20">
                <a:extLst>
                  <a:ext uri="{FF2B5EF4-FFF2-40B4-BE49-F238E27FC236}">
                    <a16:creationId xmlns:a16="http://schemas.microsoft.com/office/drawing/2014/main" id="{3185FAB7-455C-49D8-9D10-A751564630F0}"/>
                  </a:ext>
                </a:extLst>
              </p:cNvPr>
              <p:cNvPicPr/>
              <p:nvPr/>
            </p:nvPicPr>
            <p:blipFill>
              <a:blip r:embed="rId10"/>
              <a:stretch>
                <a:fillRect/>
              </a:stretch>
            </p:blipFill>
            <p:spPr>
              <a:xfrm>
                <a:off x="9717997" y="12114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C9B565DB-CB8F-469B-B09E-8411E32F6885}"/>
                  </a:ext>
                </a:extLst>
              </p14:cNvPr>
              <p14:cNvContentPartPr/>
              <p14:nvPr/>
            </p14:nvContentPartPr>
            <p14:xfrm>
              <a:off x="9851197" y="1335694"/>
              <a:ext cx="360" cy="360"/>
            </p14:xfrm>
          </p:contentPart>
        </mc:Choice>
        <mc:Fallback xmlns="">
          <p:pic>
            <p:nvPicPr>
              <p:cNvPr id="22" name="Ink 21">
                <a:extLst>
                  <a:ext uri="{FF2B5EF4-FFF2-40B4-BE49-F238E27FC236}">
                    <a16:creationId xmlns:a16="http://schemas.microsoft.com/office/drawing/2014/main" id="{C9B565DB-CB8F-469B-B09E-8411E32F6885}"/>
                  </a:ext>
                </a:extLst>
              </p:cNvPr>
              <p:cNvPicPr/>
              <p:nvPr/>
            </p:nvPicPr>
            <p:blipFill>
              <a:blip r:embed="rId10"/>
              <a:stretch>
                <a:fillRect/>
              </a:stretch>
            </p:blipFill>
            <p:spPr>
              <a:xfrm>
                <a:off x="9797557" y="12276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5C635282-7EC9-4567-B964-A13CFDBF4BAC}"/>
                  </a:ext>
                </a:extLst>
              </p14:cNvPr>
              <p14:cNvContentPartPr/>
              <p14:nvPr/>
            </p14:nvContentPartPr>
            <p14:xfrm>
              <a:off x="9930757" y="1319494"/>
              <a:ext cx="360" cy="360"/>
            </p14:xfrm>
          </p:contentPart>
        </mc:Choice>
        <mc:Fallback xmlns="">
          <p:pic>
            <p:nvPicPr>
              <p:cNvPr id="23" name="Ink 22">
                <a:extLst>
                  <a:ext uri="{FF2B5EF4-FFF2-40B4-BE49-F238E27FC236}">
                    <a16:creationId xmlns:a16="http://schemas.microsoft.com/office/drawing/2014/main" id="{5C635282-7EC9-4567-B964-A13CFDBF4BAC}"/>
                  </a:ext>
                </a:extLst>
              </p:cNvPr>
              <p:cNvPicPr/>
              <p:nvPr/>
            </p:nvPicPr>
            <p:blipFill>
              <a:blip r:embed="rId10"/>
              <a:stretch>
                <a:fillRect/>
              </a:stretch>
            </p:blipFill>
            <p:spPr>
              <a:xfrm>
                <a:off x="9877117" y="12114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8ED9EFFB-B967-4687-B8C0-5AB72F66A22B}"/>
                  </a:ext>
                </a:extLst>
              </p14:cNvPr>
              <p14:cNvContentPartPr/>
              <p14:nvPr/>
            </p14:nvContentPartPr>
            <p14:xfrm>
              <a:off x="10002397" y="1319494"/>
              <a:ext cx="360" cy="360"/>
            </p14:xfrm>
          </p:contentPart>
        </mc:Choice>
        <mc:Fallback xmlns="">
          <p:pic>
            <p:nvPicPr>
              <p:cNvPr id="24" name="Ink 23">
                <a:extLst>
                  <a:ext uri="{FF2B5EF4-FFF2-40B4-BE49-F238E27FC236}">
                    <a16:creationId xmlns:a16="http://schemas.microsoft.com/office/drawing/2014/main" id="{8ED9EFFB-B967-4687-B8C0-5AB72F66A22B}"/>
                  </a:ext>
                </a:extLst>
              </p:cNvPr>
              <p:cNvPicPr/>
              <p:nvPr/>
            </p:nvPicPr>
            <p:blipFill>
              <a:blip r:embed="rId10"/>
              <a:stretch>
                <a:fillRect/>
              </a:stretch>
            </p:blipFill>
            <p:spPr>
              <a:xfrm>
                <a:off x="9948397" y="12114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648345D7-7F67-4384-B67E-7056D4DB0306}"/>
                  </a:ext>
                </a:extLst>
              </p14:cNvPr>
              <p14:cNvContentPartPr/>
              <p14:nvPr/>
            </p14:nvContentPartPr>
            <p14:xfrm>
              <a:off x="10034077" y="1319494"/>
              <a:ext cx="8280" cy="360"/>
            </p14:xfrm>
          </p:contentPart>
        </mc:Choice>
        <mc:Fallback xmlns="">
          <p:pic>
            <p:nvPicPr>
              <p:cNvPr id="25" name="Ink 24">
                <a:extLst>
                  <a:ext uri="{FF2B5EF4-FFF2-40B4-BE49-F238E27FC236}">
                    <a16:creationId xmlns:a16="http://schemas.microsoft.com/office/drawing/2014/main" id="{648345D7-7F67-4384-B67E-7056D4DB0306}"/>
                  </a:ext>
                </a:extLst>
              </p:cNvPr>
              <p:cNvPicPr/>
              <p:nvPr/>
            </p:nvPicPr>
            <p:blipFill>
              <a:blip r:embed="rId28"/>
              <a:stretch>
                <a:fillRect/>
              </a:stretch>
            </p:blipFill>
            <p:spPr>
              <a:xfrm>
                <a:off x="9980437" y="1211494"/>
                <a:ext cx="115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E569421E-5C81-497B-91D2-BED1C6B1EFB4}"/>
                  </a:ext>
                </a:extLst>
              </p14:cNvPr>
              <p14:cNvContentPartPr/>
              <p14:nvPr/>
            </p14:nvContentPartPr>
            <p14:xfrm>
              <a:off x="10121557" y="1351534"/>
              <a:ext cx="360" cy="360"/>
            </p14:xfrm>
          </p:contentPart>
        </mc:Choice>
        <mc:Fallback xmlns="">
          <p:pic>
            <p:nvPicPr>
              <p:cNvPr id="26" name="Ink 25">
                <a:extLst>
                  <a:ext uri="{FF2B5EF4-FFF2-40B4-BE49-F238E27FC236}">
                    <a16:creationId xmlns:a16="http://schemas.microsoft.com/office/drawing/2014/main" id="{E569421E-5C81-497B-91D2-BED1C6B1EFB4}"/>
                  </a:ext>
                </a:extLst>
              </p:cNvPr>
              <p:cNvPicPr/>
              <p:nvPr/>
            </p:nvPicPr>
            <p:blipFill>
              <a:blip r:embed="rId10"/>
              <a:stretch>
                <a:fillRect/>
              </a:stretch>
            </p:blipFill>
            <p:spPr>
              <a:xfrm>
                <a:off x="10067917" y="12435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EB11409F-7586-445A-9081-08175871EDE1}"/>
                  </a:ext>
                </a:extLst>
              </p14:cNvPr>
              <p14:cNvContentPartPr/>
              <p14:nvPr/>
            </p14:nvContentPartPr>
            <p14:xfrm>
              <a:off x="10056757" y="1351534"/>
              <a:ext cx="41040" cy="5040"/>
            </p14:xfrm>
          </p:contentPart>
        </mc:Choice>
        <mc:Fallback xmlns="">
          <p:pic>
            <p:nvPicPr>
              <p:cNvPr id="27" name="Ink 26">
                <a:extLst>
                  <a:ext uri="{FF2B5EF4-FFF2-40B4-BE49-F238E27FC236}">
                    <a16:creationId xmlns:a16="http://schemas.microsoft.com/office/drawing/2014/main" id="{EB11409F-7586-445A-9081-08175871EDE1}"/>
                  </a:ext>
                </a:extLst>
              </p:cNvPr>
              <p:cNvPicPr/>
              <p:nvPr/>
            </p:nvPicPr>
            <p:blipFill>
              <a:blip r:embed="rId31"/>
              <a:stretch>
                <a:fillRect/>
              </a:stretch>
            </p:blipFill>
            <p:spPr>
              <a:xfrm>
                <a:off x="10003117" y="1243534"/>
                <a:ext cx="148680" cy="220680"/>
              </a:xfrm>
              <a:prstGeom prst="rect">
                <a:avLst/>
              </a:prstGeom>
            </p:spPr>
          </p:pic>
        </mc:Fallback>
      </mc:AlternateContent>
      <p:pic>
        <p:nvPicPr>
          <p:cNvPr id="5" name="Picture 4">
            <a:extLst>
              <a:ext uri="{FF2B5EF4-FFF2-40B4-BE49-F238E27FC236}">
                <a16:creationId xmlns:a16="http://schemas.microsoft.com/office/drawing/2014/main" id="{B86F3F57-A4E7-45EC-BD05-E974108CF420}"/>
              </a:ext>
            </a:extLst>
          </p:cNvPr>
          <p:cNvPicPr>
            <a:picLocks noChangeAspect="1"/>
          </p:cNvPicPr>
          <p:nvPr/>
        </p:nvPicPr>
        <p:blipFill>
          <a:blip r:embed="rId32"/>
          <a:stretch>
            <a:fillRect/>
          </a:stretch>
        </p:blipFill>
        <p:spPr>
          <a:xfrm>
            <a:off x="610520" y="0"/>
            <a:ext cx="7254740" cy="3260035"/>
          </a:xfrm>
          <a:prstGeom prst="rect">
            <a:avLst/>
          </a:prstGeom>
        </p:spPr>
      </p:pic>
      <p:pic>
        <p:nvPicPr>
          <p:cNvPr id="6" name="Picture 5">
            <a:extLst>
              <a:ext uri="{FF2B5EF4-FFF2-40B4-BE49-F238E27FC236}">
                <a16:creationId xmlns:a16="http://schemas.microsoft.com/office/drawing/2014/main" id="{5BAD2B8F-D31D-4066-9058-FCFA72FCCAA1}"/>
              </a:ext>
            </a:extLst>
          </p:cNvPr>
          <p:cNvPicPr>
            <a:picLocks noChangeAspect="1"/>
          </p:cNvPicPr>
          <p:nvPr/>
        </p:nvPicPr>
        <p:blipFill>
          <a:blip r:embed="rId33"/>
          <a:stretch>
            <a:fillRect/>
          </a:stretch>
        </p:blipFill>
        <p:spPr>
          <a:xfrm>
            <a:off x="567653" y="3260034"/>
            <a:ext cx="7340474" cy="3615855"/>
          </a:xfrm>
          <a:prstGeom prst="rect">
            <a:avLst/>
          </a:prstGeom>
        </p:spPr>
      </p:pic>
      <mc:AlternateContent xmlns:mc="http://schemas.openxmlformats.org/markup-compatibility/2006" xmlns:p14="http://schemas.microsoft.com/office/powerpoint/2010/main">
        <mc:Choice Requires="p14">
          <p:contentPart p14:bwMode="auto" r:id="rId34">
            <p14:nvContentPartPr>
              <p14:cNvPr id="13" name="Ink 12">
                <a:extLst>
                  <a:ext uri="{FF2B5EF4-FFF2-40B4-BE49-F238E27FC236}">
                    <a16:creationId xmlns:a16="http://schemas.microsoft.com/office/drawing/2014/main" id="{BD59D706-5CF2-44D0-B7D2-E9E166AFC357}"/>
                  </a:ext>
                </a:extLst>
              </p14:cNvPr>
              <p14:cNvContentPartPr/>
              <p14:nvPr/>
            </p14:nvContentPartPr>
            <p14:xfrm>
              <a:off x="2019397" y="3561934"/>
              <a:ext cx="360" cy="360"/>
            </p14:xfrm>
          </p:contentPart>
        </mc:Choice>
        <mc:Fallback xmlns="">
          <p:pic>
            <p:nvPicPr>
              <p:cNvPr id="13" name="Ink 12">
                <a:extLst>
                  <a:ext uri="{FF2B5EF4-FFF2-40B4-BE49-F238E27FC236}">
                    <a16:creationId xmlns:a16="http://schemas.microsoft.com/office/drawing/2014/main" id="{BD59D706-5CF2-44D0-B7D2-E9E166AFC357}"/>
                  </a:ext>
                </a:extLst>
              </p:cNvPr>
              <p:cNvPicPr/>
              <p:nvPr/>
            </p:nvPicPr>
            <p:blipFill>
              <a:blip r:embed="rId35"/>
              <a:stretch>
                <a:fillRect/>
              </a:stretch>
            </p:blipFill>
            <p:spPr>
              <a:xfrm>
                <a:off x="1965397" y="34539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D3A5CE00-013B-468D-A192-9532FD4DA3E2}"/>
                  </a:ext>
                </a:extLst>
              </p14:cNvPr>
              <p14:cNvContentPartPr/>
              <p14:nvPr/>
            </p14:nvContentPartPr>
            <p14:xfrm>
              <a:off x="2082757" y="3569494"/>
              <a:ext cx="360" cy="360"/>
            </p14:xfrm>
          </p:contentPart>
        </mc:Choice>
        <mc:Fallback xmlns="">
          <p:pic>
            <p:nvPicPr>
              <p:cNvPr id="19" name="Ink 18">
                <a:extLst>
                  <a:ext uri="{FF2B5EF4-FFF2-40B4-BE49-F238E27FC236}">
                    <a16:creationId xmlns:a16="http://schemas.microsoft.com/office/drawing/2014/main" id="{D3A5CE00-013B-468D-A192-9532FD4DA3E2}"/>
                  </a:ext>
                </a:extLst>
              </p:cNvPr>
              <p:cNvPicPr/>
              <p:nvPr/>
            </p:nvPicPr>
            <p:blipFill>
              <a:blip r:embed="rId35"/>
              <a:stretch>
                <a:fillRect/>
              </a:stretch>
            </p:blipFill>
            <p:spPr>
              <a:xfrm>
                <a:off x="2028757" y="34618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F867FC55-D69A-40C9-8C05-D888E50C1FB5}"/>
                  </a:ext>
                </a:extLst>
              </p14:cNvPr>
              <p14:cNvContentPartPr/>
              <p14:nvPr/>
            </p14:nvContentPartPr>
            <p14:xfrm>
              <a:off x="2106877" y="3577774"/>
              <a:ext cx="360" cy="360"/>
            </p14:xfrm>
          </p:contentPart>
        </mc:Choice>
        <mc:Fallback xmlns="">
          <p:pic>
            <p:nvPicPr>
              <p:cNvPr id="28" name="Ink 27">
                <a:extLst>
                  <a:ext uri="{FF2B5EF4-FFF2-40B4-BE49-F238E27FC236}">
                    <a16:creationId xmlns:a16="http://schemas.microsoft.com/office/drawing/2014/main" id="{F867FC55-D69A-40C9-8C05-D888E50C1FB5}"/>
                  </a:ext>
                </a:extLst>
              </p:cNvPr>
              <p:cNvPicPr/>
              <p:nvPr/>
            </p:nvPicPr>
            <p:blipFill>
              <a:blip r:embed="rId35"/>
              <a:stretch>
                <a:fillRect/>
              </a:stretch>
            </p:blipFill>
            <p:spPr>
              <a:xfrm>
                <a:off x="2052877" y="34701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F713D223-8249-47F3-8339-051C746DB024}"/>
                  </a:ext>
                </a:extLst>
              </p14:cNvPr>
              <p14:cNvContentPartPr/>
              <p14:nvPr/>
            </p14:nvContentPartPr>
            <p14:xfrm>
              <a:off x="3394957" y="3554014"/>
              <a:ext cx="360" cy="360"/>
            </p14:xfrm>
          </p:contentPart>
        </mc:Choice>
        <mc:Fallback xmlns="">
          <p:pic>
            <p:nvPicPr>
              <p:cNvPr id="29" name="Ink 28">
                <a:extLst>
                  <a:ext uri="{FF2B5EF4-FFF2-40B4-BE49-F238E27FC236}">
                    <a16:creationId xmlns:a16="http://schemas.microsoft.com/office/drawing/2014/main" id="{F713D223-8249-47F3-8339-051C746DB024}"/>
                  </a:ext>
                </a:extLst>
              </p:cNvPr>
              <p:cNvPicPr/>
              <p:nvPr/>
            </p:nvPicPr>
            <p:blipFill>
              <a:blip r:embed="rId35"/>
              <a:stretch>
                <a:fillRect/>
              </a:stretch>
            </p:blipFill>
            <p:spPr>
              <a:xfrm>
                <a:off x="3340957" y="34460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98991D14-A12E-488E-B07A-0DECB52B4087}"/>
                  </a:ext>
                </a:extLst>
              </p14:cNvPr>
              <p14:cNvContentPartPr/>
              <p14:nvPr/>
            </p14:nvContentPartPr>
            <p14:xfrm>
              <a:off x="3450397" y="3593614"/>
              <a:ext cx="360" cy="360"/>
            </p14:xfrm>
          </p:contentPart>
        </mc:Choice>
        <mc:Fallback xmlns="">
          <p:pic>
            <p:nvPicPr>
              <p:cNvPr id="30" name="Ink 29">
                <a:extLst>
                  <a:ext uri="{FF2B5EF4-FFF2-40B4-BE49-F238E27FC236}">
                    <a16:creationId xmlns:a16="http://schemas.microsoft.com/office/drawing/2014/main" id="{98991D14-A12E-488E-B07A-0DECB52B4087}"/>
                  </a:ext>
                </a:extLst>
              </p:cNvPr>
              <p:cNvPicPr/>
              <p:nvPr/>
            </p:nvPicPr>
            <p:blipFill>
              <a:blip r:embed="rId35"/>
              <a:stretch>
                <a:fillRect/>
              </a:stretch>
            </p:blipFill>
            <p:spPr>
              <a:xfrm>
                <a:off x="3396757" y="34859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D85D6F78-2DD5-4884-8448-26D3C35001ED}"/>
                  </a:ext>
                </a:extLst>
              </p14:cNvPr>
              <p14:cNvContentPartPr/>
              <p14:nvPr/>
            </p14:nvContentPartPr>
            <p14:xfrm>
              <a:off x="3879877" y="285934"/>
              <a:ext cx="360" cy="360"/>
            </p14:xfrm>
          </p:contentPart>
        </mc:Choice>
        <mc:Fallback xmlns="">
          <p:pic>
            <p:nvPicPr>
              <p:cNvPr id="31" name="Ink 30">
                <a:extLst>
                  <a:ext uri="{FF2B5EF4-FFF2-40B4-BE49-F238E27FC236}">
                    <a16:creationId xmlns:a16="http://schemas.microsoft.com/office/drawing/2014/main" id="{D85D6F78-2DD5-4884-8448-26D3C35001ED}"/>
                  </a:ext>
                </a:extLst>
              </p:cNvPr>
              <p:cNvPicPr/>
              <p:nvPr/>
            </p:nvPicPr>
            <p:blipFill>
              <a:blip r:embed="rId35"/>
              <a:stretch>
                <a:fillRect/>
              </a:stretch>
            </p:blipFill>
            <p:spPr>
              <a:xfrm>
                <a:off x="3825877" y="1782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Ink 31">
                <a:extLst>
                  <a:ext uri="{FF2B5EF4-FFF2-40B4-BE49-F238E27FC236}">
                    <a16:creationId xmlns:a16="http://schemas.microsoft.com/office/drawing/2014/main" id="{60A413E2-8FCC-42CE-B73A-36A260A029F2}"/>
                  </a:ext>
                </a:extLst>
              </p14:cNvPr>
              <p14:cNvContentPartPr/>
              <p14:nvPr/>
            </p14:nvContentPartPr>
            <p14:xfrm>
              <a:off x="3983197" y="301774"/>
              <a:ext cx="360" cy="360"/>
            </p14:xfrm>
          </p:contentPart>
        </mc:Choice>
        <mc:Fallback xmlns="">
          <p:pic>
            <p:nvPicPr>
              <p:cNvPr id="32" name="Ink 31">
                <a:extLst>
                  <a:ext uri="{FF2B5EF4-FFF2-40B4-BE49-F238E27FC236}">
                    <a16:creationId xmlns:a16="http://schemas.microsoft.com/office/drawing/2014/main" id="{60A413E2-8FCC-42CE-B73A-36A260A029F2}"/>
                  </a:ext>
                </a:extLst>
              </p:cNvPr>
              <p:cNvPicPr/>
              <p:nvPr/>
            </p:nvPicPr>
            <p:blipFill>
              <a:blip r:embed="rId35"/>
              <a:stretch>
                <a:fillRect/>
              </a:stretch>
            </p:blipFill>
            <p:spPr>
              <a:xfrm>
                <a:off x="3929197" y="1941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9730FAD5-5C15-49FD-BC5C-C1D66BF7224B}"/>
                  </a:ext>
                </a:extLst>
              </p14:cNvPr>
              <p14:cNvContentPartPr/>
              <p14:nvPr/>
            </p14:nvContentPartPr>
            <p14:xfrm>
              <a:off x="8467717" y="452974"/>
              <a:ext cx="360" cy="360"/>
            </p14:xfrm>
          </p:contentPart>
        </mc:Choice>
        <mc:Fallback xmlns="">
          <p:pic>
            <p:nvPicPr>
              <p:cNvPr id="33" name="Ink 32">
                <a:extLst>
                  <a:ext uri="{FF2B5EF4-FFF2-40B4-BE49-F238E27FC236}">
                    <a16:creationId xmlns:a16="http://schemas.microsoft.com/office/drawing/2014/main" id="{9730FAD5-5C15-49FD-BC5C-C1D66BF7224B}"/>
                  </a:ext>
                </a:extLst>
              </p:cNvPr>
              <p:cNvPicPr/>
              <p:nvPr/>
            </p:nvPicPr>
            <p:blipFill>
              <a:blip r:embed="rId35"/>
              <a:stretch>
                <a:fillRect/>
              </a:stretch>
            </p:blipFill>
            <p:spPr>
              <a:xfrm>
                <a:off x="8413717" y="344974"/>
                <a:ext cx="108000" cy="216000"/>
              </a:xfrm>
              <a:prstGeom prst="rect">
                <a:avLst/>
              </a:prstGeom>
            </p:spPr>
          </p:pic>
        </mc:Fallback>
      </mc:AlternateContent>
    </p:spTree>
    <p:extLst>
      <p:ext uri="{BB962C8B-B14F-4D97-AF65-F5344CB8AC3E}">
        <p14:creationId xmlns:p14="http://schemas.microsoft.com/office/powerpoint/2010/main" val="180801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1ED7C40F-DE2D-4842-A699-5D2162FF893C}"/>
                  </a:ext>
                </a:extLst>
              </p14:cNvPr>
              <p14:cNvContentPartPr/>
              <p14:nvPr/>
            </p14:nvContentPartPr>
            <p14:xfrm>
              <a:off x="3561637" y="3728974"/>
              <a:ext cx="3600" cy="360"/>
            </p14:xfrm>
          </p:contentPart>
        </mc:Choice>
        <mc:Fallback xmlns="">
          <p:pic>
            <p:nvPicPr>
              <p:cNvPr id="10" name="Ink 9">
                <a:extLst>
                  <a:ext uri="{FF2B5EF4-FFF2-40B4-BE49-F238E27FC236}">
                    <a16:creationId xmlns:a16="http://schemas.microsoft.com/office/drawing/2014/main" id="{1ED7C40F-DE2D-4842-A699-5D2162FF893C}"/>
                  </a:ext>
                </a:extLst>
              </p:cNvPr>
              <p:cNvPicPr/>
              <p:nvPr/>
            </p:nvPicPr>
            <p:blipFill>
              <a:blip r:embed="rId10"/>
              <a:stretch>
                <a:fillRect/>
              </a:stretch>
            </p:blipFill>
            <p:spPr>
              <a:xfrm>
                <a:off x="3507997" y="3620974"/>
                <a:ext cx="111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C4CAC48C-72C6-4653-8A4A-6252BD885FC0}"/>
                  </a:ext>
                </a:extLst>
              </p14:cNvPr>
              <p14:cNvContentPartPr/>
              <p14:nvPr/>
            </p14:nvContentPartPr>
            <p14:xfrm>
              <a:off x="3649117" y="3721054"/>
              <a:ext cx="360" cy="360"/>
            </p14:xfrm>
          </p:contentPart>
        </mc:Choice>
        <mc:Fallback xmlns="">
          <p:pic>
            <p:nvPicPr>
              <p:cNvPr id="11" name="Ink 10">
                <a:extLst>
                  <a:ext uri="{FF2B5EF4-FFF2-40B4-BE49-F238E27FC236}">
                    <a16:creationId xmlns:a16="http://schemas.microsoft.com/office/drawing/2014/main" id="{C4CAC48C-72C6-4653-8A4A-6252BD885FC0}"/>
                  </a:ext>
                </a:extLst>
              </p:cNvPr>
              <p:cNvPicPr/>
              <p:nvPr/>
            </p:nvPicPr>
            <p:blipFill>
              <a:blip r:embed="rId5"/>
              <a:stretch>
                <a:fillRect/>
              </a:stretch>
            </p:blipFill>
            <p:spPr>
              <a:xfrm>
                <a:off x="3595477" y="36130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FB9D79-EAAF-41F8-B099-C8F1869C502B}"/>
                  </a:ext>
                </a:extLst>
              </p14:cNvPr>
              <p14:cNvContentPartPr/>
              <p14:nvPr/>
            </p14:nvContentPartPr>
            <p14:xfrm>
              <a:off x="3760717" y="3744814"/>
              <a:ext cx="360" cy="360"/>
            </p14:xfrm>
          </p:contentPart>
        </mc:Choice>
        <mc:Fallback xmlns="">
          <p:pic>
            <p:nvPicPr>
              <p:cNvPr id="12" name="Ink 11">
                <a:extLst>
                  <a:ext uri="{FF2B5EF4-FFF2-40B4-BE49-F238E27FC236}">
                    <a16:creationId xmlns:a16="http://schemas.microsoft.com/office/drawing/2014/main" id="{E4FB9D79-EAAF-41F8-B099-C8F1869C502B}"/>
                  </a:ext>
                </a:extLst>
              </p:cNvPr>
              <p:cNvPicPr/>
              <p:nvPr/>
            </p:nvPicPr>
            <p:blipFill>
              <a:blip r:embed="rId5"/>
              <a:stretch>
                <a:fillRect/>
              </a:stretch>
            </p:blipFill>
            <p:spPr>
              <a:xfrm>
                <a:off x="3707077" y="3636814"/>
                <a:ext cx="108000" cy="216000"/>
              </a:xfrm>
              <a:prstGeom prst="rect">
                <a:avLst/>
              </a:prstGeom>
            </p:spPr>
          </p:pic>
        </mc:Fallback>
      </mc:AlternateContent>
      <p:pic>
        <p:nvPicPr>
          <p:cNvPr id="2" name="Picture 1">
            <a:extLst>
              <a:ext uri="{FF2B5EF4-FFF2-40B4-BE49-F238E27FC236}">
                <a16:creationId xmlns:a16="http://schemas.microsoft.com/office/drawing/2014/main" id="{D4AE39E3-822F-4E23-966A-0547DA2B323A}"/>
              </a:ext>
            </a:extLst>
          </p:cNvPr>
          <p:cNvPicPr>
            <a:picLocks noChangeAspect="1"/>
          </p:cNvPicPr>
          <p:nvPr/>
        </p:nvPicPr>
        <p:blipFill>
          <a:blip r:embed="rId13"/>
          <a:stretch>
            <a:fillRect/>
          </a:stretch>
        </p:blipFill>
        <p:spPr>
          <a:xfrm>
            <a:off x="498281" y="198243"/>
            <a:ext cx="5132498" cy="4638452"/>
          </a:xfrm>
          <a:prstGeom prst="rect">
            <a:avLst/>
          </a:prstGeom>
        </p:spPr>
        <p:style>
          <a:lnRef idx="2">
            <a:schemeClr val="dk1"/>
          </a:lnRef>
          <a:fillRef idx="1">
            <a:schemeClr val="lt1"/>
          </a:fillRef>
          <a:effectRef idx="0">
            <a:schemeClr val="dk1"/>
          </a:effectRef>
          <a:fontRef idx="minor">
            <a:schemeClr val="dk1"/>
          </a:fontRef>
        </p:style>
      </p:pic>
      <p:sp>
        <p:nvSpPr>
          <p:cNvPr id="13" name="TextBox 12">
            <a:extLst>
              <a:ext uri="{FF2B5EF4-FFF2-40B4-BE49-F238E27FC236}">
                <a16:creationId xmlns:a16="http://schemas.microsoft.com/office/drawing/2014/main" id="{BB62AE85-49B6-4F74-B0C2-1599C6BF96CE}"/>
              </a:ext>
            </a:extLst>
          </p:cNvPr>
          <p:cNvSpPr txBox="1"/>
          <p:nvPr/>
        </p:nvSpPr>
        <p:spPr>
          <a:xfrm>
            <a:off x="1047549" y="4905402"/>
            <a:ext cx="4033962" cy="954107"/>
          </a:xfrm>
          <a:prstGeom prst="rect">
            <a:avLst/>
          </a:prstGeom>
          <a:noFill/>
        </p:spPr>
        <p:txBody>
          <a:bodyPr wrap="square" rtlCol="0">
            <a:spAutoFit/>
          </a:bodyPr>
          <a:lstStyle/>
          <a:p>
            <a:r>
              <a:rPr lang="en-US" sz="1400" dirty="0"/>
              <a:t>Colorado produces the maximum alcoholic beer – Lee Hill Series Vol. 5 – Belgian Style Quadruple Ale, manufactured by Upslope Brewing Company in Boulder, CO </a:t>
            </a:r>
          </a:p>
        </p:txBody>
      </p:sp>
      <p:pic>
        <p:nvPicPr>
          <p:cNvPr id="17" name="Picture 16">
            <a:extLst>
              <a:ext uri="{FF2B5EF4-FFF2-40B4-BE49-F238E27FC236}">
                <a16:creationId xmlns:a16="http://schemas.microsoft.com/office/drawing/2014/main" id="{63946C06-814E-4123-BA81-571EF38136F0}"/>
              </a:ext>
            </a:extLst>
          </p:cNvPr>
          <p:cNvPicPr>
            <a:picLocks noChangeAspect="1"/>
          </p:cNvPicPr>
          <p:nvPr/>
        </p:nvPicPr>
        <p:blipFill>
          <a:blip r:embed="rId14"/>
          <a:stretch>
            <a:fillRect/>
          </a:stretch>
        </p:blipFill>
        <p:spPr>
          <a:xfrm>
            <a:off x="6096000" y="198243"/>
            <a:ext cx="5382949" cy="4638452"/>
          </a:xfrm>
          <a:prstGeom prst="rect">
            <a:avLst/>
          </a:prstGeom>
        </p:spPr>
        <p:style>
          <a:lnRef idx="2">
            <a:schemeClr val="dk1"/>
          </a:lnRef>
          <a:fillRef idx="1">
            <a:schemeClr val="lt1"/>
          </a:fillRef>
          <a:effectRef idx="0">
            <a:schemeClr val="dk1"/>
          </a:effectRef>
          <a:fontRef idx="minor">
            <a:schemeClr val="dk1"/>
          </a:fontRef>
        </p:style>
      </p:pic>
      <p:sp>
        <p:nvSpPr>
          <p:cNvPr id="18" name="AutoShape 2">
            <a:extLst>
              <a:ext uri="{FF2B5EF4-FFF2-40B4-BE49-F238E27FC236}">
                <a16:creationId xmlns:a16="http://schemas.microsoft.com/office/drawing/2014/main" id="{E774C90F-B69E-4500-816F-74FF079C5A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DCA90982-46D4-4C9A-B8A3-E3CF711E50C1}"/>
              </a:ext>
            </a:extLst>
          </p:cNvPr>
          <p:cNvSpPr txBox="1"/>
          <p:nvPr/>
        </p:nvSpPr>
        <p:spPr>
          <a:xfrm>
            <a:off x="6320521" y="4905402"/>
            <a:ext cx="5069305" cy="738664"/>
          </a:xfrm>
          <a:prstGeom prst="rect">
            <a:avLst/>
          </a:prstGeom>
          <a:noFill/>
        </p:spPr>
        <p:txBody>
          <a:bodyPr wrap="square" rtlCol="0">
            <a:spAutoFit/>
          </a:bodyPr>
          <a:lstStyle/>
          <a:p>
            <a:r>
              <a:rPr lang="en-US" sz="1400" dirty="0"/>
              <a:t>Oregon produces the most bitter beer with an IBU of 138 – Bitter Bitch Imperial IPA, manufactured by Astoria Brewing Company in Astoria, Oregon.</a:t>
            </a:r>
          </a:p>
        </p:txBody>
      </p:sp>
    </p:spTree>
    <p:extLst>
      <p:ext uri="{BB962C8B-B14F-4D97-AF65-F5344CB8AC3E}">
        <p14:creationId xmlns:p14="http://schemas.microsoft.com/office/powerpoint/2010/main" val="378606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76F6E68-9140-447D-B8E0-C98769EB3F82}"/>
              </a:ext>
            </a:extLst>
          </p:cNvPr>
          <p:cNvSpPr txBox="1"/>
          <p:nvPr/>
        </p:nvSpPr>
        <p:spPr>
          <a:xfrm>
            <a:off x="8658985" y="2989690"/>
            <a:ext cx="336603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Summary Statistics:</a:t>
            </a:r>
          </a:p>
          <a:p>
            <a:endParaRPr lang="en-US" dirty="0"/>
          </a:p>
        </p:txBody>
      </p:sp>
      <p:sp>
        <p:nvSpPr>
          <p:cNvPr id="13" name="TextBox 12">
            <a:extLst>
              <a:ext uri="{FF2B5EF4-FFF2-40B4-BE49-F238E27FC236}">
                <a16:creationId xmlns:a16="http://schemas.microsoft.com/office/drawing/2014/main" id="{13943D13-EC5E-40D3-B5DE-1B9CC5CFD680}"/>
              </a:ext>
            </a:extLst>
          </p:cNvPr>
          <p:cNvSpPr txBox="1"/>
          <p:nvPr/>
        </p:nvSpPr>
        <p:spPr>
          <a:xfrm>
            <a:off x="8698743" y="1330529"/>
            <a:ext cx="328652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Per the histogram, there appears to be right skewness, which can be attributable to several large ABV data points.</a:t>
            </a:r>
          </a:p>
        </p:txBody>
      </p:sp>
      <p:pic>
        <p:nvPicPr>
          <p:cNvPr id="14" name="Picture 13">
            <a:extLst>
              <a:ext uri="{FF2B5EF4-FFF2-40B4-BE49-F238E27FC236}">
                <a16:creationId xmlns:a16="http://schemas.microsoft.com/office/drawing/2014/main" id="{FD04B0A5-E8B8-4016-9AB9-48F0CC9240FE}"/>
              </a:ext>
            </a:extLst>
          </p:cNvPr>
          <p:cNvPicPr>
            <a:picLocks noChangeAspect="1"/>
          </p:cNvPicPr>
          <p:nvPr/>
        </p:nvPicPr>
        <p:blipFill>
          <a:blip r:embed="rId2"/>
          <a:stretch>
            <a:fillRect/>
          </a:stretch>
        </p:blipFill>
        <p:spPr>
          <a:xfrm>
            <a:off x="127221" y="607490"/>
            <a:ext cx="8173956" cy="5643020"/>
          </a:xfrm>
          <a:prstGeom prst="rect">
            <a:avLst/>
          </a:prstGeom>
        </p:spPr>
      </p:pic>
      <p:pic>
        <p:nvPicPr>
          <p:cNvPr id="15" name="Picture 14">
            <a:extLst>
              <a:ext uri="{FF2B5EF4-FFF2-40B4-BE49-F238E27FC236}">
                <a16:creationId xmlns:a16="http://schemas.microsoft.com/office/drawing/2014/main" id="{4AFC6889-7B31-474C-B0C4-C79812406606}"/>
              </a:ext>
            </a:extLst>
          </p:cNvPr>
          <p:cNvPicPr>
            <a:picLocks noChangeAspect="1"/>
          </p:cNvPicPr>
          <p:nvPr/>
        </p:nvPicPr>
        <p:blipFill>
          <a:blip r:embed="rId3"/>
          <a:stretch>
            <a:fillRect/>
          </a:stretch>
        </p:blipFill>
        <p:spPr>
          <a:xfrm>
            <a:off x="8698742" y="3276600"/>
            <a:ext cx="3286523" cy="304800"/>
          </a:xfrm>
          <a:prstGeom prst="rect">
            <a:avLst/>
          </a:prstGeom>
        </p:spPr>
      </p:pic>
      <p:sp>
        <p:nvSpPr>
          <p:cNvPr id="17" name="TextBox 16">
            <a:extLst>
              <a:ext uri="{FF2B5EF4-FFF2-40B4-BE49-F238E27FC236}">
                <a16:creationId xmlns:a16="http://schemas.microsoft.com/office/drawing/2014/main" id="{D24F57C5-C4AE-4014-99E7-0D481007CB12}"/>
              </a:ext>
            </a:extLst>
          </p:cNvPr>
          <p:cNvSpPr txBox="1"/>
          <p:nvPr/>
        </p:nvSpPr>
        <p:spPr>
          <a:xfrm>
            <a:off x="8698742" y="4071068"/>
            <a:ext cx="332628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 range of ABV is from a minimum of  .1% to 12.8%; the mean of 5.9% is larger than the median of 5.6%, which can also be seen with the right skewness of the histogram.</a:t>
            </a:r>
          </a:p>
        </p:txBody>
      </p:sp>
    </p:spTree>
    <p:extLst>
      <p:ext uri="{BB962C8B-B14F-4D97-AF65-F5344CB8AC3E}">
        <p14:creationId xmlns:p14="http://schemas.microsoft.com/office/powerpoint/2010/main" val="315428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BFF8B4-58F3-43C6-805F-F6A0C7821C16}"/>
              </a:ext>
            </a:extLst>
          </p:cNvPr>
          <p:cNvSpPr txBox="1"/>
          <p:nvPr/>
        </p:nvSpPr>
        <p:spPr>
          <a:xfrm>
            <a:off x="731519" y="938254"/>
            <a:ext cx="7354957" cy="523220"/>
          </a:xfrm>
          <a:prstGeom prst="rect">
            <a:avLst/>
          </a:prstGeom>
          <a:noFill/>
        </p:spPr>
        <p:txBody>
          <a:bodyPr wrap="square" rtlCol="0">
            <a:spAutoFit/>
          </a:bodyPr>
          <a:lstStyle/>
          <a:p>
            <a:r>
              <a:rPr lang="en-US" sz="1400" b="1" dirty="0"/>
              <a:t>Correlation Between Alcoholic Content (ABV) and Bitterness of Beer (IBU)</a:t>
            </a:r>
          </a:p>
          <a:p>
            <a:r>
              <a:rPr lang="en-US" sz="1400" b="1" dirty="0"/>
              <a:t>(using median values by State)</a:t>
            </a:r>
          </a:p>
        </p:txBody>
      </p:sp>
      <p:sp>
        <p:nvSpPr>
          <p:cNvPr id="7" name="TextBox 6">
            <a:extLst>
              <a:ext uri="{FF2B5EF4-FFF2-40B4-BE49-F238E27FC236}">
                <a16:creationId xmlns:a16="http://schemas.microsoft.com/office/drawing/2014/main" id="{34CEE753-E6DF-4243-8FAD-7776788DD61D}"/>
              </a:ext>
            </a:extLst>
          </p:cNvPr>
          <p:cNvSpPr txBox="1"/>
          <p:nvPr/>
        </p:nvSpPr>
        <p:spPr>
          <a:xfrm>
            <a:off x="7124369" y="938254"/>
            <a:ext cx="4524291" cy="2739211"/>
          </a:xfrm>
          <a:prstGeom prst="rect">
            <a:avLst/>
          </a:prstGeom>
          <a:noFill/>
        </p:spPr>
        <p:txBody>
          <a:bodyPr wrap="square" rtlCol="0">
            <a:spAutoFit/>
          </a:bodyPr>
          <a:lstStyle/>
          <a:p>
            <a:r>
              <a:rPr lang="en-US" sz="1400" dirty="0"/>
              <a:t>There is a positive correlation between ABV and IBU of a beer.</a:t>
            </a:r>
          </a:p>
          <a:p>
            <a:endParaRPr lang="en-US" sz="1400" dirty="0"/>
          </a:p>
          <a:p>
            <a:r>
              <a:rPr lang="en-US" sz="1400" dirty="0"/>
              <a:t>Fun Fact:</a:t>
            </a:r>
          </a:p>
          <a:p>
            <a:r>
              <a:rPr lang="en-US" sz="1400" dirty="0"/>
              <a:t>The alcohol content of a beer is determined by the yeast attenuation and the amount of sugar fermented by yeast during the brewing process.  Hops adds bitterness to a beer to balance the sugars.  Hops also impart floral, fruity, or citrus flavors and aroma to beer.  </a:t>
            </a:r>
          </a:p>
          <a:p>
            <a:r>
              <a:rPr lang="en-US" sz="1400" dirty="0" err="1"/>
              <a:t>Source:</a:t>
            </a:r>
            <a:r>
              <a:rPr lang="en-US" sz="1400" dirty="0" err="1">
                <a:hlinkClick r:id="rId2"/>
              </a:rPr>
              <a:t>https</a:t>
            </a:r>
            <a:r>
              <a:rPr lang="en-US" sz="1400" dirty="0">
                <a:hlinkClick r:id="rId2"/>
              </a:rPr>
              <a:t>://brewfuse.com/gives-beer-body-flavor-alcohol/</a:t>
            </a:r>
            <a:r>
              <a:rPr lang="en-US" sz="1400" dirty="0"/>
              <a:t> </a:t>
            </a:r>
          </a:p>
          <a:p>
            <a:endParaRPr lang="en-US" dirty="0"/>
          </a:p>
        </p:txBody>
      </p:sp>
      <p:graphicFrame>
        <p:nvGraphicFramePr>
          <p:cNvPr id="9" name="Diagram 8">
            <a:extLst>
              <a:ext uri="{FF2B5EF4-FFF2-40B4-BE49-F238E27FC236}">
                <a16:creationId xmlns:a16="http://schemas.microsoft.com/office/drawing/2014/main" id="{63A3AF7B-5D7A-4E54-8405-BCDC6C923AD6}"/>
              </a:ext>
            </a:extLst>
          </p:cNvPr>
          <p:cNvGraphicFramePr/>
          <p:nvPr>
            <p:extLst>
              <p:ext uri="{D42A27DB-BD31-4B8C-83A1-F6EECF244321}">
                <p14:modId xmlns:p14="http://schemas.microsoft.com/office/powerpoint/2010/main" val="4141607738"/>
              </p:ext>
            </p:extLst>
          </p:nvPr>
        </p:nvGraphicFramePr>
        <p:xfrm>
          <a:off x="7641204" y="3163353"/>
          <a:ext cx="2854518" cy="2895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742C446E-C2CF-4487-9AA9-6ED431D0F167}"/>
              </a:ext>
            </a:extLst>
          </p:cNvPr>
          <p:cNvPicPr>
            <a:picLocks noChangeAspect="1"/>
          </p:cNvPicPr>
          <p:nvPr/>
        </p:nvPicPr>
        <p:blipFill>
          <a:blip r:embed="rId8"/>
          <a:stretch>
            <a:fillRect/>
          </a:stretch>
        </p:blipFill>
        <p:spPr>
          <a:xfrm>
            <a:off x="430905" y="1766486"/>
            <a:ext cx="6607113" cy="4153260"/>
          </a:xfrm>
          <a:prstGeom prst="rect">
            <a:avLst/>
          </a:prstGeom>
        </p:spPr>
      </p:pic>
    </p:spTree>
    <p:extLst>
      <p:ext uri="{BB962C8B-B14F-4D97-AF65-F5344CB8AC3E}">
        <p14:creationId xmlns:p14="http://schemas.microsoft.com/office/powerpoint/2010/main" val="183137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5909BE-2BFD-4112-BD27-AADAF9F76FBF}"/>
              </a:ext>
            </a:extLst>
          </p:cNvPr>
          <p:cNvSpPr>
            <a:spLocks noGrp="1"/>
          </p:cNvSpPr>
          <p:nvPr>
            <p:ph type="subTitle" idx="1"/>
          </p:nvPr>
        </p:nvSpPr>
        <p:spPr>
          <a:xfrm>
            <a:off x="9126131" y="3429000"/>
            <a:ext cx="2841522" cy="1203239"/>
          </a:xfrm>
        </p:spPr>
        <p:style>
          <a:lnRef idx="2">
            <a:schemeClr val="dk1"/>
          </a:lnRef>
          <a:fillRef idx="1">
            <a:schemeClr val="lt1"/>
          </a:fillRef>
          <a:effectRef idx="0">
            <a:schemeClr val="dk1"/>
          </a:effectRef>
          <a:fontRef idx="minor">
            <a:schemeClr val="dk1"/>
          </a:fontRef>
        </p:style>
        <p:txBody>
          <a:bodyPr>
            <a:normAutofit/>
          </a:bodyPr>
          <a:lstStyle/>
          <a:p>
            <a:r>
              <a:rPr lang="en-US" sz="1400" dirty="0"/>
              <a:t>Given a beer, There is a positive correlation (0.67) between alcoholic content and bitterness.</a:t>
            </a:r>
          </a:p>
        </p:txBody>
      </p:sp>
      <p:sp>
        <p:nvSpPr>
          <p:cNvPr id="5" name="TextBox 4">
            <a:extLst>
              <a:ext uri="{FF2B5EF4-FFF2-40B4-BE49-F238E27FC236}">
                <a16:creationId xmlns:a16="http://schemas.microsoft.com/office/drawing/2014/main" id="{E6BFF8B4-58F3-43C6-805F-F6A0C7821C16}"/>
              </a:ext>
            </a:extLst>
          </p:cNvPr>
          <p:cNvSpPr txBox="1"/>
          <p:nvPr/>
        </p:nvSpPr>
        <p:spPr>
          <a:xfrm>
            <a:off x="745026" y="723568"/>
            <a:ext cx="7354957" cy="307777"/>
          </a:xfrm>
          <a:prstGeom prst="rect">
            <a:avLst/>
          </a:prstGeom>
          <a:noFill/>
        </p:spPr>
        <p:txBody>
          <a:bodyPr wrap="square" rtlCol="0">
            <a:spAutoFit/>
          </a:bodyPr>
          <a:lstStyle/>
          <a:p>
            <a:r>
              <a:rPr lang="en-US" sz="1400" dirty="0"/>
              <a:t>Relationship Between Alcoholic Content (ABV) and Bitterness of Beer (IBU)</a:t>
            </a:r>
          </a:p>
        </p:txBody>
      </p:sp>
      <p:pic>
        <p:nvPicPr>
          <p:cNvPr id="4" name="Picture 3">
            <a:extLst>
              <a:ext uri="{FF2B5EF4-FFF2-40B4-BE49-F238E27FC236}">
                <a16:creationId xmlns:a16="http://schemas.microsoft.com/office/drawing/2014/main" id="{7FBBFDDA-C438-4BD6-9DA8-40CC4B605BA8}"/>
              </a:ext>
            </a:extLst>
          </p:cNvPr>
          <p:cNvPicPr>
            <a:picLocks noChangeAspect="1"/>
          </p:cNvPicPr>
          <p:nvPr/>
        </p:nvPicPr>
        <p:blipFill>
          <a:blip r:embed="rId2"/>
          <a:stretch>
            <a:fillRect/>
          </a:stretch>
        </p:blipFill>
        <p:spPr>
          <a:xfrm>
            <a:off x="745026" y="1199536"/>
            <a:ext cx="7927026" cy="517176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3641979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324"/>
      </a:dk2>
      <a:lt2>
        <a:srgbClr val="E2E5E8"/>
      </a:lt2>
      <a:accent1>
        <a:srgbClr val="C59790"/>
      </a:accent1>
      <a:accent2>
        <a:srgbClr val="BA9C7A"/>
      </a:accent2>
      <a:accent3>
        <a:srgbClr val="A5A37B"/>
      </a:accent3>
      <a:accent4>
        <a:srgbClr val="74AE97"/>
      </a:accent4>
      <a:accent5>
        <a:srgbClr val="7FA9AA"/>
      </a:accent5>
      <a:accent6>
        <a:srgbClr val="7DA1BB"/>
      </a:accent6>
      <a:hlink>
        <a:srgbClr val="6283A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1871</TotalTime>
  <Words>1054</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Calibri Light</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Nguyen</dc:creator>
  <cp:lastModifiedBy>Andrew Nguyen</cp:lastModifiedBy>
  <cp:revision>104</cp:revision>
  <dcterms:created xsi:type="dcterms:W3CDTF">2019-10-13T17:56:25Z</dcterms:created>
  <dcterms:modified xsi:type="dcterms:W3CDTF">2019-10-26T22:58:33Z</dcterms:modified>
</cp:coreProperties>
</file>