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5258158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5258158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vertical lists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5258158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5258158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precision/ recall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52581585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52581585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5258158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5258158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258158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258158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2581585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52581585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this back to original order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25815859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258158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2581585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52581585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2581585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258158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2581585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52581585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day 31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25815859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2581585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qnchenry@gmail.com" TargetMode="External"/><Relationship Id="rId4" Type="http://schemas.openxmlformats.org/officeDocument/2006/relationships/hyperlink" Target="http://github.com/qnchenry-q" TargetMode="External"/><Relationship Id="rId5" Type="http://schemas.openxmlformats.org/officeDocument/2006/relationships/hyperlink" Target="http://www.linkedin.com/in/quinci-hen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boysen/austin-cri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jboysen/austin-crime" TargetMode="External"/><Relationship Id="rId4" Type="http://schemas.openxmlformats.org/officeDocument/2006/relationships/hyperlink" Target="https://www.google.com/url?q=https://www.kaggle.com/jboysen/austin-crime&amp;sa=D&amp;source=editors&amp;ust=1624321585655000&amp;usg=AOvVaw3CunJWEXsTrxAxc42kPZa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jboysen/austin-cri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in Austin, Insights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Quinci Henry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38" y="242450"/>
            <a:ext cx="4484174" cy="49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5810225" y="0"/>
            <a:ext cx="25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X,Y Coordinate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25" y="196725"/>
            <a:ext cx="3759101" cy="4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Clusters ( # of clusters = k = 9) on X/Y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1160325" y="969825"/>
            <a:ext cx="20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200" y="768350"/>
            <a:ext cx="411880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40" y="768350"/>
            <a:ext cx="296058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233800" y="4589325"/>
            <a:ext cx="84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clusters to the right were each assigned a number. Each data entry then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received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 new ‘cluster’ value in the dataset. The cluster value matches that of the cluster the entry belongs to.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Primary_Type ---&gt; Severe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Crimes</a:t>
            </a:r>
            <a:r>
              <a:rPr lang="en" u="sng">
                <a:solidFill>
                  <a:schemeClr val="dk1"/>
                </a:solidFill>
              </a:rPr>
              <a:t> I labeled  ‘severe’</a:t>
            </a:r>
            <a:endParaRPr u="sng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 Assault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‘'Burglary / “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Aggravated Assault,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Rape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Robbery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Homicide: Murder &amp; Nonnegligent Manslaughter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Murder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Crimes</a:t>
            </a:r>
            <a:r>
              <a:rPr lang="en" u="sng">
                <a:solidFill>
                  <a:schemeClr val="dk1"/>
                </a:solidFill>
              </a:rPr>
              <a:t> I did not label  ‘severe: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Theft' , ‘'Theft: Shoplifting', 'Theft: All Other Larceny', ‘Theft: BOV', ‘Theft: from Building', 'Theft: Pocket Picking', 'Theft: Auto Parts', ‘'Theft: Coin Op Machine','Theft: Purse Snatching'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02" y="1350825"/>
            <a:ext cx="3288501" cy="31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5188100" y="4476750"/>
            <a:ext cx="10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Non-Severe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7845250" y="4476750"/>
            <a:ext cx="7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Severe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62000" y="-235625"/>
            <a:ext cx="6979200" cy="16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Machine Learning Prediction : Random Forest</a:t>
            </a:r>
            <a:endParaRPr sz="3100"/>
          </a:p>
        </p:txBody>
      </p:sp>
      <p:sp>
        <p:nvSpPr>
          <p:cNvPr id="201" name="Google Shape;201;p25"/>
          <p:cNvSpPr txBox="1"/>
          <p:nvPr>
            <p:ph idx="4294967295" type="body"/>
          </p:nvPr>
        </p:nvSpPr>
        <p:spPr>
          <a:xfrm>
            <a:off x="63925" y="979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</a:rPr>
              <a:t>Model A</a:t>
            </a:r>
            <a:endParaRPr b="1" sz="28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Input: All data that had lat/long or xy coordinates, nan’s included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Output:  Crime as ‘severe’ or ‘non-severe’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 ~ 77.6 %  Precision  ~ 85.4%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Recall ~ 66%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825" y="1022600"/>
            <a:ext cx="5080175" cy="3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141900" y="4597975"/>
            <a:ext cx="9002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**Insight: There was a particular severe crime, ‘Burglary \’ in which NaNs were prevalent , possible security/privacy measure</a:t>
            </a:r>
            <a:endParaRPr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62000" y="-218300"/>
            <a:ext cx="8382000" cy="16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                            </a:t>
            </a:r>
            <a:r>
              <a:rPr b="1" lang="en" sz="2900" u="sng"/>
              <a:t>Model B</a:t>
            </a:r>
            <a:r>
              <a:rPr lang="en" sz="2900"/>
              <a:t>: Dropped all null values</a:t>
            </a:r>
            <a:endParaRPr sz="2900"/>
          </a:p>
        </p:txBody>
      </p:sp>
      <p:sp>
        <p:nvSpPr>
          <p:cNvPr id="209" name="Google Shape;209;p26"/>
          <p:cNvSpPr txBox="1"/>
          <p:nvPr>
            <p:ph idx="4294967295" type="body"/>
          </p:nvPr>
        </p:nvSpPr>
        <p:spPr>
          <a:xfrm>
            <a:off x="81225" y="12650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Accuracy  ~ 76 %  Precision  ~ 76%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Recall ~ 50%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875" y="1073692"/>
            <a:ext cx="5178125" cy="370613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09950" y="4632600"/>
            <a:ext cx="892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*Note: No locational data was in the top 20 in terms of Gini Importance for this model. Temporal values were more informative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875"/>
            <a:ext cx="3870625" cy="28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394038" y="121375"/>
            <a:ext cx="27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Was the Crime Severe??</a:t>
            </a:r>
            <a:endParaRPr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this model, and these location approximations, i.e. [ </a:t>
            </a:r>
            <a:r>
              <a:rPr lang="en" sz="1600"/>
              <a:t>Census Tract, Zip Code, Address, District, X,Y coordinate, Longitude &amp; Latitude], the time of day, month, and year were each more valuable than each location metric as to predicting the occurrence of a severe crime.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	Perhaps a more advanced clustering mechanism would allow for locational data to match the predictive power of a point in time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5" name="Google Shape;22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‘Clearance Status’ as target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‘Clearance Date’ minus ‘Arrest Date’ as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severe crime rate by cluster, plot as heat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which clusters are 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with 10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by year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31" name="Google Shape;231;p29"/>
          <p:cNvSpPr txBox="1"/>
          <p:nvPr>
            <p:ph idx="2" type="body"/>
          </p:nvPr>
        </p:nvSpPr>
        <p:spPr>
          <a:xfrm>
            <a:off x="4797125" y="724200"/>
            <a:ext cx="3979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: </a:t>
            </a:r>
            <a:r>
              <a:rPr lang="en" u="sng">
                <a:hlinkClick r:id="rId3"/>
              </a:rPr>
              <a:t>qnchenry@gmail.com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hlinkClick r:id="rId4"/>
              </a:rPr>
              <a:t>github.com/qnchenry-q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LinkedIn: </a:t>
            </a:r>
            <a:r>
              <a:rPr lang="en" u="sng">
                <a:highlight>
                  <a:srgbClr val="FFFFFF"/>
                </a:highlight>
                <a:hlinkClick r:id="rId5"/>
              </a:rPr>
              <a:t>www.linkedin.com/in/quinci-henry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Thanks to all Galvanize staff and fellow students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city of Austin houses data online for </a:t>
            </a:r>
            <a:r>
              <a:rPr lang="en"/>
              <a:t>occurrences</a:t>
            </a:r>
            <a:r>
              <a:rPr lang="en"/>
              <a:t> of arrests. My goal was to glean this data for insights into how the city is policed and by extension how the city can be policed more efficiently and justly.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2329350"/>
            <a:ext cx="40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Tech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3110150"/>
            <a:ext cx="1235100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550" y="3084488"/>
            <a:ext cx="1286425" cy="12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825" y="2815750"/>
            <a:ext cx="2697633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363" y="3662822"/>
            <a:ext cx="2290549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9512" y="2815750"/>
            <a:ext cx="1649539" cy="19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46375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Understanding the Data:</a:t>
            </a:r>
            <a:r>
              <a:rPr lang="en" sz="2800"/>
              <a:t> 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[~159k entries, ~18% fully populated row wise] </a:t>
            </a:r>
            <a:r>
              <a:rPr lang="en" sz="1100" u="sng">
                <a:latin typeface="Average"/>
                <a:ea typeface="Average"/>
                <a:cs typeface="Average"/>
                <a:sym typeface="Average"/>
                <a:hlinkClick r:id="rId3"/>
              </a:rPr>
              <a:t>https://www.kaggle.com/jboysen/austin-crime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Clearance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Arrest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 (2014 - 2015)</a:t>
            </a:r>
            <a:endParaRPr sz="160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Census 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District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X,Y coordinate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Longitude &amp; Latitude</a:t>
            </a:r>
            <a:endParaRPr sz="16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Primary Type (of crime)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Description</a:t>
            </a:r>
            <a:endParaRPr sz="1600"/>
          </a:p>
        </p:txBody>
      </p:sp>
      <p:sp>
        <p:nvSpPr>
          <p:cNvPr id="93" name="Google Shape;93;p15"/>
          <p:cNvSpPr txBox="1"/>
          <p:nvPr/>
        </p:nvSpPr>
        <p:spPr>
          <a:xfrm>
            <a:off x="332425" y="4771150"/>
            <a:ext cx="86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of Interest Post Initial EDA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Longitude/ Latitude  and X,Y Coordinates - </a:t>
            </a:r>
            <a:r>
              <a:rPr lang="en">
                <a:solidFill>
                  <a:schemeClr val="dk1"/>
                </a:solidFill>
              </a:rPr>
              <a:t>Good indicator of a useful data point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Clearance Status  - </a:t>
            </a:r>
            <a:r>
              <a:rPr lang="en">
                <a:solidFill>
                  <a:schemeClr val="dk1"/>
                </a:solidFill>
              </a:rPr>
              <a:t>Tertiary indicator whether case is solved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Description - </a:t>
            </a:r>
            <a:r>
              <a:rPr lang="en">
                <a:solidFill>
                  <a:schemeClr val="dk1"/>
                </a:solidFill>
              </a:rPr>
              <a:t>More specific account of the event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Primary Type - </a:t>
            </a:r>
            <a:r>
              <a:rPr lang="en">
                <a:solidFill>
                  <a:schemeClr val="dk1"/>
                </a:solidFill>
              </a:rPr>
              <a:t>More broad account of the event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Timestamp - </a:t>
            </a:r>
            <a:r>
              <a:rPr lang="en">
                <a:solidFill>
                  <a:schemeClr val="dk1"/>
                </a:solidFill>
              </a:rPr>
              <a:t>Day the event took place ( unfortunately no time of day included)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46375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Understanding the Data: </a:t>
            </a:r>
            <a:r>
              <a:rPr lang="en" sz="2100" u="sng">
                <a:latin typeface="Average"/>
                <a:ea typeface="Average"/>
                <a:cs typeface="Average"/>
                <a:sym typeface="Average"/>
                <a:hlinkClick r:id="rId3"/>
              </a:rPr>
              <a:t>https://www.kaggle.com/jboysen/austin-crime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 [~159k entries] 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6" name="Google Shape;106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Clearance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Arrest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 (2014 - 2015)</a:t>
            </a:r>
            <a:endParaRPr sz="1600"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Census 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District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X,Y coordinate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Longitude &amp; Latitude</a:t>
            </a:r>
            <a:endParaRPr sz="1600"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6" name="Google Shape;116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Primary Type (of crime)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Description</a:t>
            </a:r>
            <a:endParaRPr sz="1600"/>
          </a:p>
        </p:txBody>
      </p:sp>
      <p:sp>
        <p:nvSpPr>
          <p:cNvPr id="120" name="Google Shape;120;p17"/>
          <p:cNvSpPr txBox="1"/>
          <p:nvPr/>
        </p:nvSpPr>
        <p:spPr>
          <a:xfrm>
            <a:off x="332425" y="4771150"/>
            <a:ext cx="8607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*Most entries contained empty values in a number of columns. Only ~18% of the entries were fully detailed.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651275" y="24820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https://www.google.com/url?q=https://www.kaggle.com/jboysen/austin-crime&amp;sa=D&amp;source=editors&amp;ust=1624321585655000&amp;usg=AOvVaw3CunJWEXsTrxAxc42kPZag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300" y="129338"/>
            <a:ext cx="5034401" cy="48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 rot="-5400000">
            <a:off x="2119950" y="2271600"/>
            <a:ext cx="182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Winter</a:t>
            </a:r>
            <a:endParaRPr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 rot="-5400000">
            <a:off x="2992150" y="2271600"/>
            <a:ext cx="182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Spring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 rot="-5400000">
            <a:off x="3926888" y="2271600"/>
            <a:ext cx="182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Summer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 rot="-5400000">
            <a:off x="4869275" y="2263950"/>
            <a:ext cx="18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Fall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 rot="-5400000">
            <a:off x="5709675" y="2271600"/>
            <a:ext cx="182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 Data</a:t>
            </a: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13" y="152400"/>
            <a:ext cx="494876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 rot="-5400000">
            <a:off x="180852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Sunday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 rot="-5400000">
            <a:off x="235922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Monday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 rot="-5400000">
            <a:off x="296187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Tuesday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 rot="-5400000">
            <a:off x="3486650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Wednesday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 rot="-5400000">
            <a:off x="401142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Thursday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 rot="-5400000">
            <a:off x="4536200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Friday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 rot="-5400000">
            <a:off x="506097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Saturday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 rot="-5400000">
            <a:off x="5628900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 Data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63" y="119000"/>
            <a:ext cx="5017076" cy="49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246375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Understanding the Data:</a:t>
            </a:r>
            <a:r>
              <a:rPr lang="en" sz="2800"/>
              <a:t> 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[~159k entries, ~18% fully populated row wise] </a:t>
            </a:r>
            <a:r>
              <a:rPr lang="en" sz="1100" u="sng">
                <a:latin typeface="Average"/>
                <a:ea typeface="Average"/>
                <a:cs typeface="Average"/>
                <a:sym typeface="Average"/>
                <a:hlinkClick r:id="rId3"/>
              </a:rPr>
              <a:t>https://www.kaggle.com/jboysen/austin-crime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6" name="Google Shape;156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Clearance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Arrest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 (2014 - 2015)</a:t>
            </a:r>
            <a:endParaRPr sz="1600"/>
          </a:p>
        </p:txBody>
      </p:sp>
      <p:grpSp>
        <p:nvGrpSpPr>
          <p:cNvPr id="160" name="Google Shape;160;p21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61" name="Google Shape;161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Census 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District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X,Y coordinate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Longitude &amp; Latitude</a:t>
            </a:r>
            <a:endParaRPr sz="1600"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6" name="Google Shape;166;p2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1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Primary Type (of crime)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Description</a:t>
            </a:r>
            <a:endParaRPr sz="1600"/>
          </a:p>
        </p:txBody>
      </p:sp>
      <p:sp>
        <p:nvSpPr>
          <p:cNvPr id="170" name="Google Shape;170;p21"/>
          <p:cNvSpPr txBox="1"/>
          <p:nvPr/>
        </p:nvSpPr>
        <p:spPr>
          <a:xfrm>
            <a:off x="332425" y="4771150"/>
            <a:ext cx="86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