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0fa9a230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0fa9a230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0fa9a23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0fa9a23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fa9a230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fa9a230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0fa9a230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0fa9a230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0fa9a230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0fa9a230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0fa9a230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0fa9a230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0fa9a230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0fa9a230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But How is His Short Game?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 statistical criticism of conventional golf wisdom</a:t>
            </a:r>
            <a:endParaRPr/>
          </a:p>
          <a:p>
            <a:pPr indent="0" lvl="0" marL="0" rtl="0" algn="ctr">
              <a:spcBef>
                <a:spcPts val="0"/>
              </a:spcBef>
              <a:spcAft>
                <a:spcPts val="0"/>
              </a:spcAft>
              <a:buNone/>
            </a:pPr>
            <a:r>
              <a:rPr lang="en"/>
              <a:t>By: Quinci Henry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76200" rtl="0" algn="l">
              <a:lnSpc>
                <a:spcPct val="137500"/>
              </a:lnSpc>
              <a:spcBef>
                <a:spcPts val="0"/>
              </a:spcBef>
              <a:spcAft>
                <a:spcPts val="0"/>
              </a:spcAft>
              <a:buNone/>
            </a:pPr>
            <a:r>
              <a:rPr lang="en" sz="2866">
                <a:solidFill>
                  <a:srgbClr val="202124"/>
                </a:solidFill>
                <a:highlight>
                  <a:srgbClr val="FFFFFF"/>
                </a:highlight>
                <a:latin typeface="Roboto"/>
                <a:ea typeface="Roboto"/>
                <a:cs typeface="Roboto"/>
                <a:sym typeface="Roboto"/>
              </a:rPr>
              <a:t>Golf: A brief overview of ‘The Gentlemen’s Game’</a:t>
            </a:r>
            <a:endParaRPr sz="2866">
              <a:solidFill>
                <a:srgbClr val="202124"/>
              </a:solidFill>
              <a:highlight>
                <a:srgbClr val="FFFFFF"/>
              </a:highlight>
              <a:latin typeface="Roboto"/>
              <a:ea typeface="Roboto"/>
              <a:cs typeface="Roboto"/>
              <a:sym typeface="Roboto"/>
            </a:endParaRPr>
          </a:p>
          <a:p>
            <a:pPr indent="0" lvl="0" marL="0" marR="76200" rtl="0" algn="l">
              <a:lnSpc>
                <a:spcPct val="137500"/>
              </a:lnSpc>
              <a:spcBef>
                <a:spcPts val="0"/>
              </a:spcBef>
              <a:spcAft>
                <a:spcPts val="0"/>
              </a:spcAft>
              <a:buClr>
                <a:schemeClr val="dk1"/>
              </a:buClr>
              <a:buSzPct val="38372"/>
              <a:buFont typeface="Arial"/>
              <a:buNone/>
            </a:pPr>
            <a:r>
              <a:t/>
            </a:r>
            <a:endParaRPr sz="2866">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player has a bag of varying clubs with different weights and launch angles at his disposal.</a:t>
            </a:r>
            <a:endParaRPr/>
          </a:p>
          <a:p>
            <a:pPr indent="0" lvl="0" marL="0" rtl="0" algn="l">
              <a:spcBef>
                <a:spcPts val="1200"/>
              </a:spcBef>
              <a:spcAft>
                <a:spcPts val="0"/>
              </a:spcAft>
              <a:buNone/>
            </a:pPr>
            <a:r>
              <a:rPr lang="en"/>
              <a:t>The object is to hit the ball into the hole in as few swings, or ‘shots’, as possible.</a:t>
            </a:r>
            <a:endParaRPr/>
          </a:p>
          <a:p>
            <a:pPr indent="0" lvl="0" marL="0" rtl="0" algn="l">
              <a:spcBef>
                <a:spcPts val="1200"/>
              </a:spcBef>
              <a:spcAft>
                <a:spcPts val="1200"/>
              </a:spcAft>
              <a:buNone/>
            </a:pPr>
            <a:r>
              <a:rPr lang="en"/>
              <a:t>Tradition holds that the shorter, higher lofted clubs, used for shorter shots as well as the ‘putter’, a club used to roll the ball, are a player’s ‘scoring clubs’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57300" y="216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Shot types  </a:t>
            </a:r>
            <a:endParaRPr/>
          </a:p>
        </p:txBody>
      </p:sp>
      <p:sp>
        <p:nvSpPr>
          <p:cNvPr id="67" name="Google Shape;67;p15"/>
          <p:cNvSpPr txBox="1"/>
          <p:nvPr>
            <p:ph idx="1" type="body"/>
          </p:nvPr>
        </p:nvSpPr>
        <p:spPr>
          <a:xfrm>
            <a:off x="311700" y="911575"/>
            <a:ext cx="3999900" cy="365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Long </a:t>
            </a:r>
            <a:endParaRPr/>
          </a:p>
        </p:txBody>
      </p:sp>
      <p:sp>
        <p:nvSpPr>
          <p:cNvPr id="68" name="Google Shape;68;p15"/>
          <p:cNvSpPr txBox="1"/>
          <p:nvPr>
            <p:ph idx="2" type="body"/>
          </p:nvPr>
        </p:nvSpPr>
        <p:spPr>
          <a:xfrm>
            <a:off x="4778000" y="911575"/>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Short</a:t>
            </a:r>
            <a:endParaRPr/>
          </a:p>
        </p:txBody>
      </p:sp>
      <p:pic>
        <p:nvPicPr>
          <p:cNvPr id="69" name="Google Shape;69;p15"/>
          <p:cNvPicPr preferRelativeResize="0"/>
          <p:nvPr/>
        </p:nvPicPr>
        <p:blipFill>
          <a:blip r:embed="rId3">
            <a:alphaModFix/>
          </a:blip>
          <a:stretch>
            <a:fillRect/>
          </a:stretch>
        </p:blipFill>
        <p:spPr>
          <a:xfrm>
            <a:off x="228675" y="1445275"/>
            <a:ext cx="1999800" cy="1499850"/>
          </a:xfrm>
          <a:prstGeom prst="rect">
            <a:avLst/>
          </a:prstGeom>
          <a:noFill/>
          <a:ln>
            <a:noFill/>
          </a:ln>
        </p:spPr>
      </p:pic>
      <p:pic>
        <p:nvPicPr>
          <p:cNvPr id="70" name="Google Shape;70;p15"/>
          <p:cNvPicPr preferRelativeResize="0"/>
          <p:nvPr/>
        </p:nvPicPr>
        <p:blipFill>
          <a:blip r:embed="rId4">
            <a:alphaModFix/>
          </a:blip>
          <a:stretch>
            <a:fillRect/>
          </a:stretch>
        </p:blipFill>
        <p:spPr>
          <a:xfrm>
            <a:off x="280900" y="3099650"/>
            <a:ext cx="1947574" cy="1524689"/>
          </a:xfrm>
          <a:prstGeom prst="rect">
            <a:avLst/>
          </a:prstGeom>
          <a:noFill/>
          <a:ln>
            <a:noFill/>
          </a:ln>
        </p:spPr>
      </p:pic>
      <p:pic>
        <p:nvPicPr>
          <p:cNvPr id="71" name="Google Shape;71;p15"/>
          <p:cNvPicPr preferRelativeResize="0"/>
          <p:nvPr/>
        </p:nvPicPr>
        <p:blipFill>
          <a:blip r:embed="rId5">
            <a:alphaModFix/>
          </a:blip>
          <a:stretch>
            <a:fillRect/>
          </a:stretch>
        </p:blipFill>
        <p:spPr>
          <a:xfrm>
            <a:off x="5051850" y="1464550"/>
            <a:ext cx="1827900" cy="1216378"/>
          </a:xfrm>
          <a:prstGeom prst="rect">
            <a:avLst/>
          </a:prstGeom>
          <a:noFill/>
          <a:ln>
            <a:noFill/>
          </a:ln>
        </p:spPr>
      </p:pic>
      <p:pic>
        <p:nvPicPr>
          <p:cNvPr id="72" name="Google Shape;72;p15"/>
          <p:cNvPicPr preferRelativeResize="0"/>
          <p:nvPr/>
        </p:nvPicPr>
        <p:blipFill>
          <a:blip r:embed="rId6">
            <a:alphaModFix/>
          </a:blip>
          <a:stretch>
            <a:fillRect/>
          </a:stretch>
        </p:blipFill>
        <p:spPr>
          <a:xfrm>
            <a:off x="5051850" y="3087550"/>
            <a:ext cx="2075869" cy="1394000"/>
          </a:xfrm>
          <a:prstGeom prst="rect">
            <a:avLst/>
          </a:prstGeom>
          <a:noFill/>
          <a:ln>
            <a:noFill/>
          </a:ln>
        </p:spPr>
      </p:pic>
      <p:sp>
        <p:nvSpPr>
          <p:cNvPr id="73" name="Google Shape;73;p15"/>
          <p:cNvSpPr txBox="1"/>
          <p:nvPr/>
        </p:nvSpPr>
        <p:spPr>
          <a:xfrm>
            <a:off x="2429775" y="1425150"/>
            <a:ext cx="20574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	          </a:t>
            </a:r>
            <a:r>
              <a:rPr lang="en" sz="1100"/>
              <a:t>Tee Shot</a:t>
            </a:r>
            <a:endParaRPr sz="1100"/>
          </a:p>
          <a:p>
            <a:pPr indent="0" lvl="0" marL="0" rtl="0" algn="l">
              <a:spcBef>
                <a:spcPts val="0"/>
              </a:spcBef>
              <a:spcAft>
                <a:spcPts val="0"/>
              </a:spcAft>
              <a:buNone/>
            </a:pPr>
            <a:r>
              <a:rPr lang="en" sz="1100"/>
              <a:t>The player is so far away from the hole that he will likely not make the shot. The goal is to cover as much ground as possible with adequate accuracy.</a:t>
            </a:r>
            <a:endParaRPr sz="1100"/>
          </a:p>
        </p:txBody>
      </p:sp>
      <p:sp>
        <p:nvSpPr>
          <p:cNvPr id="74" name="Google Shape;74;p15"/>
          <p:cNvSpPr txBox="1"/>
          <p:nvPr/>
        </p:nvSpPr>
        <p:spPr>
          <a:xfrm>
            <a:off x="2378025" y="3099650"/>
            <a:ext cx="2160900" cy="1369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100"/>
              <a:t>Approach Shot</a:t>
            </a:r>
            <a:endParaRPr sz="1100"/>
          </a:p>
          <a:p>
            <a:pPr indent="0" lvl="0" marL="0" rtl="0" algn="l">
              <a:spcBef>
                <a:spcPts val="0"/>
              </a:spcBef>
              <a:spcAft>
                <a:spcPts val="0"/>
              </a:spcAft>
              <a:buNone/>
            </a:pPr>
            <a:r>
              <a:rPr lang="en" sz="1100"/>
              <a:t>The player is now significantly closer to the hole but still has some ground to cover. More focus is still on distance but accuracy is more important than the tee shot.</a:t>
            </a:r>
            <a:endParaRPr sz="1100"/>
          </a:p>
        </p:txBody>
      </p:sp>
      <p:sp>
        <p:nvSpPr>
          <p:cNvPr id="75" name="Google Shape;75;p15"/>
          <p:cNvSpPr txBox="1"/>
          <p:nvPr/>
        </p:nvSpPr>
        <p:spPr>
          <a:xfrm>
            <a:off x="7054300" y="1464550"/>
            <a:ext cx="1853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	</a:t>
            </a:r>
            <a:r>
              <a:rPr lang="en" sz="1100"/>
              <a:t>Chip</a:t>
            </a:r>
            <a:endParaRPr sz="1100"/>
          </a:p>
          <a:p>
            <a:pPr indent="0" lvl="0" marL="0" rtl="0" algn="l">
              <a:spcBef>
                <a:spcPts val="0"/>
              </a:spcBef>
              <a:spcAft>
                <a:spcPts val="0"/>
              </a:spcAft>
              <a:buNone/>
            </a:pPr>
            <a:r>
              <a:rPr lang="en" sz="1100"/>
              <a:t>The player now has the hole in sight and is trying to get himself in position to use his or putter.</a:t>
            </a:r>
            <a:endParaRPr sz="1100"/>
          </a:p>
        </p:txBody>
      </p:sp>
      <p:sp>
        <p:nvSpPr>
          <p:cNvPr id="76" name="Google Shape;76;p15"/>
          <p:cNvSpPr txBox="1"/>
          <p:nvPr/>
        </p:nvSpPr>
        <p:spPr>
          <a:xfrm>
            <a:off x="7229275" y="3087550"/>
            <a:ext cx="1385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	</a:t>
            </a:r>
            <a:r>
              <a:rPr lang="en" sz="1100"/>
              <a:t>Putt</a:t>
            </a:r>
            <a:endParaRPr sz="1100"/>
          </a:p>
          <a:p>
            <a:pPr indent="0" lvl="0" marL="0" rtl="0" algn="l">
              <a:spcBef>
                <a:spcPts val="0"/>
              </a:spcBef>
              <a:spcAft>
                <a:spcPts val="0"/>
              </a:spcAft>
              <a:buNone/>
            </a:pPr>
            <a:r>
              <a:rPr lang="en" sz="1100"/>
              <a:t>The player now tries to roll the ball into the hole in as few attempts as possible.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notions below are the catalysts for our examination</a:t>
            </a:r>
            <a:endParaRPr/>
          </a:p>
        </p:txBody>
      </p:sp>
      <p:sp>
        <p:nvSpPr>
          <p:cNvPr id="82" name="Google Shape;82;p16"/>
          <p:cNvSpPr txBox="1"/>
          <p:nvPr>
            <p:ph idx="1" type="body"/>
          </p:nvPr>
        </p:nvSpPr>
        <p:spPr>
          <a:xfrm>
            <a:off x="311700" y="1152475"/>
            <a:ext cx="8520600" cy="120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‘Drive for Show, Putt for Dough’</a:t>
            </a:r>
            <a:endParaRPr/>
          </a:p>
          <a:p>
            <a:pPr indent="-342900" lvl="0" marL="457200" rtl="0" algn="l">
              <a:spcBef>
                <a:spcPts val="0"/>
              </a:spcBef>
              <a:spcAft>
                <a:spcPts val="0"/>
              </a:spcAft>
              <a:buSzPts val="1800"/>
              <a:buChar char="●"/>
            </a:pPr>
            <a:r>
              <a:rPr lang="en"/>
              <a:t>‘Practice the short game twice as much as the long game’</a:t>
            </a:r>
            <a:endParaRPr/>
          </a:p>
          <a:p>
            <a:pPr indent="-342900" lvl="0" marL="457200" rtl="0" algn="l">
              <a:spcBef>
                <a:spcPts val="0"/>
              </a:spcBef>
              <a:spcAft>
                <a:spcPts val="0"/>
              </a:spcAft>
              <a:buSzPts val="1800"/>
              <a:buChar char="●"/>
            </a:pPr>
            <a:r>
              <a:rPr lang="en"/>
              <a:t>‘Big Hitters - The woods are full of them’ </a:t>
            </a:r>
            <a:endParaRPr/>
          </a:p>
        </p:txBody>
      </p:sp>
      <p:sp>
        <p:nvSpPr>
          <p:cNvPr id="83" name="Google Shape;83;p16"/>
          <p:cNvSpPr txBox="1"/>
          <p:nvPr/>
        </p:nvSpPr>
        <p:spPr>
          <a:xfrm>
            <a:off x="557325" y="2484375"/>
            <a:ext cx="779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PGA players in 2019 were subset according to who is above average at which aspects of the game. We then used a statistical test to determine whether one group had lower overall scores than the 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100 players considered above average in the short game.</a:t>
            </a:r>
            <a:endParaRPr/>
          </a:p>
          <a:p>
            <a:pPr indent="0" lvl="0" marL="0" rtl="0" algn="l">
              <a:spcBef>
                <a:spcPts val="0"/>
              </a:spcBef>
              <a:spcAft>
                <a:spcPts val="0"/>
              </a:spcAft>
              <a:buNone/>
            </a:pPr>
            <a:r>
              <a:rPr lang="en"/>
              <a:t>There were 116 players considered above average in the long game.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06000"/>
            <a:ext cx="85206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SzPts val="990"/>
              <a:buNone/>
            </a:pPr>
            <a:r>
              <a:rPr lang="en" sz="1920"/>
              <a:t>How the groups were determined: Shots Gained</a:t>
            </a:r>
            <a:endParaRPr sz="1920"/>
          </a:p>
          <a:p>
            <a:pPr indent="0" lvl="0" marL="0" rtl="0" algn="l">
              <a:spcBef>
                <a:spcPts val="0"/>
              </a:spcBef>
              <a:spcAft>
                <a:spcPts val="0"/>
              </a:spcAft>
              <a:buSzPts val="990"/>
              <a:buNone/>
            </a:pPr>
            <a:r>
              <a:t/>
            </a:r>
            <a:endParaRPr sz="1920"/>
          </a:p>
          <a:p>
            <a:pPr indent="0" lvl="0" marL="0" rtl="0" algn="l">
              <a:spcBef>
                <a:spcPts val="0"/>
              </a:spcBef>
              <a:spcAft>
                <a:spcPts val="0"/>
              </a:spcAft>
              <a:buSzPts val="990"/>
              <a:buNone/>
            </a:pPr>
            <a:r>
              <a:rPr lang="en" sz="1920"/>
              <a:t>Shots gained compares </a:t>
            </a:r>
            <a:r>
              <a:rPr lang="en" sz="1920"/>
              <a:t>the magnitude of a players efficiency in relation to the average player. So 0 means a player is ‘average’ at that part of the game. </a:t>
            </a:r>
            <a:endParaRPr sz="1920"/>
          </a:p>
        </p:txBody>
      </p:sp>
      <p:pic>
        <p:nvPicPr>
          <p:cNvPr id="89" name="Google Shape;89;p17"/>
          <p:cNvPicPr preferRelativeResize="0"/>
          <p:nvPr/>
        </p:nvPicPr>
        <p:blipFill>
          <a:blip r:embed="rId3">
            <a:alphaModFix/>
          </a:blip>
          <a:stretch>
            <a:fillRect/>
          </a:stretch>
        </p:blipFill>
        <p:spPr>
          <a:xfrm>
            <a:off x="176175" y="1590725"/>
            <a:ext cx="4210050" cy="2733675"/>
          </a:xfrm>
          <a:prstGeom prst="rect">
            <a:avLst/>
          </a:prstGeom>
          <a:noFill/>
          <a:ln>
            <a:noFill/>
          </a:ln>
        </p:spPr>
      </p:pic>
      <p:pic>
        <p:nvPicPr>
          <p:cNvPr id="90" name="Google Shape;90;p17"/>
          <p:cNvPicPr preferRelativeResize="0"/>
          <p:nvPr/>
        </p:nvPicPr>
        <p:blipFill>
          <a:blip r:embed="rId4">
            <a:alphaModFix/>
          </a:blip>
          <a:stretch>
            <a:fillRect/>
          </a:stretch>
        </p:blipFill>
        <p:spPr>
          <a:xfrm>
            <a:off x="4520375" y="1590725"/>
            <a:ext cx="4200525" cy="273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groups were judged: Overall scoring average</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Average Scores for all Golfers</a:t>
            </a:r>
            <a:endParaRPr/>
          </a:p>
        </p:txBody>
      </p:sp>
      <p:sp>
        <p:nvSpPr>
          <p:cNvPr id="97" name="Google Shape;97;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Average Scores by Group</a:t>
            </a:r>
            <a:endParaRPr/>
          </a:p>
        </p:txBody>
      </p:sp>
      <p:pic>
        <p:nvPicPr>
          <p:cNvPr id="98" name="Google Shape;98;p18"/>
          <p:cNvPicPr preferRelativeResize="0"/>
          <p:nvPr/>
        </p:nvPicPr>
        <p:blipFill>
          <a:blip r:embed="rId3">
            <a:alphaModFix/>
          </a:blip>
          <a:stretch>
            <a:fillRect/>
          </a:stretch>
        </p:blipFill>
        <p:spPr>
          <a:xfrm>
            <a:off x="187263" y="1757513"/>
            <a:ext cx="4124325" cy="2733675"/>
          </a:xfrm>
          <a:prstGeom prst="rect">
            <a:avLst/>
          </a:prstGeom>
          <a:noFill/>
          <a:ln>
            <a:noFill/>
          </a:ln>
        </p:spPr>
      </p:pic>
      <p:pic>
        <p:nvPicPr>
          <p:cNvPr id="99" name="Google Shape;99;p18"/>
          <p:cNvPicPr preferRelativeResize="0"/>
          <p:nvPr/>
        </p:nvPicPr>
        <p:blipFill>
          <a:blip r:embed="rId4">
            <a:alphaModFix/>
          </a:blip>
          <a:stretch>
            <a:fillRect/>
          </a:stretch>
        </p:blipFill>
        <p:spPr>
          <a:xfrm>
            <a:off x="4653550" y="1757513"/>
            <a:ext cx="4267200" cy="273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3200400" rtl="0" algn="l">
              <a:spcBef>
                <a:spcPts val="0"/>
              </a:spcBef>
              <a:spcAft>
                <a:spcPts val="0"/>
              </a:spcAft>
              <a:buNone/>
            </a:pPr>
            <a:r>
              <a:rPr lang="en"/>
              <a:t>Results			</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 stance was that the traditional wisdom holds and that the short game is actually more important.</a:t>
            </a:r>
            <a:endParaRPr/>
          </a:p>
          <a:p>
            <a:pPr indent="-342900" lvl="0" marL="457200" rtl="0" algn="l">
              <a:spcBef>
                <a:spcPts val="0"/>
              </a:spcBef>
              <a:spcAft>
                <a:spcPts val="0"/>
              </a:spcAft>
              <a:buSzPts val="1800"/>
              <a:buChar char="●"/>
            </a:pPr>
            <a:r>
              <a:rPr lang="en"/>
              <a:t>To begin we started with the assumption that the average scores between the groups were equal.  </a:t>
            </a:r>
            <a:endParaRPr/>
          </a:p>
          <a:p>
            <a:pPr indent="-342900" lvl="0" marL="457200" rtl="0" algn="l">
              <a:spcBef>
                <a:spcPts val="0"/>
              </a:spcBef>
              <a:spcAft>
                <a:spcPts val="0"/>
              </a:spcAft>
              <a:buSzPts val="1800"/>
              <a:buChar char="●"/>
            </a:pPr>
            <a:r>
              <a:rPr lang="en"/>
              <a:t>The statistical test, known as Welch’s t-test, quite convincingly yielded that this notion cannot be rejected based on our data.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was no evidence in the data to suggest that those who excelled in the short game fared better than those who excelled in the long game.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9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Reflection</a:t>
            </a:r>
            <a:endParaRPr/>
          </a:p>
        </p:txBody>
      </p:sp>
      <p:sp>
        <p:nvSpPr>
          <p:cNvPr id="111" name="Google Shape;111;p20"/>
          <p:cNvSpPr txBox="1"/>
          <p:nvPr>
            <p:ph idx="1" type="body"/>
          </p:nvPr>
        </p:nvSpPr>
        <p:spPr>
          <a:xfrm>
            <a:off x="311700" y="1152475"/>
            <a:ext cx="8520600" cy="376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possible that the short game is actually more difficult, tedious, and unintuitive to master, hence the obsession with teaching people to play golf a certain way. </a:t>
            </a:r>
            <a:endParaRPr/>
          </a:p>
          <a:p>
            <a:pPr indent="-342900" lvl="0" marL="457200" rtl="0" algn="l">
              <a:spcBef>
                <a:spcPts val="0"/>
              </a:spcBef>
              <a:spcAft>
                <a:spcPts val="0"/>
              </a:spcAft>
              <a:buSzPts val="1800"/>
              <a:buChar char="●"/>
            </a:pPr>
            <a:r>
              <a:rPr lang="en"/>
              <a:t>I propose that perhaps it is more ‘accurate’ to say precision is more important holistically than power in golf. </a:t>
            </a:r>
            <a:endParaRPr/>
          </a:p>
          <a:p>
            <a:pPr indent="0" lvl="0" marL="0" rtl="0" algn="l">
              <a:spcBef>
                <a:spcPts val="1200"/>
              </a:spcBef>
              <a:spcAft>
                <a:spcPts val="0"/>
              </a:spcAft>
              <a:buNone/>
            </a:pPr>
            <a:r>
              <a:rPr lang="en"/>
              <a:t>Long game components: Power, </a:t>
            </a:r>
            <a:r>
              <a:rPr lang="en" u="sng"/>
              <a:t>Accuracy</a:t>
            </a:r>
            <a:endParaRPr u="sng"/>
          </a:p>
          <a:p>
            <a:pPr indent="0" lvl="0" marL="0" rtl="0" algn="l">
              <a:spcBef>
                <a:spcPts val="1200"/>
              </a:spcBef>
              <a:spcAft>
                <a:spcPts val="0"/>
              </a:spcAft>
              <a:buNone/>
            </a:pPr>
            <a:r>
              <a:rPr lang="en"/>
              <a:t>Short game components: </a:t>
            </a:r>
            <a:r>
              <a:rPr lang="en" u="sng"/>
              <a:t>Accuracy</a:t>
            </a:r>
            <a:endParaRPr u="sng"/>
          </a:p>
          <a:p>
            <a:pPr indent="-342900" lvl="0" marL="457200" rtl="0" algn="l">
              <a:spcBef>
                <a:spcPts val="1200"/>
              </a:spcBef>
              <a:spcAft>
                <a:spcPts val="0"/>
              </a:spcAft>
              <a:buSzPts val="1800"/>
              <a:buChar char="●"/>
            </a:pPr>
            <a:r>
              <a:rPr lang="en"/>
              <a:t>Perhaps people teach others to focus on the short game because they realize that improving accuracy and touch, in isolation, will permeate those skills into every aspect of the game.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