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2" r:id="rId3"/>
    <p:sldId id="333" r:id="rId4"/>
    <p:sldId id="393" r:id="rId5"/>
    <p:sldId id="395" r:id="rId6"/>
    <p:sldId id="341" r:id="rId7"/>
    <p:sldId id="396" r:id="rId8"/>
    <p:sldId id="394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9" r:id="rId2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67"/>
  </p:normalViewPr>
  <p:slideViewPr>
    <p:cSldViewPr snapToGrid="0">
      <p:cViewPr varScale="1">
        <p:scale>
          <a:sx n="60" d="100"/>
          <a:sy n="60" d="100"/>
        </p:scale>
        <p:origin x="1162" y="5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4A297EC-797E-8C45-876C-2C13AEA04E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C66E07B-DC70-0A47-A64D-FE3D34C992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AC5B2C-5794-7F45-B1CD-51BDA9A203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8898FCF-B96F-4B49-8CC2-CFF1BFAD7B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FB38B39-693F-4D43-BFE0-C245CC669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1EE206-91B1-3A44-8332-EAB4C4B5C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AA3DEA-9456-5C47-8B98-96839FCF8E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556CA6-449D-4CD3-8413-85D749ED9D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224876F-A96F-CC4C-8E5C-05D90BAEDF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9F0E35-BA40-7548-B20A-F6A76679C3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AD3B942-DBE1-AF4F-9E79-12A2CF2AC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A2C681-B0EE-4D57-BE4F-A98BF043B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53002E2-ED3D-4C1A-8AD8-92A88B17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38D81-83FB-4E4F-8AE3-0A0F2D9C9598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180443-E5A9-45AD-A7D3-2CFCF2DA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4C0D61-6091-4D6F-9BDD-439C57AB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6811E67-20EE-47AB-B83B-5F57938DD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530DDB-035F-49DA-A685-81D62151F0FE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12EF464-103A-4570-8A48-4B63E6047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B6C8E5-5DD8-41A6-9A79-DE27AAF1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3BBA94B-F45F-4002-9BCE-EF96A81A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A3D17D-6E6F-4A67-ADA9-D175179887EE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037185A-E763-4380-A288-5674E7812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F68184-4782-47C0-A5CA-7465E088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97DB93ED-9D50-4D02-9ECB-DBDF4E456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9890BC-B275-4C26-8386-BCE332A4790F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CD92840-75A0-4FE1-9DD3-BE0E52550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62BB0B-3526-45D6-8992-DBB0FF89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9E9E54C-8928-4C9B-B4C0-76A22259149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822E7B0-46D0-41A8-A84C-46AB8080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AE7AF79-E317-4A63-A234-32E1CF0D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E32550D-2E37-4044-98B4-B63CF0AB6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1A722D4F-EF25-4905-B472-9F2362DD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021588C-5B00-4946-A8B1-F64990DB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595941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3AD545A9-AD19-43FF-97A0-BE5E7002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0BA787AE-27FA-40A5-9400-EFF302DF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7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3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9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9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6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9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2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A1DA0E65-727D-4ED0-BDE9-A00C7A07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1B2DB8-02CF-4A14-9C2A-A9CFABBB5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3377E6-B5AE-4D23-A0DD-15388FC12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4371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17BCE-C5C6-C24F-9F32-BC0222E1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C466E79-6545-4BFF-AE3E-E8CE2793C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BC49009-D3E6-AC44-B6B5-2FCFF669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D9ECC46-DB16-4F45-8EBB-3E050131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D412A6C8-16E7-8747-91F4-83F9668A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15.</a:t>
            </a:r>
            <a:fld id="{1E9F18E4-10E3-481C-A997-0C0D3DE9A57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98EBAA7-E5A8-BF4D-B585-4A19BAE9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453F93B4-D7F2-3D4F-931D-D2002B81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6E10B52-B8E3-4C80-9755-4C87631B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0713F3B2-FF7A-47FF-AD8A-D50B5771C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15:  File System Internals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38549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5" y="901700"/>
            <a:ext cx="7620909" cy="12731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200" dirty="0"/>
          </a:p>
          <a:p>
            <a:r>
              <a:rPr lang="en-US" altLang="en-US" dirty="0"/>
              <a:t>The API is to the VFS interface, rather than any specific type of file system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317750"/>
            <a:ext cx="41402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274" y="238549"/>
            <a:ext cx="7745413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619" y="1154113"/>
            <a:ext cx="7596188" cy="4530725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VFS defines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open(. . .)</a:t>
            </a:r>
            <a:r>
              <a:rPr lang="en-US" altLang="en-US" dirty="0"/>
              <a:t>—Open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close(. . .)</a:t>
            </a:r>
            <a:r>
              <a:rPr lang="en-US" altLang="en-US" dirty="0"/>
              <a:t>—Close an already-open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read(. . .)</a:t>
            </a:r>
            <a:r>
              <a:rPr lang="en-US" altLang="en-US" dirty="0"/>
              <a:t>—Read from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write(. . .)</a:t>
            </a:r>
            <a:r>
              <a:rPr lang="en-US" altLang="en-US" dirty="0"/>
              <a:t>—Write to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</a:t>
            </a:r>
            <a:r>
              <a:rPr lang="en-US" altLang="en-US" dirty="0"/>
              <a:t>—Memory-map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35762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1233488"/>
            <a:ext cx="7665650" cy="4530725"/>
          </a:xfrm>
        </p:spPr>
        <p:txBody>
          <a:bodyPr/>
          <a:lstStyle/>
          <a:p>
            <a:r>
              <a:rPr lang="en-US" altLang="en-US" dirty="0"/>
              <a:t>Sharing of files across a network</a:t>
            </a:r>
          </a:p>
          <a:p>
            <a:r>
              <a:rPr lang="en-US" altLang="en-US" dirty="0"/>
              <a:t>First method involved manually sharing each file – programs like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</a:p>
          <a:p>
            <a:r>
              <a:rPr lang="en-US" altLang="en-US" dirty="0"/>
              <a:t>Second method uses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DFS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Remote directories visible from local machine</a:t>
            </a:r>
          </a:p>
          <a:p>
            <a:r>
              <a:rPr lang="en-US" altLang="en-US" dirty="0"/>
              <a:t>Third method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pPr lvl="1"/>
            <a:r>
              <a:rPr lang="en-US" altLang="en-US" dirty="0"/>
              <a:t>A bit of a revision to first method</a:t>
            </a:r>
          </a:p>
          <a:p>
            <a:pPr lvl="1"/>
            <a:r>
              <a:rPr lang="en-US" altLang="en-US" dirty="0"/>
              <a:t>Use browser to locate file/files and download /upload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dirty="0"/>
              <a:t> access doesn’t require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76" y="245093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6" y="1233488"/>
            <a:ext cx="7647081" cy="4530725"/>
          </a:xfrm>
        </p:spPr>
        <p:txBody>
          <a:bodyPr/>
          <a:lstStyle/>
          <a:p>
            <a:r>
              <a:rPr lang="en-US" altLang="en-US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dirty="0"/>
              <a:t>Identifying each other via network ID can be spoofed, encryption can be performance expensive</a:t>
            </a:r>
          </a:p>
          <a:p>
            <a:r>
              <a:rPr lang="en-US" altLang="en-US" dirty="0"/>
              <a:t>NFS an example</a:t>
            </a:r>
          </a:p>
          <a:p>
            <a:pPr lvl="1"/>
            <a:r>
              <a:rPr lang="en-US" altLang="en-US" dirty="0"/>
              <a:t>User </a:t>
            </a:r>
            <a:r>
              <a:rPr lang="en-US" altLang="en-US" dirty="0" err="1"/>
              <a:t>auth</a:t>
            </a:r>
            <a:r>
              <a:rPr lang="en-US" altLang="en-US" dirty="0"/>
              <a:t> info on clients and servers must match (</a:t>
            </a:r>
            <a:r>
              <a:rPr lang="en-US" altLang="en-US" dirty="0" err="1"/>
              <a:t>UserIDs</a:t>
            </a:r>
            <a:r>
              <a:rPr lang="en-US" altLang="en-US" dirty="0"/>
              <a:t> for example)</a:t>
            </a:r>
          </a:p>
          <a:p>
            <a:pPr lvl="1"/>
            <a:r>
              <a:rPr lang="en-US" altLang="en-US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dirty="0"/>
              <a:t>Server checks permissions, file handle returned</a:t>
            </a:r>
          </a:p>
          <a:p>
            <a:pPr lvl="1"/>
            <a:r>
              <a:rPr lang="en-US" altLang="en-US" dirty="0"/>
              <a:t>Handle used for reads and writes until file closed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91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dirty="0"/>
              <a:t>Aka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dirty="0"/>
              <a:t>, provide unified access to info needed for remote computing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DNS</a:t>
            </a:r>
            <a:r>
              <a:rPr lang="en-US" altLang="en-US" dirty="0"/>
              <a:t>) provides host-name-to-network-address translations for the Internet</a:t>
            </a:r>
          </a:p>
          <a:p>
            <a:r>
              <a:rPr lang="en-US" altLang="en-US" dirty="0"/>
              <a:t>Others like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NIS</a:t>
            </a:r>
            <a:r>
              <a:rPr lang="en-US" altLang="en-US" dirty="0"/>
              <a:t>) provide user-name, password, </a:t>
            </a:r>
            <a:r>
              <a:rPr lang="en-US" altLang="en-US" dirty="0" err="1"/>
              <a:t>userID</a:t>
            </a:r>
            <a:r>
              <a:rPr lang="en-US" altLang="en-US" dirty="0"/>
              <a:t>, group information</a:t>
            </a:r>
          </a:p>
          <a:p>
            <a:r>
              <a:rPr lang="en-US" altLang="en-US" dirty="0"/>
              <a:t>Microsoft’s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) network info used with user </a:t>
            </a:r>
            <a:r>
              <a:rPr lang="en-US" altLang="en-US" dirty="0" err="1"/>
              <a:t>auth</a:t>
            </a:r>
            <a:r>
              <a:rPr lang="en-US" altLang="en-US" dirty="0"/>
              <a:t> to create network logins that server uses to allow to deny access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Active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distributed naming service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Kerberos-derived</a:t>
            </a:r>
            <a:r>
              <a:rPr lang="en-US" altLang="en-US" dirty="0"/>
              <a:t> network authentication protocol</a:t>
            </a:r>
          </a:p>
          <a:p>
            <a:r>
              <a:rPr lang="en-US" altLang="en-US" dirty="0"/>
              <a:t>Industry moving toward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directory-access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protocol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LDAP</a:t>
            </a:r>
            <a:r>
              <a:rPr lang="en-US" altLang="en-US" dirty="0"/>
              <a:t>) as secure distributed naming mechanism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989013"/>
            <a:ext cx="794362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dirty="0"/>
              <a:t>The series of accesses between file open and closed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session</a:t>
            </a:r>
          </a:p>
          <a:p>
            <a:pPr>
              <a:defRPr/>
            </a:pPr>
            <a:r>
              <a:rPr lang="en-US" altLang="en-US" dirty="0"/>
              <a:t>UNIX semantics</a:t>
            </a:r>
          </a:p>
          <a:p>
            <a:pPr lvl="1">
              <a:defRPr/>
            </a:pPr>
            <a:r>
              <a:rPr lang="en-US" altLang="en-US" dirty="0"/>
              <a:t>Writes to open file immediately visible to others with file open</a:t>
            </a:r>
          </a:p>
          <a:p>
            <a:pPr lvl="1">
              <a:defRPr/>
            </a:pPr>
            <a:r>
              <a:rPr lang="en-US" altLang="en-US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dirty="0"/>
              <a:t>Session semantics (Andrew file system (</a:t>
            </a:r>
            <a:r>
              <a:rPr lang="en-US" altLang="en-US" dirty="0" err="1"/>
              <a:t>OpenAFS</a:t>
            </a:r>
            <a:r>
              <a:rPr lang="en-US" altLang="en-US" dirty="0"/>
              <a:t>))</a:t>
            </a:r>
          </a:p>
          <a:p>
            <a:pPr lvl="1">
              <a:defRPr/>
            </a:pPr>
            <a:r>
              <a:rPr lang="en-US" altLang="en-US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dirty="0"/>
              <a:t>Can be several copies, each changed independently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148" y="254422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154" y="1233488"/>
            <a:ext cx="7530387" cy="4530725"/>
          </a:xfrm>
        </p:spPr>
        <p:txBody>
          <a:bodyPr/>
          <a:lstStyle/>
          <a:p>
            <a:r>
              <a:rPr lang="en-US" altLang="en-US" dirty="0"/>
              <a:t>An implementation and a specification of a software system for accessing remote files across LANs (or WANs)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implementation originally part of SunOS operating system, now industry standard / very common</a:t>
            </a:r>
          </a:p>
          <a:p>
            <a:r>
              <a:rPr lang="en-US" altLang="en-US" dirty="0"/>
              <a:t>Can use unreliable datagram protocol (UDP/IP) or TCP/IP, over Ethernet or other network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064" y="24230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619089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544443" cy="4530725"/>
          </a:xfrm>
        </p:spPr>
        <p:txBody>
          <a:bodyPr/>
          <a:lstStyle/>
          <a:p>
            <a:r>
              <a:rPr lang="en-US" altLang="en-US" dirty="0"/>
              <a:t>NFS is designed to operate in a heterogeneous environment of different machines, operating systems, and network architectures; the NFS specifications independent of these media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This independence is achieved through the use of RPC primitives built on top of an External Data Representation (XDR) protocol used between two implementation-independent interfaces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771F7E8-B300-423B-ABC7-BE5EC63D8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859" y="242306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 Independent File Systems</a:t>
            </a:r>
            <a:endParaRPr lang="en-US" altLang="en-US" sz="2400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1162EB1-9ACA-4D23-87D9-F72DCBFA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090738"/>
            <a:ext cx="6507162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518" y="2423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836" y="1125538"/>
            <a:ext cx="7583232" cy="4530725"/>
          </a:xfrm>
        </p:spPr>
        <p:txBody>
          <a:bodyPr/>
          <a:lstStyle/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Partitions and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Virtual File Systems</a:t>
            </a:r>
          </a:p>
          <a:p>
            <a:r>
              <a:rPr lang="en-US" altLang="en-US" dirty="0"/>
              <a:t>Remote File Systems</a:t>
            </a:r>
          </a:p>
          <a:p>
            <a:r>
              <a:rPr lang="en-US" altLang="en-US" dirty="0"/>
              <a:t>Consistency Semantics</a:t>
            </a:r>
          </a:p>
          <a:p>
            <a:r>
              <a:rPr lang="en-US" altLang="en-US" dirty="0"/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C715E1-203F-4E26-AD3A-CAC0A7153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642" y="232005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Mounting in NFS </a:t>
            </a:r>
            <a:endParaRPr lang="en-US" altLang="en-US" sz="2400" dirty="0"/>
          </a:p>
        </p:txBody>
      </p:sp>
      <p:sp>
        <p:nvSpPr>
          <p:cNvPr id="36866" name="Text Box 4">
            <a:extLst>
              <a:ext uri="{FF2B5EF4-FFF2-40B4-BE49-F238E27FC236}">
                <a16:creationId xmlns:a16="http://schemas.microsoft.com/office/drawing/2014/main" id="{5EEFF659-FC68-4EA5-B5E1-98A9A1384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310188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Mounts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98F1C3E4-0042-45B0-8CDE-F6A18DD2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5294313"/>
            <a:ext cx="230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Cascading mounts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73BC0C94-81A8-4E4F-A3F8-3C7976A9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87488"/>
            <a:ext cx="46704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490" y="247880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030" y="1090613"/>
            <a:ext cx="7612158" cy="4884737"/>
          </a:xfrm>
        </p:spPr>
        <p:txBody>
          <a:bodyPr/>
          <a:lstStyle/>
          <a:p>
            <a:r>
              <a:rPr lang="en-US" altLang="en-US" dirty="0"/>
              <a:t>Establishes</a:t>
            </a:r>
            <a:r>
              <a:rPr lang="en-US" altLang="en-US" sz="1600" dirty="0"/>
              <a:t> </a:t>
            </a:r>
            <a:r>
              <a:rPr lang="en-US" altLang="en-US" dirty="0"/>
              <a:t>initial logical connection between server and client</a:t>
            </a:r>
          </a:p>
          <a:p>
            <a:r>
              <a:rPr lang="en-US" altLang="en-US" dirty="0"/>
              <a:t>Mount operation includes name of remote directory to be mounted and name of server machine storing it</a:t>
            </a:r>
          </a:p>
          <a:p>
            <a:pPr lvl="1"/>
            <a:r>
              <a:rPr lang="en-US" altLang="en-US" dirty="0"/>
              <a:t>Mount request is mapped to corresponding RPC and forwarded to mount server running on server machine </a:t>
            </a:r>
          </a:p>
          <a:p>
            <a:pPr lvl="1"/>
            <a:r>
              <a:rPr lang="en-US" altLang="en-US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dirty="0"/>
              <a:t>Following a mount request that conforms to its export list, the server returns a file handle—a key for further accesses</a:t>
            </a:r>
          </a:p>
          <a:p>
            <a:r>
              <a:rPr lang="en-US" altLang="en-US" dirty="0"/>
              <a:t>File handle – a file-system identifier, and an </a:t>
            </a:r>
            <a:r>
              <a:rPr lang="en-US" altLang="en-US" dirty="0" err="1"/>
              <a:t>inode</a:t>
            </a:r>
            <a:r>
              <a:rPr lang="en-US" altLang="en-US" dirty="0"/>
              <a:t> number to identify the mounted directory within the exported file system</a:t>
            </a:r>
          </a:p>
          <a:p>
            <a:r>
              <a:rPr lang="en-US" altLang="en-US" dirty="0"/>
              <a:t>The mount operation changes only the user</a:t>
            </a:r>
            <a:r>
              <a:rPr lang="ja-JP" altLang="en-US" dirty="0"/>
              <a:t>’</a:t>
            </a:r>
            <a:r>
              <a:rPr lang="en-US" altLang="ja-JP" dirty="0"/>
              <a:t>s view and does not affect the server side 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9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763678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NFS servers are </a:t>
            </a:r>
            <a:r>
              <a:rPr lang="en-US" altLang="en-US" b="1" dirty="0"/>
              <a:t>stateless</a:t>
            </a:r>
            <a:r>
              <a:rPr lang="en-US" altLang="en-US" dirty="0"/>
              <a:t>; each request has to provide a full set of arguments  (NFS V4 is newer, less used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Modified data must be committed to the server</a:t>
            </a:r>
            <a:r>
              <a:rPr lang="ja-JP" altLang="en-US" dirty="0"/>
              <a:t>’</a:t>
            </a:r>
            <a:r>
              <a:rPr lang="en-US" altLang="ja-JP" dirty="0"/>
              <a:t>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NFS protocol does not provide concurrency-control mechanisms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724" y="357805"/>
            <a:ext cx="8047038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dirty="0"/>
              <a:t>UNIX file-system interface (based on the </a:t>
            </a:r>
            <a:r>
              <a:rPr lang="en-US" altLang="en-US" b="1" dirty="0"/>
              <a:t>open, read, write</a:t>
            </a:r>
            <a:r>
              <a:rPr lang="en-US" altLang="en-US" dirty="0"/>
              <a:t>, and </a:t>
            </a:r>
            <a:r>
              <a:rPr lang="en-US" altLang="en-US" b="1" dirty="0"/>
              <a:t>close</a:t>
            </a:r>
            <a:r>
              <a:rPr lang="en-US" altLang="en-US" dirty="0"/>
              <a:t> calls, and </a:t>
            </a:r>
            <a:r>
              <a:rPr lang="en-US" altLang="en-US" b="1" dirty="0"/>
              <a:t>file descriptors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Virtual File System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dirty="0"/>
              <a:t>Calls the NFS protocol procedures for remote requests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NFS service layer – bottom layer of the architecture</a:t>
            </a:r>
          </a:p>
          <a:p>
            <a:pPr lvl="1"/>
            <a:r>
              <a:rPr lang="en-US" altLang="en-US" dirty="0"/>
              <a:t>Implements the NFS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51C4CDF-9793-439E-A017-D111AE28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610" y="254424"/>
            <a:ext cx="782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NFS Architecture </a:t>
            </a:r>
            <a:endParaRPr lang="en-US" altLang="en-US" sz="2400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7C7D0D35-A11B-46D8-9809-73B369FB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23988"/>
            <a:ext cx="6604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891" y="247880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233488"/>
            <a:ext cx="7763070" cy="4530725"/>
          </a:xfrm>
        </p:spPr>
        <p:txBody>
          <a:bodyPr/>
          <a:lstStyle/>
          <a:p>
            <a:r>
              <a:rPr lang="en-US" altLang="en-US" dirty="0"/>
              <a:t>Performed by breaking the path into component names and performing a separate NFS lookup call for every pair of component name and directory </a:t>
            </a:r>
            <a:r>
              <a:rPr lang="en-US" altLang="en-US" dirty="0" err="1"/>
              <a:t>vnode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To make lookup faster, a directory name lookup cache on the client</a:t>
            </a:r>
            <a:r>
              <a:rPr lang="ja-JP" altLang="en-US" dirty="0"/>
              <a:t>’</a:t>
            </a:r>
            <a:r>
              <a:rPr lang="en-US" altLang="ja-JP" dirty="0"/>
              <a:t>s side holds the </a:t>
            </a:r>
            <a:r>
              <a:rPr lang="en-US" altLang="ja-JP" dirty="0" err="1"/>
              <a:t>vnodes</a:t>
            </a:r>
            <a:r>
              <a:rPr lang="en-US" altLang="ja-JP" dirty="0"/>
              <a:t> for remote directory names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311" y="24509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7751" cy="4959350"/>
          </a:xfrm>
        </p:spPr>
        <p:txBody>
          <a:bodyPr/>
          <a:lstStyle/>
          <a:p>
            <a:r>
              <a:rPr lang="en-US" altLang="en-US" dirty="0"/>
              <a:t>Nearly one-to-one correspondence between regular UNIX  system calls and the NFS protocol RPCs (except opening and closing files)</a:t>
            </a:r>
            <a:endParaRPr lang="en-US" altLang="en-US" sz="800" dirty="0"/>
          </a:p>
          <a:p>
            <a:r>
              <a:rPr lang="en-US" altLang="en-US" dirty="0"/>
              <a:t>NFS adheres to the remote-service paradigm, but employs buffering and caching techniques for the sake of performance </a:t>
            </a:r>
            <a:endParaRPr lang="en-US" altLang="en-US" sz="800" dirty="0"/>
          </a:p>
          <a:p>
            <a:r>
              <a:rPr lang="en-US" altLang="en-US" dirty="0"/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en-US" dirty="0"/>
              <a:t>Cached file blocks are used only if the corresponding cached attributes are up to date</a:t>
            </a:r>
            <a:endParaRPr lang="en-US" altLang="en-US" sz="800" dirty="0"/>
          </a:p>
          <a:p>
            <a:r>
              <a:rPr lang="en-US" altLang="en-US" dirty="0"/>
              <a:t>File-attribute cache – the attribute cache is updated whenever new attributes arrive from the server</a:t>
            </a:r>
            <a:endParaRPr lang="en-US" altLang="en-US" sz="800" dirty="0"/>
          </a:p>
          <a:p>
            <a:r>
              <a:rPr lang="en-US" altLang="en-US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9" y="1219200"/>
            <a:ext cx="7613777" cy="4530725"/>
          </a:xfrm>
        </p:spPr>
        <p:txBody>
          <a:bodyPr/>
          <a:lstStyle/>
          <a:p>
            <a:r>
              <a:rPr lang="en-US" altLang="en-US" dirty="0"/>
              <a:t>Delve into the details of file systems and their implementation</a:t>
            </a:r>
          </a:p>
          <a:p>
            <a:r>
              <a:rPr lang="en-US" altLang="en-US" dirty="0"/>
              <a:t>Explore booting and file sharing</a:t>
            </a:r>
          </a:p>
          <a:p>
            <a:r>
              <a:rPr lang="en-US" altLang="en-US" dirty="0"/>
              <a:t>Describe remote file systems, using NFS as an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64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117600"/>
            <a:ext cx="7604449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General-purpose computers can have multiple storage devices</a:t>
            </a:r>
          </a:p>
          <a:p>
            <a:pPr lvl="1">
              <a:defRPr/>
            </a:pPr>
            <a:r>
              <a:rPr lang="en-US" dirty="0"/>
              <a:t>Devices can be sliced into partitions, which hold volumes</a:t>
            </a:r>
          </a:p>
          <a:p>
            <a:pPr lvl="1">
              <a:defRPr/>
            </a:pPr>
            <a:r>
              <a:rPr lang="en-US" dirty="0"/>
              <a:t>Volumes can span multiple partitions</a:t>
            </a:r>
          </a:p>
          <a:p>
            <a:pPr lvl="1">
              <a:defRPr/>
            </a:pPr>
            <a:r>
              <a:rPr lang="en-US" dirty="0"/>
              <a:t>Each volume usually formatted into a file system</a:t>
            </a:r>
          </a:p>
          <a:p>
            <a:pPr lvl="1">
              <a:defRPr/>
            </a:pPr>
            <a:r>
              <a:rPr lang="en-US" dirty="0"/>
              <a:t># of file systems varies, typically dozens available to choose from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Typical storage device organization: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519488"/>
            <a:ext cx="6319838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392" y="242645"/>
            <a:ext cx="7744408" cy="576262"/>
          </a:xfrm>
        </p:spPr>
        <p:txBody>
          <a:bodyPr/>
          <a:lstStyle/>
          <a:p>
            <a:r>
              <a:rPr lang="en-US" altLang="en-US" sz="2400" dirty="0"/>
              <a:t>Example Mount Points and File Systems - Solaris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58875"/>
            <a:ext cx="36830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108075"/>
            <a:ext cx="7423150" cy="4867275"/>
          </a:xfrm>
        </p:spPr>
        <p:txBody>
          <a:bodyPr/>
          <a:lstStyle/>
          <a:p>
            <a:r>
              <a:rPr lang="en-US" altLang="en-US" dirty="0"/>
              <a:t>Partition can be a volume containing a file system (</a:t>
            </a:r>
            <a:r>
              <a:rPr lang="ja-JP" altLang="en-US" dirty="0"/>
              <a:t>“</a:t>
            </a:r>
            <a:r>
              <a:rPr lang="en-US" altLang="ja-JP" dirty="0"/>
              <a:t>cooked</a:t>
            </a:r>
            <a:r>
              <a:rPr lang="ja-JP" altLang="en-US" dirty="0"/>
              <a:t>”</a:t>
            </a:r>
            <a:r>
              <a:rPr lang="en-US" altLang="ja-JP" dirty="0"/>
              <a:t>) 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– just a sequence of blocks with no file system</a:t>
            </a:r>
          </a:p>
          <a:p>
            <a:r>
              <a:rPr lang="en-US" altLang="en-US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multi-</a:t>
            </a:r>
            <a:r>
              <a:rPr lang="en-US" altLang="en-US" dirty="0" err="1"/>
              <a:t>os</a:t>
            </a:r>
            <a:r>
              <a:rPr lang="en-US" altLang="en-US" dirty="0"/>
              <a:t> booting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the OS, other partitions can hold other OSes,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location at which they can be accessed</a:t>
            </a:r>
          </a:p>
          <a:p>
            <a:r>
              <a:rPr lang="en-US" altLang="en-US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95738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830423" y="1082675"/>
            <a:ext cx="22794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Unix-like file system directory tree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Unmounted file system</a:t>
            </a:r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mounting (b) into the existing directory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1147763"/>
            <a:ext cx="7466628" cy="4676775"/>
          </a:xfrm>
        </p:spPr>
        <p:txBody>
          <a:bodyPr/>
          <a:lstStyle/>
          <a:p>
            <a:r>
              <a:rPr lang="en-US" altLang="en-US" dirty="0"/>
              <a:t>Allows multiple users / systems access to the same files</a:t>
            </a:r>
          </a:p>
          <a:p>
            <a:r>
              <a:rPr lang="en-US" altLang="en-US" dirty="0"/>
              <a:t>Permissions / protection must be implement and accurate</a:t>
            </a:r>
          </a:p>
          <a:p>
            <a:pPr lvl="1"/>
            <a:r>
              <a:rPr lang="en-US" altLang="en-US" dirty="0"/>
              <a:t>Most systems provide concepts of owner, group member</a:t>
            </a:r>
          </a:p>
          <a:p>
            <a:pPr lvl="1"/>
            <a:r>
              <a:rPr lang="en-US" altLang="en-US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47880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154113"/>
            <a:ext cx="7615335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VFS</a:t>
            </a:r>
            <a:r>
              <a:rPr lang="en-US" altLang="en-US" dirty="0"/>
              <a:t>) on Unix provide an object-oriented way of implementing file systems</a:t>
            </a:r>
          </a:p>
          <a:p>
            <a:r>
              <a:rPr lang="en-US" altLang="en-US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dirty="0"/>
              <a:t>Separates file-system generic operations from implementation details</a:t>
            </a:r>
          </a:p>
          <a:p>
            <a:pPr lvl="1"/>
            <a:r>
              <a:rPr lang="en-US" altLang="en-US" dirty="0"/>
              <a:t>Implementation can be one of many file systems types, or network file system</a:t>
            </a:r>
          </a:p>
          <a:p>
            <a:pPr lvl="2"/>
            <a:r>
              <a:rPr lang="en-US" altLang="en-US" dirty="0"/>
              <a:t>Implements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vnodes</a:t>
            </a:r>
            <a:r>
              <a:rPr lang="en-US" altLang="en-US" dirty="0"/>
              <a:t> which hold inodes or network file details</a:t>
            </a:r>
          </a:p>
          <a:p>
            <a:pPr lvl="1"/>
            <a:r>
              <a:rPr lang="en-US" altLang="en-US" dirty="0"/>
              <a:t>Then dispatches operation to appropriate file system implementation routines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15042</TotalTime>
  <Words>1698</Words>
  <Application>Microsoft Office PowerPoint</Application>
  <PresentationFormat>On-screen Show (4:3)</PresentationFormat>
  <Paragraphs>184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15:  File System Internals</vt:lpstr>
      <vt:lpstr> Outline</vt:lpstr>
      <vt:lpstr>Objectives</vt:lpstr>
      <vt:lpstr>File System</vt:lpstr>
      <vt:lpstr>Example Mount Points and File Systems - Solaris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Three Independent File Systems</vt:lpstr>
      <vt:lpstr>Mounting in NFS 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227</cp:revision>
  <cp:lastPrinted>2013-09-10T17:57:57Z</cp:lastPrinted>
  <dcterms:created xsi:type="dcterms:W3CDTF">2011-01-13T23:43:38Z</dcterms:created>
  <dcterms:modified xsi:type="dcterms:W3CDTF">2020-02-15T14:40:37Z</dcterms:modified>
</cp:coreProperties>
</file>