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3"/>
  </p:notesMasterIdLst>
  <p:handoutMasterIdLst>
    <p:handoutMasterId r:id="rId54"/>
  </p:handout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80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81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8" r:id="rId50"/>
    <p:sldId id="379" r:id="rId51"/>
    <p:sldId id="377" r:id="rId52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8" autoAdjust="0"/>
    <p:restoredTop sz="94667"/>
  </p:normalViewPr>
  <p:slideViewPr>
    <p:cSldViewPr snapToGrid="0">
      <p:cViewPr varScale="1">
        <p:scale>
          <a:sx n="71" d="100"/>
          <a:sy n="71" d="100"/>
        </p:scale>
        <p:origin x="669" y="45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918333B-585B-DE4D-9831-2D00C209BC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1B98274-D3CB-0842-B7D5-CCC930B1C90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27FB6921-19FA-F042-946C-F24A7C037D7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952453D-D02E-4747-9C28-6AA7858ABFC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A2C49B5E-8093-465A-B7A2-4458149104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F57621B-631E-CE49-BBC0-94959EC773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CF1BCE7-0D39-F747-A8F0-C9D0D582C6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E61E394-DDB5-4EB5-B5DE-3364FBDDA13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5996E85-17A6-EE46-9ABF-70F5E25C43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7CB5150F-B17A-4D4F-9207-2D1A609C7A9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8C2BA55-F47D-EC4B-9CFB-F8216A3607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ED521D1-7497-47DF-A522-56BA9BA2B1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58603665-04A9-45A0-B9C3-21496E80E0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ED8F6C-00A0-4E5C-99D9-835F7B283FC7}" type="slidenum">
              <a:rPr lang="en-US" altLang="en-US" smtClean="0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9E19276-CC1B-49B6-A4C7-DC0D38399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1AD2470-2C96-4756-A5BC-BA0A800C4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3D63359-BF56-4F79-94AC-C0C8F482FC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0ED9E3-52AC-40D5-B72A-AFB000BEB607}" type="slidenum">
              <a:rPr lang="en-US" altLang="en-US" smtClean="0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1058DB8-410D-4ECF-B411-ACE3E377C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929E710-3C10-46BD-8624-745F7A38F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ABCE132B-E5EF-44FC-A2A2-EE40E979CF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7DB3CE0-B78D-4268-936A-3D2EC1F1647B}" type="slidenum">
              <a:rPr lang="en-US" altLang="en-US" smtClean="0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51726EFE-3172-4624-B789-5565DA60C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D010F43-1AB4-4A08-849C-3BCD93B10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92BDB0C8-798F-4814-B032-4558F0458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BCC0648-04E1-4C31-946C-85CE56063782}" type="slidenum">
              <a:rPr lang="en-US" altLang="en-US" smtClean="0">
                <a:latin typeface="Helvetica" panose="020B0604020202020204" pitchFamily="34" charset="0"/>
              </a:rPr>
              <a:pPr/>
              <a:t>51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D63FD455-D9B9-49EC-BE58-35D5B5CA4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569FC7F-94BE-4337-B8C1-39BE98F12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2165623E-6376-49EB-9DF0-3D0F60E274B2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562BBF53-1521-4460-879A-5DA4CE2EF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809E69DB-C1A9-418B-9C4A-B8A474D55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DCBB0764-7AD0-4EFC-800B-B19B1990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4888A26D-FED4-4B23-B85D-CA793B534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190120F-029C-4836-AA39-84CF4F9B1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0A50AB12-6BB9-451B-BEDC-1A5469869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D8F909F8-BA5C-4BFA-9DEB-5601D06B0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224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605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181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314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89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381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53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665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13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45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41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5B325790-B27D-4B35-8E18-20B3EC470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0781D18-CC56-4CA6-A0AE-FB42EFBC1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4933" y="242645"/>
            <a:ext cx="7798779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BF8F711-4FC7-4438-AE64-8FBDB52E9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41618" y="1233488"/>
            <a:ext cx="772209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2E385F7-A4DC-854B-BBC2-BF415B749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048DFA93-4675-4C46-A34C-57E2DED27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6B0E742-A9CF-BE46-AEDA-5F675B528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BBD9DFA8-A3D8-E143-B32C-9E1440C6C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903978D4-DD44-C047-A5F2-5EAF343DC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18.</a:t>
            </a:r>
            <a:fld id="{5BAE16E2-D0CA-4455-987E-506C40126634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097495D-A96A-EF44-895F-F3FCE3CAE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BE8EB90-70D8-6348-B2A4-941FCFC1C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595087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9EF0121D-7A9E-4C4E-BB57-97BC671DF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BDFD6A97-A583-4927-9DEB-150892E5E1A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8125" y="1781175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Chapter 18:  Virtual Machines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D387756A-38C2-4AE8-89D5-DE4A434A6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207" y="240330"/>
            <a:ext cx="8229600" cy="576263"/>
          </a:xfrm>
        </p:spPr>
        <p:txBody>
          <a:bodyPr/>
          <a:lstStyle/>
          <a:p>
            <a:r>
              <a:rPr lang="en-US" altLang="en-US" dirty="0"/>
              <a:t>Benefits and Features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B8B201D9-4F9C-4998-A342-BEBB7993CB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6300" y="1195423"/>
            <a:ext cx="7642549" cy="4530725"/>
          </a:xfrm>
        </p:spPr>
        <p:txBody>
          <a:bodyPr/>
          <a:lstStyle/>
          <a:p>
            <a:r>
              <a:rPr lang="en-US" altLang="en-US" dirty="0"/>
              <a:t>Host system protected from VMs, VMs protected from each other</a:t>
            </a:r>
          </a:p>
          <a:p>
            <a:pPr lvl="1"/>
            <a:r>
              <a:rPr lang="en-US" altLang="en-US" dirty="0"/>
              <a:t>i.e., A virus less likely to spread</a:t>
            </a:r>
          </a:p>
          <a:p>
            <a:pPr lvl="1"/>
            <a:r>
              <a:rPr lang="en-US" altLang="en-US" dirty="0"/>
              <a:t>Sharing is provided though via shared file system volume, network communication</a:t>
            </a:r>
          </a:p>
          <a:p>
            <a:r>
              <a:rPr lang="en-US" altLang="en-US" dirty="0"/>
              <a:t>Freeze,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suspend</a:t>
            </a:r>
            <a:r>
              <a:rPr lang="en-US" altLang="en-US" dirty="0"/>
              <a:t>, running VM</a:t>
            </a:r>
          </a:p>
          <a:p>
            <a:pPr lvl="1"/>
            <a:r>
              <a:rPr lang="en-US" altLang="en-US" dirty="0"/>
              <a:t>Then can move or copy somewhere else 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resume</a:t>
            </a:r>
          </a:p>
          <a:p>
            <a:pPr lvl="1"/>
            <a:r>
              <a:rPr lang="en-US" altLang="en-US" dirty="0"/>
              <a:t>Snapshot of a given state, able to restore back to that state</a:t>
            </a:r>
          </a:p>
          <a:p>
            <a:pPr lvl="2"/>
            <a:r>
              <a:rPr lang="en-US" altLang="en-US" dirty="0"/>
              <a:t>Some VMMs allow multiple snapshots per VM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Clone</a:t>
            </a:r>
            <a:r>
              <a:rPr lang="en-US" altLang="en-US" dirty="0"/>
              <a:t> by creating copy and running both original and copy</a:t>
            </a:r>
          </a:p>
          <a:p>
            <a:r>
              <a:rPr lang="en-US" altLang="en-US" dirty="0"/>
              <a:t>Great for OS research, better system development efficiency</a:t>
            </a:r>
          </a:p>
          <a:p>
            <a:r>
              <a:rPr lang="en-US" altLang="en-US" dirty="0"/>
              <a:t>Run multiple, different OSes on a single machine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Consolidation</a:t>
            </a:r>
            <a:r>
              <a:rPr lang="en-US" altLang="en-US" dirty="0"/>
              <a:t>, app dev, 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E3FF536F-C77F-4150-80E8-09C4E731F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8853" y="240330"/>
            <a:ext cx="7767276" cy="576263"/>
          </a:xfrm>
        </p:spPr>
        <p:txBody>
          <a:bodyPr/>
          <a:lstStyle/>
          <a:p>
            <a:r>
              <a:rPr lang="en-US" altLang="en-US" dirty="0"/>
              <a:t>Benefits and Features (Cont.)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6EFF3255-F2E5-457E-AEB4-D6CDAD0B8E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7306" y="1196164"/>
            <a:ext cx="7594890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Templating</a:t>
            </a:r>
            <a:r>
              <a:rPr lang="en-US" altLang="en-US" dirty="0"/>
              <a:t> – create an OS + application VM, provide it to customers, use it to create multiple instances of that combination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migration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move a running VM from one host to another!</a:t>
            </a:r>
          </a:p>
          <a:p>
            <a:pPr lvl="1"/>
            <a:r>
              <a:rPr lang="en-US" altLang="en-US" dirty="0"/>
              <a:t>No interruption of user access</a:t>
            </a:r>
          </a:p>
          <a:p>
            <a:r>
              <a:rPr lang="en-US" altLang="en-US" dirty="0"/>
              <a:t>All those features taken together -&gt;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cloud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computing</a:t>
            </a:r>
          </a:p>
          <a:p>
            <a:pPr lvl="1"/>
            <a:r>
              <a:rPr lang="en-US" altLang="en-US" dirty="0"/>
              <a:t>Using APIs, programs tell cloud infrastructure (servers, networking, storage) to create new guests, VMs, virtual desktops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9CFE8B13-9F3F-45A3-A052-F930E4555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522" y="249079"/>
            <a:ext cx="8098968" cy="576263"/>
          </a:xfrm>
        </p:spPr>
        <p:txBody>
          <a:bodyPr/>
          <a:lstStyle/>
          <a:p>
            <a:r>
              <a:rPr lang="en-US" altLang="en-US" dirty="0"/>
              <a:t>Building Blocks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65276A7D-1087-BC42-BD37-B42EBD69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344" y="1196005"/>
            <a:ext cx="7591522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Generally difficult to provide an </a:t>
            </a:r>
            <a:r>
              <a:rPr lang="en-US" b="1" i="1" dirty="0">
                <a:ea typeface="ＭＳ Ｐゴシック" charset="0"/>
              </a:rPr>
              <a:t>exact</a:t>
            </a:r>
            <a:r>
              <a:rPr lang="en-US" dirty="0">
                <a:ea typeface="ＭＳ Ｐゴシック" charset="0"/>
              </a:rPr>
              <a:t> duplicate of underlying machine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Especially if only dual-mode operation available on CPU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But getting easier over time as CPU features and support for VMM improves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Most VMMs implement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CPU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VCPU</a:t>
            </a:r>
            <a:r>
              <a:rPr lang="en-US" dirty="0">
                <a:ea typeface="ＭＳ Ｐゴシック" charset="0"/>
              </a:rPr>
              <a:t>) to represent state of CPU per guest as guest believes it to be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When guest context switched onto CPU by VMM, information from VCPU loaded and stored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Several techniques, as described in next slides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30866A96-C7CE-4D7F-B163-FF0708A0F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6254" y="234792"/>
            <a:ext cx="7904163" cy="576262"/>
          </a:xfrm>
        </p:spPr>
        <p:txBody>
          <a:bodyPr/>
          <a:lstStyle/>
          <a:p>
            <a:r>
              <a:rPr lang="en-US" altLang="en-US" dirty="0"/>
              <a:t>Building Block – Trap and Emulate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14B5267F-2B65-47D2-AE4B-7DD45F3BA0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2349" y="1196587"/>
            <a:ext cx="7646502" cy="4530725"/>
          </a:xfrm>
        </p:spPr>
        <p:txBody>
          <a:bodyPr/>
          <a:lstStyle/>
          <a:p>
            <a:r>
              <a:rPr lang="en-US" altLang="en-US" dirty="0"/>
              <a:t>Dual mode CPU means guest executes in user mode</a:t>
            </a:r>
          </a:p>
          <a:p>
            <a:pPr lvl="1"/>
            <a:r>
              <a:rPr lang="en-US" altLang="en-US" dirty="0"/>
              <a:t>Kernel runs in kernel mode</a:t>
            </a:r>
          </a:p>
          <a:p>
            <a:pPr lvl="1"/>
            <a:r>
              <a:rPr lang="en-US" altLang="en-US" dirty="0"/>
              <a:t>Not safe to let guest kernel run in kernel mode too</a:t>
            </a:r>
          </a:p>
          <a:p>
            <a:pPr lvl="1"/>
            <a:r>
              <a:rPr lang="en-US" altLang="en-US" dirty="0"/>
              <a:t>So VM needs two modes – virtual user mode and virtual kernel mode</a:t>
            </a:r>
          </a:p>
          <a:p>
            <a:pPr lvl="2"/>
            <a:r>
              <a:rPr lang="en-US" altLang="en-US" dirty="0"/>
              <a:t>Both of which run in real user mode</a:t>
            </a:r>
          </a:p>
          <a:p>
            <a:pPr lvl="1"/>
            <a:r>
              <a:rPr lang="en-US" altLang="en-US" dirty="0"/>
              <a:t>Actions in guest that usually cause switch to kernel mode must cause switch to virtual kernel mode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C6CF47A4-5BFC-457D-8C7F-1B7BD83E5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705"/>
            <a:ext cx="8229600" cy="576262"/>
          </a:xfrm>
        </p:spPr>
        <p:txBody>
          <a:bodyPr/>
          <a:lstStyle/>
          <a:p>
            <a:r>
              <a:rPr lang="en-US" altLang="en-US" dirty="0"/>
              <a:t>Trap-and-Emulate (Cont.)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6F4E7690-BA51-4BE2-8500-29F9D0B639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50" y="1106488"/>
            <a:ext cx="7557378" cy="5111750"/>
          </a:xfrm>
        </p:spPr>
        <p:txBody>
          <a:bodyPr/>
          <a:lstStyle/>
          <a:p>
            <a:r>
              <a:rPr lang="en-US" altLang="en-US" dirty="0"/>
              <a:t>How does switch from virtual user mode to virtual kernel mode occur?</a:t>
            </a:r>
          </a:p>
          <a:p>
            <a:pPr lvl="1"/>
            <a:r>
              <a:rPr lang="en-US" altLang="en-US" dirty="0"/>
              <a:t>Attempting a privileged instruction in user mode causes an error -&gt; trap</a:t>
            </a:r>
          </a:p>
          <a:p>
            <a:pPr lvl="1"/>
            <a:r>
              <a:rPr lang="en-US" altLang="en-US" dirty="0"/>
              <a:t>VMM gains control, analyzes error, executes operation as attempted by guest</a:t>
            </a:r>
          </a:p>
          <a:p>
            <a:pPr lvl="1"/>
            <a:r>
              <a:rPr lang="en-US" altLang="en-US" dirty="0"/>
              <a:t>Returns control to guest in user mode</a:t>
            </a:r>
          </a:p>
          <a:p>
            <a:pPr lvl="1"/>
            <a:r>
              <a:rPr lang="en-US" altLang="en-US" dirty="0"/>
              <a:t>Known as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trap-and-emulate</a:t>
            </a:r>
          </a:p>
          <a:p>
            <a:pPr lvl="1"/>
            <a:r>
              <a:rPr lang="en-US" altLang="en-US" dirty="0"/>
              <a:t>Most virtualization products use this at least in part</a:t>
            </a:r>
          </a:p>
          <a:p>
            <a:r>
              <a:rPr lang="en-US" altLang="en-US" dirty="0"/>
              <a:t>User mode code in guest runs at same speed as if not a guest</a:t>
            </a:r>
          </a:p>
          <a:p>
            <a:r>
              <a:rPr lang="en-US" altLang="en-US" dirty="0"/>
              <a:t>But kernel mode privilege mode code runs slower due to trap-and-emulate</a:t>
            </a:r>
          </a:p>
          <a:p>
            <a:pPr lvl="1"/>
            <a:r>
              <a:rPr lang="en-US" altLang="en-US" dirty="0"/>
              <a:t>Especially a problem when multiple guests running, each needing trap-and-emulate</a:t>
            </a:r>
          </a:p>
          <a:p>
            <a:r>
              <a:rPr lang="en-US" altLang="en-US" dirty="0"/>
              <a:t>CPUs adding hardware support, mode CPU modes to improve virtualization performance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7A8C05E0-FDFB-4631-A315-5909B7D28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2487" y="293177"/>
            <a:ext cx="8047038" cy="576262"/>
          </a:xfrm>
        </p:spPr>
        <p:txBody>
          <a:bodyPr/>
          <a:lstStyle/>
          <a:p>
            <a:r>
              <a:rPr lang="en-US" altLang="en-US" sz="2800" dirty="0"/>
              <a:t>Trap-and-Emulate</a:t>
            </a:r>
            <a:br>
              <a:rPr lang="en-US" altLang="en-US" sz="2800" dirty="0"/>
            </a:br>
            <a:r>
              <a:rPr lang="en-US" altLang="en-US" sz="2800" dirty="0"/>
              <a:t>Virtualization Implementation</a:t>
            </a:r>
          </a:p>
        </p:txBody>
      </p:sp>
      <p:pic>
        <p:nvPicPr>
          <p:cNvPr id="21506" name="Content Placeholder 3" descr="16_02.pdf">
            <a:extLst>
              <a:ext uri="{FF2B5EF4-FFF2-40B4-BE49-F238E27FC236}">
                <a16:creationId xmlns:a16="http://schemas.microsoft.com/office/drawing/2014/main" id="{C9B348F7-CD1D-469D-8A18-0CDAF9C79D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62" r="-11562"/>
          <a:stretch>
            <a:fillRect/>
          </a:stretch>
        </p:blipFill>
        <p:spPr>
          <a:xfrm>
            <a:off x="1191630" y="1252538"/>
            <a:ext cx="7281862" cy="400843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C89CB9D8-0A2D-4BAE-956A-4E63F617A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5759" y="239748"/>
            <a:ext cx="7675563" cy="576263"/>
          </a:xfrm>
        </p:spPr>
        <p:txBody>
          <a:bodyPr/>
          <a:lstStyle/>
          <a:p>
            <a:r>
              <a:rPr lang="en-US" altLang="en-US" dirty="0"/>
              <a:t>Building Block – Binary Translation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950FBA83-7B8F-4C36-8B62-4B6213DAA5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6882" y="1172969"/>
            <a:ext cx="7585982" cy="4530725"/>
          </a:xfrm>
        </p:spPr>
        <p:txBody>
          <a:bodyPr/>
          <a:lstStyle/>
          <a:p>
            <a:r>
              <a:rPr lang="en-US" altLang="en-US" dirty="0"/>
              <a:t>Some CPUs don’t have clean separation between privileged and nonprivileged instructions</a:t>
            </a:r>
          </a:p>
          <a:p>
            <a:pPr lvl="1"/>
            <a:r>
              <a:rPr lang="en-US" altLang="en-US" dirty="0"/>
              <a:t>Earlier Intel x86 CPUs are among them</a:t>
            </a:r>
          </a:p>
          <a:p>
            <a:pPr lvl="2"/>
            <a:r>
              <a:rPr lang="en-US" altLang="en-US" dirty="0"/>
              <a:t>Earliest Intel CPU designed for a calculator</a:t>
            </a:r>
          </a:p>
          <a:p>
            <a:pPr lvl="1"/>
            <a:r>
              <a:rPr lang="en-US" altLang="en-US" dirty="0"/>
              <a:t>Backward compatibility means difficult to improve</a:t>
            </a:r>
          </a:p>
          <a:p>
            <a:pPr lvl="1"/>
            <a:r>
              <a:rPr lang="en-US" altLang="en-US" dirty="0"/>
              <a:t>Consider Intel x86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popf</a:t>
            </a:r>
            <a:r>
              <a:rPr lang="en-US" altLang="en-US" dirty="0"/>
              <a:t> instruction</a:t>
            </a:r>
          </a:p>
          <a:p>
            <a:pPr lvl="2"/>
            <a:r>
              <a:rPr lang="en-US" altLang="en-US" dirty="0"/>
              <a:t>Loads CPU flags register from contents of the stack</a:t>
            </a:r>
          </a:p>
          <a:p>
            <a:pPr lvl="2"/>
            <a:r>
              <a:rPr lang="en-US" altLang="en-US" dirty="0"/>
              <a:t>If CPU in privileged mode -&gt; all flags replaced</a:t>
            </a:r>
          </a:p>
          <a:p>
            <a:pPr lvl="2"/>
            <a:r>
              <a:rPr lang="en-US" altLang="en-US" dirty="0"/>
              <a:t>If CPU in user mode -&gt; on some flags replaced</a:t>
            </a:r>
          </a:p>
          <a:p>
            <a:pPr lvl="3"/>
            <a:r>
              <a:rPr lang="en-US" altLang="en-US" dirty="0"/>
              <a:t>No trap is generated</a:t>
            </a:r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0866AC7F-5C25-4BF3-8DF3-8453731F3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465" y="225461"/>
            <a:ext cx="7987004" cy="576262"/>
          </a:xfrm>
        </p:spPr>
        <p:txBody>
          <a:bodyPr/>
          <a:lstStyle/>
          <a:p>
            <a:r>
              <a:rPr lang="en-US" altLang="en-US" dirty="0"/>
              <a:t>Binary Translation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5D6502A8-D1AD-C043-A73C-FB526829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99" y="1177502"/>
            <a:ext cx="7591098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Other similar problem instructions we will call </a:t>
            </a:r>
            <a:r>
              <a:rPr lang="en-US" b="1" i="1" dirty="0">
                <a:ea typeface="ＭＳ Ｐゴシック" charset="0"/>
              </a:rPr>
              <a:t>special instructions</a:t>
            </a:r>
            <a:endParaRPr lang="en-US" b="1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Caused trap-and-emulate method considered impossible until 1998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Binary translation solves the problem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Basics are simple, but implementation very complex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If guest VCPU is in user mode, guest can run instructions natively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If guest VCPU in kernel mode (guest believes it is in kernel mode)</a:t>
            </a:r>
          </a:p>
          <a:p>
            <a:pPr marL="1143000" lvl="2" indent="-342900">
              <a:buFont typeface="+mj-lt"/>
              <a:buAutoNum type="alphaLcParenR"/>
              <a:defRPr/>
            </a:pPr>
            <a:r>
              <a:rPr lang="en-US" dirty="0">
                <a:ea typeface="ＭＳ Ｐゴシック" charset="0"/>
              </a:rPr>
              <a:t>VMM examines every instruction guest is about to execute by reading a few instructions ahead of program counter</a:t>
            </a:r>
          </a:p>
          <a:p>
            <a:pPr marL="1143000" lvl="2" indent="-342900">
              <a:buFont typeface="+mj-lt"/>
              <a:buAutoNum type="alphaLcParenR"/>
              <a:defRPr/>
            </a:pPr>
            <a:r>
              <a:rPr lang="en-US" dirty="0">
                <a:ea typeface="ＭＳ Ｐゴシック" charset="0"/>
              </a:rPr>
              <a:t>Non-special-instructions run natively</a:t>
            </a:r>
          </a:p>
          <a:p>
            <a:pPr marL="1143000" lvl="2" indent="-342900">
              <a:buFont typeface="+mj-lt"/>
              <a:buAutoNum type="alphaLcParenR"/>
              <a:defRPr/>
            </a:pPr>
            <a:r>
              <a:rPr lang="en-US" dirty="0">
                <a:ea typeface="ＭＳ Ｐゴシック" charset="0"/>
              </a:rPr>
              <a:t>Special instructions translated into new set of instructions that perform equivalent task (for example changing the flags in the VCPU)</a:t>
            </a: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E0BEC8CC-134A-4720-A898-F5F59896D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9172" y="230999"/>
            <a:ext cx="8229600" cy="576263"/>
          </a:xfrm>
        </p:spPr>
        <p:txBody>
          <a:bodyPr/>
          <a:lstStyle/>
          <a:p>
            <a:r>
              <a:rPr lang="en-US" altLang="en-US" dirty="0"/>
              <a:t>Binary Translation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3EFEB4B3-BDE4-FD4C-96E4-3D38D42D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98" y="1177343"/>
            <a:ext cx="7628420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Implemented by translation of code within VMM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Code reads native instructions dynamically from guest, on demand, generates native binary code that executes in place of original code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Performance of this method would be poor without optimizations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Products like VMware use caching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Translate once, and when guest executes code containing special instruction cached translation used instead of translating again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Testing showed booting Windows XP as guest caused 950,000 translations, at 3 microseconds each, or 3 second (5 %) slowdown over native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D2EA452D-6AAE-43AD-B0F2-F2B88DD74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6470" y="311249"/>
            <a:ext cx="8229600" cy="576262"/>
          </a:xfrm>
        </p:spPr>
        <p:txBody>
          <a:bodyPr/>
          <a:lstStyle/>
          <a:p>
            <a:r>
              <a:rPr lang="en-US" altLang="en-US" sz="2800" dirty="0"/>
              <a:t>Binary Translation</a:t>
            </a:r>
            <a:br>
              <a:rPr lang="en-US" altLang="en-US" sz="2800" dirty="0"/>
            </a:br>
            <a:r>
              <a:rPr lang="en-US" altLang="en-US" sz="2800" dirty="0"/>
              <a:t>Virtualization Implementation</a:t>
            </a:r>
          </a:p>
        </p:txBody>
      </p:sp>
      <p:pic>
        <p:nvPicPr>
          <p:cNvPr id="25602" name="Content Placeholder 3" descr="16_03.pdf">
            <a:extLst>
              <a:ext uri="{FF2B5EF4-FFF2-40B4-BE49-F238E27FC236}">
                <a16:creationId xmlns:a16="http://schemas.microsoft.com/office/drawing/2014/main" id="{3030CDB7-AAF2-482C-91CC-747670BF1D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71" r="-11771"/>
          <a:stretch>
            <a:fillRect/>
          </a:stretch>
        </p:blipFill>
        <p:spPr>
          <a:xfrm>
            <a:off x="1125538" y="1384300"/>
            <a:ext cx="7264400" cy="40005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3793D79-10EE-47EC-8B82-639D58B1D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7065" y="235210"/>
            <a:ext cx="768508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18: Virtual Machines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36F79859-EEFC-42BE-8F7A-535E7BEA8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443" y="1136068"/>
            <a:ext cx="7351712" cy="4483100"/>
          </a:xfrm>
        </p:spPr>
        <p:txBody>
          <a:bodyPr/>
          <a:lstStyle/>
          <a:p>
            <a:r>
              <a:rPr lang="en-US" altLang="en-US" dirty="0"/>
              <a:t>Overview</a:t>
            </a:r>
          </a:p>
          <a:p>
            <a:r>
              <a:rPr lang="en-US" altLang="en-US" dirty="0"/>
              <a:t>History</a:t>
            </a:r>
          </a:p>
          <a:p>
            <a:r>
              <a:rPr lang="en-US" altLang="en-US" dirty="0"/>
              <a:t>Benefits and Features</a:t>
            </a:r>
          </a:p>
          <a:p>
            <a:r>
              <a:rPr lang="en-US" altLang="en-US" dirty="0"/>
              <a:t>Building Blocks</a:t>
            </a:r>
          </a:p>
          <a:p>
            <a:r>
              <a:rPr lang="en-US" altLang="en-US" dirty="0"/>
              <a:t>Types of Virtual Machines and Their Implementations</a:t>
            </a:r>
          </a:p>
          <a:p>
            <a:r>
              <a:rPr lang="en-US" altLang="en-US" dirty="0"/>
              <a:t>Virtualization and Operating-System Components</a:t>
            </a:r>
          </a:p>
          <a:p>
            <a:r>
              <a:rPr lang="en-US" altLang="en-US" dirty="0"/>
              <a:t>Examples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95C9B1C2-9EEF-4631-8D3C-A39C41C45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705"/>
            <a:ext cx="8229600" cy="576262"/>
          </a:xfrm>
        </p:spPr>
        <p:txBody>
          <a:bodyPr/>
          <a:lstStyle/>
          <a:p>
            <a:r>
              <a:rPr lang="en-US" altLang="en-US" dirty="0"/>
              <a:t>Nested Page Tables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24303A24-5D86-41F2-8431-4096129082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588" y="1106488"/>
            <a:ext cx="7665583" cy="4530725"/>
          </a:xfrm>
        </p:spPr>
        <p:txBody>
          <a:bodyPr/>
          <a:lstStyle/>
          <a:p>
            <a:r>
              <a:rPr lang="en-US" altLang="en-US" dirty="0"/>
              <a:t>Memory management another general challenge to VMM implementations</a:t>
            </a:r>
          </a:p>
          <a:p>
            <a:r>
              <a:rPr lang="en-US" altLang="en-US" dirty="0"/>
              <a:t>How can VMM keep page-table state for both guests believing they control the page tables and VMM that does control the tables?</a:t>
            </a:r>
          </a:p>
          <a:p>
            <a:r>
              <a:rPr lang="en-US" altLang="en-US" dirty="0"/>
              <a:t>Common method (for trap-and-emulate and binary translation) is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nested page tables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NPTs</a:t>
            </a:r>
            <a:r>
              <a:rPr lang="en-US" altLang="en-US" dirty="0"/>
              <a:t>) </a:t>
            </a:r>
          </a:p>
          <a:p>
            <a:pPr lvl="1"/>
            <a:r>
              <a:rPr lang="en-US" altLang="en-US" dirty="0"/>
              <a:t>Each guest maintains page tables to translate virtual to physical addresses</a:t>
            </a:r>
          </a:p>
          <a:p>
            <a:pPr lvl="1"/>
            <a:r>
              <a:rPr lang="en-US" altLang="en-US" dirty="0"/>
              <a:t>VMM maintains per guest NPTs to represent guest’s page-table state</a:t>
            </a:r>
          </a:p>
          <a:p>
            <a:pPr lvl="2"/>
            <a:r>
              <a:rPr lang="en-US" altLang="en-US" dirty="0"/>
              <a:t>Just as VCPU stores guest CPU state</a:t>
            </a:r>
          </a:p>
          <a:p>
            <a:pPr lvl="1"/>
            <a:r>
              <a:rPr lang="en-US" altLang="en-US" dirty="0"/>
              <a:t>When guest on CPU -&gt; VMM makes that guest’s NPTs the active system page tables</a:t>
            </a:r>
          </a:p>
          <a:p>
            <a:pPr lvl="1"/>
            <a:r>
              <a:rPr lang="en-US" altLang="en-US" dirty="0"/>
              <a:t>Guest tries to change page table -&gt; VMM makes equivalent change to NPTs and its own page tables</a:t>
            </a:r>
          </a:p>
          <a:p>
            <a:pPr lvl="1"/>
            <a:r>
              <a:rPr lang="en-US" altLang="en-US" dirty="0"/>
              <a:t>Can cause many more TLB misses -&gt; much slower performance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B580020B-7E6D-432A-82B1-CE8916E4E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7622" y="240330"/>
            <a:ext cx="7697787" cy="576263"/>
          </a:xfrm>
        </p:spPr>
        <p:txBody>
          <a:bodyPr/>
          <a:lstStyle/>
          <a:p>
            <a:r>
              <a:rPr lang="en-US" altLang="en-US" sz="3000" dirty="0"/>
              <a:t>Building Blocks – Hardware Assistance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9B5E11BD-AACA-44CC-986B-4DB1F63A85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9760" y="1134481"/>
            <a:ext cx="7493000" cy="4530725"/>
          </a:xfrm>
        </p:spPr>
        <p:txBody>
          <a:bodyPr/>
          <a:lstStyle/>
          <a:p>
            <a:r>
              <a:rPr lang="en-US" altLang="en-US" dirty="0"/>
              <a:t>All virtualization needs some HW support</a:t>
            </a:r>
          </a:p>
          <a:p>
            <a:r>
              <a:rPr lang="en-US" altLang="en-US" dirty="0"/>
              <a:t>More support -&gt; more feature rich, stable, better performance of guests</a:t>
            </a:r>
          </a:p>
          <a:p>
            <a:r>
              <a:rPr lang="en-US" altLang="en-US" dirty="0"/>
              <a:t>Intel added new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VT-x</a:t>
            </a:r>
            <a:r>
              <a:rPr lang="en-US" altLang="en-US" dirty="0"/>
              <a:t> instructions in 2005 and AMD 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AMD-V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instructions in 2006</a:t>
            </a:r>
          </a:p>
          <a:p>
            <a:pPr lvl="1"/>
            <a:r>
              <a:rPr lang="en-US" altLang="en-US" sz="1600" dirty="0"/>
              <a:t>CPUs with these instructions remove need for binary translation</a:t>
            </a:r>
          </a:p>
          <a:p>
            <a:pPr lvl="1"/>
            <a:r>
              <a:rPr lang="en-US" altLang="en-US" sz="1600" dirty="0"/>
              <a:t>Generally define more CPU modes – “guest” and “host”</a:t>
            </a:r>
          </a:p>
          <a:p>
            <a:pPr lvl="1"/>
            <a:r>
              <a:rPr lang="en-US" altLang="en-US" sz="1600" dirty="0"/>
              <a:t>VMM can enable host mode, define characteristics of each guest VM, switch to guest mode and guest(s) on CPU(s)</a:t>
            </a:r>
          </a:p>
          <a:p>
            <a:pPr lvl="1"/>
            <a:r>
              <a:rPr lang="en-US" altLang="en-US" sz="1600" dirty="0"/>
              <a:t>In guest mode, guest OS thinks it is running natively, sees devices (as defined by VMM for that guest) </a:t>
            </a:r>
          </a:p>
          <a:p>
            <a:pPr lvl="2"/>
            <a:r>
              <a:rPr lang="en-US" altLang="en-US" sz="1600" dirty="0"/>
              <a:t>Access to virtualized device, </a:t>
            </a:r>
            <a:r>
              <a:rPr lang="en-US" altLang="en-US" sz="1600" dirty="0" err="1"/>
              <a:t>priv</a:t>
            </a:r>
            <a:r>
              <a:rPr lang="en-US" altLang="en-US" sz="1600" dirty="0"/>
              <a:t> instructions cause trap to VMM</a:t>
            </a:r>
          </a:p>
          <a:p>
            <a:pPr lvl="2"/>
            <a:r>
              <a:rPr lang="en-US" altLang="en-US" sz="1600" dirty="0"/>
              <a:t>CPU maintains VCPU, context switches it as needed</a:t>
            </a:r>
          </a:p>
          <a:p>
            <a:r>
              <a:rPr lang="en-US" altLang="en-US" dirty="0"/>
              <a:t>HW support for Nested Page Tables, DMA, interrupts as well over time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2CEC036A-29AD-4AD2-B43A-EDBADBFD0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4792"/>
            <a:ext cx="8229600" cy="576262"/>
          </a:xfrm>
        </p:spPr>
        <p:txBody>
          <a:bodyPr/>
          <a:lstStyle/>
          <a:p>
            <a:r>
              <a:rPr lang="en-US" altLang="en-US" dirty="0"/>
              <a:t>Nested Page Tables</a:t>
            </a:r>
          </a:p>
        </p:txBody>
      </p:sp>
      <p:pic>
        <p:nvPicPr>
          <p:cNvPr id="28674" name="Content Placeholder 3" descr="16_04.pdf">
            <a:extLst>
              <a:ext uri="{FF2B5EF4-FFF2-40B4-BE49-F238E27FC236}">
                <a16:creationId xmlns:a16="http://schemas.microsoft.com/office/drawing/2014/main" id="{E46A97F9-D63A-4620-BB5D-E78293289B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543" r="-65543"/>
          <a:stretch>
            <a:fillRect/>
          </a:stretch>
        </p:blipFill>
        <p:spPr>
          <a:xfrm>
            <a:off x="1012825" y="1050925"/>
            <a:ext cx="7778750" cy="51816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659C1018-EF52-499A-A0CD-90BE742F0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531" y="293172"/>
            <a:ext cx="8687511" cy="576262"/>
          </a:xfrm>
        </p:spPr>
        <p:txBody>
          <a:bodyPr/>
          <a:lstStyle/>
          <a:p>
            <a:r>
              <a:rPr lang="en-US" altLang="en-US" sz="2800" dirty="0"/>
              <a:t>Types of Virtual Machines</a:t>
            </a:r>
            <a:br>
              <a:rPr lang="en-US" altLang="en-US" sz="2800" dirty="0"/>
            </a:br>
            <a:r>
              <a:rPr lang="en-US" altLang="en-US" sz="2800" dirty="0"/>
              <a:t>and Implementations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C7994231-6E6F-9C44-8AD3-B00A60214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99" y="1158099"/>
            <a:ext cx="7613552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Many variations as well as HW details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Assume VMMs take advantage of HW features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HW features can simplify implementation, improve performance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Whatever the type, a VM has a lifecycle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Created by VMM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Resources assigned to it (number of cores, amount of memory, networking details, storage details)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 type 0 hypervisor, resources usually dedicated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Other types dedicate or share resources, or a mix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When no longer needed, VM can be deleted, freeing resources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Steps simpler, faster than with a physical machine install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Can lead to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virtual machine sprawl </a:t>
            </a:r>
            <a:r>
              <a:rPr lang="en-US" dirty="0">
                <a:ea typeface="ＭＳ Ｐゴシック" charset="0"/>
              </a:rPr>
              <a:t>with lots of VMs, history and state difficult to track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09D5B95D-89B3-4587-B9BD-7BD2C564B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9961" y="240330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Type 0 Hypervisor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E173D606-AB8E-47DB-ADDD-A19AB81909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9759" y="1158099"/>
            <a:ext cx="7628421" cy="4530725"/>
          </a:xfrm>
        </p:spPr>
        <p:txBody>
          <a:bodyPr/>
          <a:lstStyle/>
          <a:p>
            <a:r>
              <a:rPr lang="en-US" altLang="en-US" dirty="0"/>
              <a:t>Old idea, under many names by HW manufacturers</a:t>
            </a:r>
          </a:p>
          <a:p>
            <a:pPr lvl="1"/>
            <a:r>
              <a:rPr lang="en-US" altLang="en-US" dirty="0"/>
              <a:t>“partitions”, “domains”</a:t>
            </a:r>
          </a:p>
          <a:p>
            <a:pPr lvl="1"/>
            <a:r>
              <a:rPr lang="en-US" altLang="en-US" dirty="0"/>
              <a:t>A HW feature implemented by firmware</a:t>
            </a:r>
          </a:p>
          <a:p>
            <a:pPr lvl="1"/>
            <a:r>
              <a:rPr lang="en-US" altLang="en-US" dirty="0"/>
              <a:t>OS need to nothing special, VMM is in firmware</a:t>
            </a:r>
          </a:p>
          <a:p>
            <a:pPr lvl="1"/>
            <a:r>
              <a:rPr lang="en-US" altLang="en-US" dirty="0"/>
              <a:t>Smaller feature set than other types</a:t>
            </a:r>
          </a:p>
          <a:p>
            <a:pPr lvl="1"/>
            <a:r>
              <a:rPr lang="en-US" altLang="en-US" dirty="0"/>
              <a:t>Each guest has dedicated HW</a:t>
            </a:r>
          </a:p>
          <a:p>
            <a:r>
              <a:rPr lang="en-US" altLang="en-US" dirty="0"/>
              <a:t>I/O a challenge as difficult to have enough devices, controllers to dedicate to each guest</a:t>
            </a:r>
          </a:p>
          <a:p>
            <a:r>
              <a:rPr lang="en-US" altLang="en-US" dirty="0"/>
              <a:t>Sometimes VMM implements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control partition </a:t>
            </a:r>
            <a:r>
              <a:rPr lang="en-US" altLang="en-US" dirty="0"/>
              <a:t>running daemons that other guests communicate with for shared I/O</a:t>
            </a:r>
          </a:p>
          <a:p>
            <a:r>
              <a:rPr lang="en-US" altLang="en-US" dirty="0"/>
              <a:t>Can provide virtualization-within-virtualization (guest itself can be a VMM with guests</a:t>
            </a:r>
          </a:p>
          <a:p>
            <a:pPr lvl="1"/>
            <a:r>
              <a:rPr lang="en-US" altLang="en-US" dirty="0"/>
              <a:t>Other types have difficulty doing this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8529EA2E-933A-402E-A3A3-65C8A5CFF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538" y="245128"/>
            <a:ext cx="8229600" cy="576263"/>
          </a:xfrm>
        </p:spPr>
        <p:txBody>
          <a:bodyPr/>
          <a:lstStyle/>
          <a:p>
            <a:r>
              <a:rPr lang="en-US" altLang="en-US" dirty="0"/>
              <a:t>Type 0 Hypervisor</a:t>
            </a:r>
          </a:p>
        </p:txBody>
      </p:sp>
      <p:pic>
        <p:nvPicPr>
          <p:cNvPr id="31746" name="Content Placeholder 3" descr="16_05.pdf">
            <a:extLst>
              <a:ext uri="{FF2B5EF4-FFF2-40B4-BE49-F238E27FC236}">
                <a16:creationId xmlns:a16="http://schemas.microsoft.com/office/drawing/2014/main" id="{67C753AE-4739-4BF4-9A7F-C9A7E0C376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61" b="-10861"/>
          <a:stretch>
            <a:fillRect/>
          </a:stretch>
        </p:blipFill>
        <p:spPr>
          <a:xfrm>
            <a:off x="1929234" y="1372507"/>
            <a:ext cx="5916613" cy="325755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C4A90073-7A76-47B4-9ACE-BBD5DA5E0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407" y="248496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Type 1 Hypervisor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E0ADD0DC-D22E-4AA9-B3A2-DAB93907F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637" y="1190889"/>
            <a:ext cx="7450137" cy="5026025"/>
          </a:xfrm>
        </p:spPr>
        <p:txBody>
          <a:bodyPr/>
          <a:lstStyle/>
          <a:p>
            <a:r>
              <a:rPr lang="en-US" altLang="en-US" dirty="0"/>
              <a:t>Commonly found in company datacenters</a:t>
            </a:r>
          </a:p>
          <a:p>
            <a:pPr lvl="1"/>
            <a:r>
              <a:rPr lang="en-US" altLang="en-US" dirty="0"/>
              <a:t>In a sense becoming “datacenter operating systems”</a:t>
            </a:r>
          </a:p>
          <a:p>
            <a:pPr lvl="2"/>
            <a:r>
              <a:rPr lang="en-US" altLang="en-US" dirty="0"/>
              <a:t>Datacenter managers control and manage OSes in new, sophisticated ways by controlling the Type 1 hypervisor</a:t>
            </a:r>
          </a:p>
          <a:p>
            <a:pPr lvl="2"/>
            <a:r>
              <a:rPr lang="en-US" altLang="en-US" dirty="0"/>
              <a:t>Consolidation of multiple OSes and apps onto less HW</a:t>
            </a:r>
          </a:p>
          <a:p>
            <a:pPr lvl="2"/>
            <a:r>
              <a:rPr lang="en-US" altLang="en-US" dirty="0"/>
              <a:t>Move guests between systems to balance performance</a:t>
            </a:r>
          </a:p>
          <a:p>
            <a:pPr lvl="2"/>
            <a:r>
              <a:rPr lang="en-US" altLang="en-US" dirty="0"/>
              <a:t>Snapshots and cloning</a:t>
            </a:r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9529A42D-EB5B-4B79-99C1-9A75EEC03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7120" y="248495"/>
            <a:ext cx="8341567" cy="576263"/>
          </a:xfrm>
        </p:spPr>
        <p:txBody>
          <a:bodyPr/>
          <a:lstStyle/>
          <a:p>
            <a:r>
              <a:rPr lang="en-US" altLang="en-US" sz="3000" dirty="0"/>
              <a:t>Types of VMs – Type 1 Hypervisor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0E82E74E-DF81-7643-BF0A-94CB1794C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13" y="1199798"/>
            <a:ext cx="7725942" cy="4530725"/>
          </a:xfrm>
        </p:spPr>
        <p:txBody>
          <a:bodyPr/>
          <a:lstStyle/>
          <a:p>
            <a:r>
              <a:rPr lang="en-US" altLang="en-US" dirty="0"/>
              <a:t>Special purpose operating systems that run natively on HW</a:t>
            </a:r>
          </a:p>
          <a:p>
            <a:pPr lvl="1"/>
            <a:r>
              <a:rPr lang="en-US" altLang="en-US" dirty="0"/>
              <a:t>Rather than providing system call interface, create run and manage guest OSes</a:t>
            </a:r>
          </a:p>
          <a:p>
            <a:pPr lvl="1"/>
            <a:r>
              <a:rPr lang="en-US" altLang="en-US" dirty="0"/>
              <a:t>Can run on Type 0 hypervisors but not on other Type 1s</a:t>
            </a:r>
          </a:p>
          <a:p>
            <a:pPr lvl="1"/>
            <a:r>
              <a:rPr lang="en-US" altLang="en-US" dirty="0"/>
              <a:t>Run in kernel mode</a:t>
            </a:r>
          </a:p>
          <a:p>
            <a:pPr lvl="1"/>
            <a:r>
              <a:rPr lang="en-US" altLang="en-US" dirty="0"/>
              <a:t>Guests generally don’t know they are running in a VM</a:t>
            </a:r>
          </a:p>
          <a:p>
            <a:pPr lvl="1"/>
            <a:r>
              <a:rPr lang="en-US" altLang="en-US" dirty="0"/>
              <a:t>Implement device drivers for host HW because no other component can</a:t>
            </a:r>
          </a:p>
          <a:p>
            <a:pPr lvl="1"/>
            <a:r>
              <a:rPr lang="en-US" altLang="en-US" dirty="0"/>
              <a:t>Also provide other traditional OS services like CPU and memory management</a:t>
            </a:r>
          </a:p>
          <a:p>
            <a:pPr marL="0" indent="0">
              <a:buFont typeface="Monotype Sorts" charset="0"/>
              <a:buNone/>
              <a:defRPr/>
            </a:pPr>
            <a:endParaRPr lang="en-US" sz="1600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2B57-44BD-401E-B8C2-D61870869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273" y="1196164"/>
            <a:ext cx="7621245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Another variation is a general purpose OS that also provides VMM functionality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RedHat Enterprise Linux with KVM, Windows with Hyper-V, Oracle Solaris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Perform normal duties as well as VMM duties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Typically less feature rich than dedicated Type 1 hypervisors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 many ways, treat guests OSes as just another process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Albeit with special handling when guest tries to execute special instructions</a:t>
            </a:r>
          </a:p>
          <a:p>
            <a:pPr lvl="2">
              <a:buFont typeface="Webdings" charset="0"/>
              <a:buChar char="4"/>
              <a:defRPr/>
            </a:pPr>
            <a:endParaRPr lang="en-US" sz="16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9871F2-5F7F-4651-9801-A2FD6FE2C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242645"/>
            <a:ext cx="7798779" cy="576262"/>
          </a:xfrm>
        </p:spPr>
        <p:txBody>
          <a:bodyPr/>
          <a:lstStyle/>
          <a:p>
            <a:r>
              <a:rPr lang="en-US" altLang="en-US" sz="3000" dirty="0"/>
              <a:t>Types of VMs – Type 1 Hypervisor (Cont.)</a:t>
            </a:r>
          </a:p>
        </p:txBody>
      </p:sp>
    </p:spTree>
    <p:extLst>
      <p:ext uri="{BB962C8B-B14F-4D97-AF65-F5344CB8AC3E}">
        <p14:creationId xmlns:p14="http://schemas.microsoft.com/office/powerpoint/2010/main" val="2724310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8145240D-EEFA-45F6-A370-5C24F5D51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0439" y="245124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Type 2 Hypervisor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26B35261-DF5E-4906-BAD2-D9809CB2E9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006" y="1195423"/>
            <a:ext cx="7647504" cy="4530725"/>
          </a:xfrm>
        </p:spPr>
        <p:txBody>
          <a:bodyPr/>
          <a:lstStyle/>
          <a:p>
            <a:r>
              <a:rPr lang="en-US" altLang="en-US" dirty="0"/>
              <a:t>Less interesting from an OS perspective </a:t>
            </a:r>
          </a:p>
          <a:p>
            <a:pPr lvl="1"/>
            <a:r>
              <a:rPr lang="en-US" altLang="en-US" dirty="0"/>
              <a:t>Very little OS involvement in virtualization</a:t>
            </a:r>
          </a:p>
          <a:p>
            <a:pPr lvl="1"/>
            <a:r>
              <a:rPr lang="en-US" altLang="en-US" dirty="0"/>
              <a:t>VMM is simply another process, run and managed by host</a:t>
            </a:r>
          </a:p>
          <a:p>
            <a:pPr lvl="2"/>
            <a:r>
              <a:rPr lang="en-US" altLang="en-US" dirty="0"/>
              <a:t>Even the host doesn’t know they are a VMM running guests</a:t>
            </a:r>
          </a:p>
          <a:p>
            <a:pPr lvl="1"/>
            <a:r>
              <a:rPr lang="en-US" altLang="en-US" dirty="0"/>
              <a:t>Tend to have poorer overall performance because can’t take advantage of some HW features</a:t>
            </a:r>
          </a:p>
          <a:p>
            <a:pPr lvl="1"/>
            <a:r>
              <a:rPr lang="en-US" altLang="en-US" dirty="0"/>
              <a:t>But also a benefit because require no changes to host OS</a:t>
            </a:r>
          </a:p>
          <a:p>
            <a:pPr lvl="2"/>
            <a:r>
              <a:rPr lang="en-US" altLang="en-US" dirty="0"/>
              <a:t>Student could have Type 2 hypervisor on native host, run multiple guests, all on standard host OS such as Windows, Linux, MacOS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22E2817A-A784-4FDF-860E-542395902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512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DCC3FC06-192F-4515-B0AA-B20F1B47B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588" y="1143000"/>
            <a:ext cx="7646922" cy="4030663"/>
          </a:xfrm>
        </p:spPr>
        <p:txBody>
          <a:bodyPr/>
          <a:lstStyle/>
          <a:p>
            <a:r>
              <a:rPr lang="en-US" altLang="en-US" dirty="0"/>
              <a:t>Explore the history and benefits of virtual machines</a:t>
            </a:r>
          </a:p>
          <a:p>
            <a:r>
              <a:rPr lang="en-US" altLang="en-US" dirty="0"/>
              <a:t>Discuss the various virtual machine technologies</a:t>
            </a:r>
          </a:p>
          <a:p>
            <a:r>
              <a:rPr lang="en-US" altLang="en-US" dirty="0"/>
              <a:t>Describe the methods used to implement virtualization</a:t>
            </a:r>
          </a:p>
          <a:p>
            <a:r>
              <a:rPr lang="en-US" altLang="en-US" dirty="0"/>
              <a:t>Show the most common hardware features that support virtualization and explain how they are used by operating-system modules</a:t>
            </a:r>
          </a:p>
          <a:p>
            <a:r>
              <a:rPr lang="en-US" altLang="en-US" dirty="0"/>
              <a:t>Discuss current virtualization research areas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51C311CD-E49A-495A-9936-7975DF1CA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5760" y="244123"/>
            <a:ext cx="8229600" cy="576262"/>
          </a:xfrm>
        </p:spPr>
        <p:txBody>
          <a:bodyPr/>
          <a:lstStyle/>
          <a:p>
            <a:r>
              <a:rPr lang="en-US" altLang="en-US" dirty="0"/>
              <a:t>Types of VMs – Paravirtualization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286A55BF-BF3E-4254-A7DE-5B4235D27D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636" y="1191472"/>
            <a:ext cx="7706857" cy="4530725"/>
          </a:xfrm>
        </p:spPr>
        <p:txBody>
          <a:bodyPr/>
          <a:lstStyle/>
          <a:p>
            <a:r>
              <a:rPr lang="en-US" altLang="en-US" dirty="0"/>
              <a:t>Does not fit the definition of virtualization – VMM not presenting an exact duplication of underlying hardware</a:t>
            </a:r>
          </a:p>
          <a:p>
            <a:pPr lvl="1"/>
            <a:r>
              <a:rPr lang="en-US" altLang="en-US" dirty="0"/>
              <a:t>But still useful!</a:t>
            </a:r>
          </a:p>
          <a:p>
            <a:pPr lvl="1"/>
            <a:r>
              <a:rPr lang="en-US" altLang="en-US" dirty="0"/>
              <a:t>VMM provides services that guest must be modified to use</a:t>
            </a:r>
          </a:p>
          <a:p>
            <a:pPr lvl="1"/>
            <a:r>
              <a:rPr lang="en-US" altLang="en-US" dirty="0"/>
              <a:t>Leads to increased performance</a:t>
            </a:r>
          </a:p>
          <a:p>
            <a:pPr lvl="1"/>
            <a:r>
              <a:rPr lang="en-US" altLang="en-US" dirty="0"/>
              <a:t>Less needed as hardware support for VMs grows</a:t>
            </a:r>
          </a:p>
          <a:p>
            <a:r>
              <a:rPr lang="en-US" altLang="en-US" dirty="0"/>
              <a:t>Xen, leader in </a:t>
            </a:r>
            <a:r>
              <a:rPr lang="en-US" altLang="en-US" dirty="0" err="1"/>
              <a:t>paravirtualized</a:t>
            </a:r>
            <a:r>
              <a:rPr lang="en-US" altLang="en-US" dirty="0"/>
              <a:t> space, adds several techniques </a:t>
            </a:r>
          </a:p>
          <a:p>
            <a:pPr lvl="1"/>
            <a:r>
              <a:rPr lang="en-US" altLang="en-US" dirty="0"/>
              <a:t>For example, clean and simple device abstractions</a:t>
            </a:r>
          </a:p>
          <a:p>
            <a:pPr lvl="2"/>
            <a:r>
              <a:rPr lang="en-US" altLang="en-US" dirty="0"/>
              <a:t>Efficient I/O</a:t>
            </a:r>
          </a:p>
          <a:p>
            <a:pPr lvl="2"/>
            <a:r>
              <a:rPr lang="en-US" altLang="en-US" dirty="0"/>
              <a:t>Good communication between guest and VMM about device I/O</a:t>
            </a:r>
          </a:p>
          <a:p>
            <a:pPr lvl="2"/>
            <a:r>
              <a:rPr lang="en-US" altLang="en-US" dirty="0"/>
              <a:t>Each device has circular buffer shared by guest and VMM via shared memory</a:t>
            </a:r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F3F2E1CB-0D97-46DB-B47B-F5188BC0E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7583" y="240330"/>
            <a:ext cx="8229600" cy="576263"/>
          </a:xfrm>
        </p:spPr>
        <p:txBody>
          <a:bodyPr/>
          <a:lstStyle/>
          <a:p>
            <a:r>
              <a:rPr lang="en-US" altLang="en-US" dirty="0"/>
              <a:t>Xen I/O via Shared Circular Buffer</a:t>
            </a:r>
          </a:p>
        </p:txBody>
      </p:sp>
      <p:pic>
        <p:nvPicPr>
          <p:cNvPr id="36866" name="Content Placeholder 3" descr="16_06.pdf">
            <a:extLst>
              <a:ext uri="{FF2B5EF4-FFF2-40B4-BE49-F238E27FC236}">
                <a16:creationId xmlns:a16="http://schemas.microsoft.com/office/drawing/2014/main" id="{BC5AC00B-34E8-4348-B118-8B49437095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73" r="-5573"/>
          <a:stretch>
            <a:fillRect/>
          </a:stretch>
        </p:blipFill>
        <p:spPr>
          <a:xfrm>
            <a:off x="1076325" y="1266825"/>
            <a:ext cx="7569200" cy="4167188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CDD2BD0B-EF01-4E48-8830-805245D6F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013" y="244544"/>
            <a:ext cx="8116887" cy="576263"/>
          </a:xfrm>
        </p:spPr>
        <p:txBody>
          <a:bodyPr/>
          <a:lstStyle/>
          <a:p>
            <a:r>
              <a:rPr lang="en-US" altLang="en-US" sz="3000" dirty="0"/>
              <a:t>Types of VMs – Paravirtualization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FEC94855-9B30-1A4F-BF4B-C3A922B4E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3" y="1177925"/>
            <a:ext cx="7610183" cy="4530725"/>
          </a:xfrm>
        </p:spPr>
        <p:txBody>
          <a:bodyPr/>
          <a:lstStyle/>
          <a:p>
            <a:pPr>
              <a:defRPr/>
            </a:pPr>
            <a:r>
              <a:rPr lang="en-US" altLang="en-US" dirty="0" err="1"/>
              <a:t>Xen</a:t>
            </a:r>
            <a:r>
              <a:rPr lang="en-US" altLang="en-US" dirty="0"/>
              <a:t>, leader in </a:t>
            </a:r>
            <a:r>
              <a:rPr lang="en-US" altLang="en-US" dirty="0" err="1"/>
              <a:t>paravirtualized</a:t>
            </a:r>
            <a:r>
              <a:rPr lang="en-US" altLang="en-US" dirty="0"/>
              <a:t> space, adds several techniques (Cont.) </a:t>
            </a:r>
            <a:endParaRPr lang="en-US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Memory management does not include nested page tables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Each guest has own read-only tables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Guest uses </a:t>
            </a:r>
            <a:r>
              <a:rPr lang="en-US" b="1" dirty="0" err="1">
                <a:solidFill>
                  <a:srgbClr val="006699"/>
                </a:solidFill>
                <a:latin typeface="+mj-lt"/>
              </a:rPr>
              <a:t>hypercall</a:t>
            </a:r>
            <a:r>
              <a:rPr lang="en-US" dirty="0">
                <a:ea typeface="ＭＳ Ｐゴシック" charset="0"/>
              </a:rPr>
              <a:t> (call to hypervisor) when page-table changes needed</a:t>
            </a:r>
          </a:p>
          <a:p>
            <a:pPr>
              <a:defRPr/>
            </a:pPr>
            <a:r>
              <a:rPr lang="en-US" dirty="0" err="1">
                <a:ea typeface="ＭＳ Ｐゴシック" charset="0"/>
              </a:rPr>
              <a:t>Paravirtualization</a:t>
            </a:r>
            <a:r>
              <a:rPr lang="en-US" dirty="0">
                <a:ea typeface="ＭＳ Ｐゴシック" charset="0"/>
              </a:rPr>
              <a:t> allowed virtualization of older x86 CPUs (and others) without binary translation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Guest had to be modified to use run on </a:t>
            </a:r>
            <a:r>
              <a:rPr lang="en-US" dirty="0" err="1">
                <a:ea typeface="ＭＳ Ｐゴシック" charset="0"/>
              </a:rPr>
              <a:t>paravirtualized</a:t>
            </a:r>
            <a:r>
              <a:rPr lang="en-US" dirty="0">
                <a:ea typeface="ＭＳ Ｐゴシック" charset="0"/>
              </a:rPr>
              <a:t> VMM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But on modern CPUs </a:t>
            </a:r>
            <a:r>
              <a:rPr lang="en-US" dirty="0" err="1">
                <a:ea typeface="ＭＳ Ｐゴシック" charset="0"/>
              </a:rPr>
              <a:t>Xen</a:t>
            </a:r>
            <a:r>
              <a:rPr lang="en-US" dirty="0">
                <a:ea typeface="ＭＳ Ｐゴシック" charset="0"/>
              </a:rPr>
              <a:t> no longer requires guest modification -&gt; no longer </a:t>
            </a:r>
            <a:r>
              <a:rPr lang="en-US" dirty="0" err="1">
                <a:ea typeface="ＭＳ Ｐゴシック" charset="0"/>
              </a:rPr>
              <a:t>paravirtualization</a:t>
            </a:r>
            <a:endParaRPr lang="en-US" dirty="0">
              <a:ea typeface="ＭＳ Ｐゴシック" charset="0"/>
            </a:endParaRPr>
          </a:p>
          <a:p>
            <a:pPr marL="857250" lvl="2" indent="0">
              <a:buFont typeface="Webdings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E09B9DFA-54BE-468B-AC1E-320FEE22D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174" y="316627"/>
            <a:ext cx="8229600" cy="576262"/>
          </a:xfrm>
        </p:spPr>
        <p:txBody>
          <a:bodyPr/>
          <a:lstStyle/>
          <a:p>
            <a:r>
              <a:rPr lang="en-US" altLang="en-US" sz="2800" dirty="0"/>
              <a:t>Types of VMs –</a:t>
            </a:r>
            <a:br>
              <a:rPr lang="en-US" altLang="en-US" sz="2800" dirty="0"/>
            </a:br>
            <a:r>
              <a:rPr lang="en-US" altLang="en-US" sz="2800" dirty="0"/>
              <a:t>Programming Environment Virtualization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5C6CCD97-22DF-BB4E-91B4-2E445C3D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3" y="1186512"/>
            <a:ext cx="7694158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Also not-really-virtualization but using same techniques, providing similar features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Programming language is designed to run within custom-built virtualized environment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For example Oracle Java has many features that depend on running in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Java Virtual Machine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JVM</a:t>
            </a:r>
            <a:r>
              <a:rPr lang="en-US" dirty="0">
                <a:ea typeface="ＭＳ Ｐゴシック" charset="0"/>
              </a:rPr>
              <a:t>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 this case virtualization is defined as providing APIs that define a set of features made available to a language and programs written in that language to provide an improved execution environment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JVM compiled to run on many systems (including some smart phones even)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Programs written in Java run in the JVM no matter the underlying system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Similar to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interpreted languages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B002230E-7FC9-4C3C-B474-9B681B448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450" y="249079"/>
            <a:ext cx="8229600" cy="576263"/>
          </a:xfrm>
        </p:spPr>
        <p:txBody>
          <a:bodyPr/>
          <a:lstStyle/>
          <a:p>
            <a:r>
              <a:rPr lang="en-US" altLang="en-US" dirty="0"/>
              <a:t>Types of VMs – Emulation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8AC7F37A-9934-492D-92CF-1053CD1DA7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7306" y="1210130"/>
            <a:ext cx="7585559" cy="5026025"/>
          </a:xfrm>
        </p:spPr>
        <p:txBody>
          <a:bodyPr/>
          <a:lstStyle/>
          <a:p>
            <a:r>
              <a:rPr lang="en-US" altLang="en-US" sz="1700" dirty="0"/>
              <a:t>Another (older) way for running one operating system on a different operating system</a:t>
            </a:r>
          </a:p>
          <a:p>
            <a:pPr lvl="1"/>
            <a:r>
              <a:rPr lang="en-US" altLang="en-US" sz="1700" dirty="0"/>
              <a:t>Virtualization requires underlying CPU to be same as guest was compiled for</a:t>
            </a:r>
          </a:p>
          <a:p>
            <a:pPr lvl="1"/>
            <a:r>
              <a:rPr lang="en-US" altLang="en-US" sz="1700" dirty="0"/>
              <a:t>Emulation allows guest to run on different CPU</a:t>
            </a:r>
          </a:p>
          <a:p>
            <a:r>
              <a:rPr lang="en-US" altLang="en-US" sz="1700" dirty="0"/>
              <a:t>Necessary to translate all guest instructions from guest CPU to native CPU</a:t>
            </a:r>
          </a:p>
          <a:p>
            <a:pPr lvl="1"/>
            <a:r>
              <a:rPr lang="en-US" altLang="en-US" sz="1700" dirty="0"/>
              <a:t>Emulation, not virtualization</a:t>
            </a:r>
          </a:p>
          <a:p>
            <a:r>
              <a:rPr lang="en-US" altLang="en-US" sz="1700" dirty="0"/>
              <a:t>Useful when host system has one architecture, guest compiled for other architecture</a:t>
            </a:r>
          </a:p>
          <a:p>
            <a:pPr lvl="1"/>
            <a:r>
              <a:rPr lang="en-US" altLang="en-US" sz="1700" dirty="0"/>
              <a:t>Company replacing outdated servers with new servers containing different CPU architecture, but still want to run old applications</a:t>
            </a:r>
          </a:p>
          <a:p>
            <a:r>
              <a:rPr lang="en-US" altLang="en-US" sz="1700" dirty="0"/>
              <a:t>Performance challenge – order of magnitude slower than native code</a:t>
            </a:r>
          </a:p>
          <a:p>
            <a:pPr lvl="1"/>
            <a:r>
              <a:rPr lang="en-US" altLang="en-US" sz="1700" dirty="0"/>
              <a:t>New machines faster than older machines so can reduce slowdown</a:t>
            </a:r>
          </a:p>
          <a:p>
            <a:r>
              <a:rPr lang="en-US" altLang="en-US" sz="1700" dirty="0"/>
              <a:t>Very popular – especially in gaming where old consoles emulated on new</a:t>
            </a:r>
          </a:p>
          <a:p>
            <a:pPr lvl="1"/>
            <a:endParaRPr lang="en-US" altLang="en-US" sz="1700" dirty="0"/>
          </a:p>
          <a:p>
            <a:pPr lvl="2"/>
            <a:endParaRPr lang="en-US" altLang="en-US" sz="1700" dirty="0"/>
          </a:p>
          <a:p>
            <a:pPr>
              <a:buFont typeface="Monotype Sorts" pitchFamily="-84" charset="2"/>
              <a:buNone/>
            </a:pPr>
            <a:endParaRPr lang="en-US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3FAABC0E-7490-4693-9CBE-A6BA8C6F6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386" y="295731"/>
            <a:ext cx="7856537" cy="576263"/>
          </a:xfrm>
        </p:spPr>
        <p:txBody>
          <a:bodyPr/>
          <a:lstStyle/>
          <a:p>
            <a:r>
              <a:rPr lang="en-US" altLang="en-US" sz="2800" dirty="0"/>
              <a:t>Types of VMs –</a:t>
            </a:r>
            <a:br>
              <a:rPr lang="en-US" altLang="en-US" sz="2800" dirty="0"/>
            </a:br>
            <a:r>
              <a:rPr lang="en-US" altLang="en-US" sz="2800" dirty="0"/>
              <a:t>Application Containment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4AC10AB1-FD8D-490E-9803-0F753AAF23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055" y="1181553"/>
            <a:ext cx="7586141" cy="4899025"/>
          </a:xfrm>
        </p:spPr>
        <p:txBody>
          <a:bodyPr/>
          <a:lstStyle/>
          <a:p>
            <a:r>
              <a:rPr lang="en-US" altLang="en-US" dirty="0"/>
              <a:t>Some goals of virtualization are segregation of apps, performance and resource management, easy start, stop, move, and management of them</a:t>
            </a:r>
          </a:p>
          <a:p>
            <a:r>
              <a:rPr lang="en-US" altLang="en-US" dirty="0"/>
              <a:t>Can do those things without full-fledged virtualization</a:t>
            </a:r>
          </a:p>
          <a:p>
            <a:pPr lvl="1"/>
            <a:r>
              <a:rPr lang="en-US" altLang="en-US" dirty="0"/>
              <a:t>If applications compiled for the host operating system, don’t need full virtualization to meet these goals</a:t>
            </a:r>
          </a:p>
          <a:p>
            <a:r>
              <a:rPr lang="en-US" altLang="en-US" dirty="0"/>
              <a:t>Oracle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containers</a:t>
            </a:r>
            <a:r>
              <a:rPr lang="en-US" altLang="en-US" dirty="0"/>
              <a:t> /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zones</a:t>
            </a:r>
            <a:r>
              <a:rPr lang="en-US" altLang="en-US" dirty="0"/>
              <a:t> for example create virtual layer between OS and apps</a:t>
            </a:r>
          </a:p>
          <a:p>
            <a:pPr lvl="1"/>
            <a:r>
              <a:rPr lang="en-US" altLang="en-US" dirty="0"/>
              <a:t>Only one kernel running – host OS</a:t>
            </a:r>
          </a:p>
          <a:p>
            <a:pPr lvl="1"/>
            <a:r>
              <a:rPr lang="en-US" altLang="en-US" dirty="0"/>
              <a:t>OS and devices are virtualized, providing resources within zone with impression that they are only processes on system</a:t>
            </a:r>
          </a:p>
          <a:p>
            <a:pPr lvl="1"/>
            <a:r>
              <a:rPr lang="en-US" altLang="en-US" dirty="0"/>
              <a:t>Each zone has its own applications; networking stack, addresses, and ports; user accounts,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/>
            <a:r>
              <a:rPr lang="en-US" altLang="en-US" dirty="0"/>
              <a:t>CPU and memory resources divided between zones</a:t>
            </a:r>
          </a:p>
          <a:p>
            <a:pPr lvl="2"/>
            <a:r>
              <a:rPr lang="en-US" altLang="en-US" dirty="0"/>
              <a:t>Zone can have its own scheduler to use those resources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2F4DA1E6-4E57-43D8-A1C4-04E7C089E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0330"/>
            <a:ext cx="8229600" cy="576263"/>
          </a:xfrm>
        </p:spPr>
        <p:txBody>
          <a:bodyPr/>
          <a:lstStyle/>
          <a:p>
            <a:r>
              <a:rPr lang="en-US" altLang="en-US" dirty="0"/>
              <a:t>Solaris 10 with Two Zones</a:t>
            </a:r>
          </a:p>
        </p:txBody>
      </p:sp>
      <p:pic>
        <p:nvPicPr>
          <p:cNvPr id="41986" name="Content Placeholder 3" descr="16_07.pdf">
            <a:extLst>
              <a:ext uri="{FF2B5EF4-FFF2-40B4-BE49-F238E27FC236}">
                <a16:creationId xmlns:a16="http://schemas.microsoft.com/office/drawing/2014/main" id="{E3A9923E-5AF4-47C4-904E-B94F989F6A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374" r="-38374"/>
          <a:stretch>
            <a:fillRect/>
          </a:stretch>
        </p:blipFill>
        <p:spPr>
          <a:xfrm>
            <a:off x="457200" y="1574800"/>
            <a:ext cx="8229600" cy="4530725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94C76508-2006-4818-A27A-D6DEE586F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116" y="306878"/>
            <a:ext cx="8229600" cy="576263"/>
          </a:xfrm>
        </p:spPr>
        <p:txBody>
          <a:bodyPr/>
          <a:lstStyle/>
          <a:p>
            <a:r>
              <a:rPr lang="en-US" altLang="en-US" sz="2800" dirty="0"/>
              <a:t>Virtualization and</a:t>
            </a:r>
            <a:br>
              <a:rPr lang="en-US" altLang="en-US" sz="2800" dirty="0"/>
            </a:br>
            <a:r>
              <a:rPr lang="en-US" altLang="en-US" sz="2800" dirty="0"/>
              <a:t>Operating-System Components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7FA8E3AE-9796-DB4A-8D11-3B1343AD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43" y="1199149"/>
            <a:ext cx="7688197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Now look at operating system aspects of virtualization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CPU scheduling, memory management, I/O, storage, and unique VM migration feature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How do VMMs schedule CPU use when guests believe they have dedicated CPUs?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How can memory management work when many guests require large amounts of memory?</a:t>
            </a:r>
          </a:p>
          <a:p>
            <a:pPr marL="857250" lvl="2" indent="0">
              <a:buFont typeface="Webding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99A79877-A6F5-4F98-9BA6-8F46F1CC2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932" y="244120"/>
            <a:ext cx="8229600" cy="576262"/>
          </a:xfrm>
        </p:spPr>
        <p:txBody>
          <a:bodyPr/>
          <a:lstStyle/>
          <a:p>
            <a:r>
              <a:rPr lang="en-US" altLang="en-US" dirty="0"/>
              <a:t>OS Component – CPU Scheduling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ABDD2950-5810-2E43-8F43-750FC8C9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87" y="1199635"/>
            <a:ext cx="7678738" cy="47450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Even single-CPU systems act like multiprocessor ones when virtualized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One or more virtual CPUs per guest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Generally VMM has one or more physical CPUs and number of threads to run on them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Guests configured with certain number of VCPUs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Can be adjusted throughout life of VM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When enough CPUs for all guests -&gt; VMM can allocate dedicated CPUs, each guest much like native operating system managing its CPUs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Usually not enough CPUs -&gt; CPU </a:t>
            </a:r>
            <a:r>
              <a:rPr lang="en-US" b="1" dirty="0" err="1">
                <a:solidFill>
                  <a:srgbClr val="006699"/>
                </a:solidFill>
                <a:latin typeface="+mj-lt"/>
              </a:rPr>
              <a:t>overcommitment</a:t>
            </a:r>
            <a:endParaRPr lang="en-US" b="1" dirty="0">
              <a:solidFill>
                <a:srgbClr val="006699"/>
              </a:solidFill>
              <a:latin typeface="+mj-lt"/>
            </a:endParaRP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VMM can use standard scheduling algorithms to put threads on CPUs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Some add fairness aspect</a:t>
            </a: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7C5A9FD4-61FF-4F24-A9FD-7380BF206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1462" y="291778"/>
            <a:ext cx="8235950" cy="576263"/>
          </a:xfrm>
        </p:spPr>
        <p:txBody>
          <a:bodyPr/>
          <a:lstStyle/>
          <a:p>
            <a:r>
              <a:rPr lang="en-US" altLang="en-US" sz="2800" dirty="0"/>
              <a:t>OS Component – </a:t>
            </a:r>
            <a:br>
              <a:rPr lang="en-US" altLang="en-US" sz="2800" dirty="0"/>
            </a:br>
            <a:r>
              <a:rPr lang="en-US" altLang="en-US" sz="2800" dirty="0"/>
              <a:t>CPU Scheduling (Cont.)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886314F4-8D9B-466F-B4BF-CE980126A3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682" y="1185510"/>
            <a:ext cx="7656836" cy="4530725"/>
          </a:xfrm>
        </p:spPr>
        <p:txBody>
          <a:bodyPr/>
          <a:lstStyle/>
          <a:p>
            <a:r>
              <a:rPr lang="en-US" altLang="en-US" dirty="0"/>
              <a:t>Cycle stealing by VMM and oversubscription of CPUs means guests don’t get CPU cycles they expect</a:t>
            </a:r>
          </a:p>
          <a:p>
            <a:pPr lvl="1"/>
            <a:r>
              <a:rPr lang="en-US" altLang="en-US" dirty="0"/>
              <a:t>Consider timesharing scheduler in a guest trying to schedule 100ms time slices -&gt; each may take 100ms, 1 second, or longer</a:t>
            </a:r>
          </a:p>
          <a:p>
            <a:pPr lvl="2"/>
            <a:r>
              <a:rPr lang="en-US" altLang="en-US" dirty="0"/>
              <a:t>Poor response times for users of guest</a:t>
            </a:r>
          </a:p>
          <a:p>
            <a:pPr lvl="2"/>
            <a:r>
              <a:rPr lang="en-US" altLang="en-US" dirty="0"/>
              <a:t>Time-of-day clocks incorrect</a:t>
            </a:r>
          </a:p>
          <a:p>
            <a:pPr lvl="1"/>
            <a:r>
              <a:rPr lang="en-US" altLang="en-US" dirty="0"/>
              <a:t>Some VMMs provide application to run in each guest to fix time-of-day and provide other integration features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D9CDAEFF-5D04-4BB1-BC22-EA36E408C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229" y="239748"/>
            <a:ext cx="8229600" cy="576263"/>
          </a:xfrm>
        </p:spPr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8A873FE0-DB34-4EF0-8FF0-4A782D9AB3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006" y="1139279"/>
            <a:ext cx="7684823" cy="5124450"/>
          </a:xfrm>
        </p:spPr>
        <p:txBody>
          <a:bodyPr/>
          <a:lstStyle/>
          <a:p>
            <a:r>
              <a:rPr lang="en-US" altLang="en-US" dirty="0"/>
              <a:t>Fundamental idea – abstract hardware of a single computer into several different execution environments</a:t>
            </a:r>
          </a:p>
          <a:p>
            <a:pPr lvl="1"/>
            <a:r>
              <a:rPr lang="en-US" altLang="en-US" dirty="0"/>
              <a:t>Similar to layered approach</a:t>
            </a:r>
          </a:p>
          <a:p>
            <a:pPr lvl="1"/>
            <a:r>
              <a:rPr lang="en-US" altLang="en-US" dirty="0"/>
              <a:t>But layer creates virtual system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machine</a:t>
            </a:r>
            <a:r>
              <a:rPr lang="en-US" altLang="en-US" dirty="0"/>
              <a:t>,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VM</a:t>
            </a:r>
            <a:r>
              <a:rPr lang="en-US" altLang="en-US" dirty="0"/>
              <a:t>) on which operation systems or applications can run</a:t>
            </a:r>
          </a:p>
          <a:p>
            <a:r>
              <a:rPr lang="en-US" altLang="en-US" dirty="0"/>
              <a:t>Several components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Host</a:t>
            </a:r>
            <a:r>
              <a:rPr lang="en-US" altLang="en-US" dirty="0"/>
              <a:t> – underlying hardware system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machine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manager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VMM</a:t>
            </a:r>
            <a:r>
              <a:rPr lang="en-US" altLang="en-US" dirty="0"/>
              <a:t>)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hypervisor</a:t>
            </a:r>
            <a:r>
              <a:rPr lang="en-US" altLang="en-US" dirty="0"/>
              <a:t> – creates and runs virtual machines by providing interface that is </a:t>
            </a:r>
            <a:r>
              <a:rPr lang="en-US" altLang="en-US" b="1" i="1" dirty="0"/>
              <a:t>identical</a:t>
            </a:r>
            <a:r>
              <a:rPr lang="en-US" altLang="en-US" dirty="0"/>
              <a:t> to the host</a:t>
            </a:r>
          </a:p>
          <a:p>
            <a:pPr lvl="2"/>
            <a:r>
              <a:rPr lang="en-US" altLang="en-US" dirty="0"/>
              <a:t>(Except in the case of paravirtualization)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Guest</a:t>
            </a:r>
            <a:r>
              <a:rPr lang="en-US" altLang="en-US" dirty="0"/>
              <a:t> – process provided with virtual copy of the host</a:t>
            </a:r>
          </a:p>
          <a:p>
            <a:pPr lvl="2"/>
            <a:r>
              <a:rPr lang="en-US" altLang="en-US" dirty="0"/>
              <a:t>Usually an operating system</a:t>
            </a:r>
          </a:p>
          <a:p>
            <a:r>
              <a:rPr lang="en-US" altLang="en-US" dirty="0"/>
              <a:t>Single physical machine can run multiple operating systems concurrently, each in its own virtual machine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/>
              <a:t>	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43085DC2-9ED5-47A4-ACDA-D0C82B192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2484" y="248493"/>
            <a:ext cx="8229600" cy="576263"/>
          </a:xfrm>
        </p:spPr>
        <p:txBody>
          <a:bodyPr/>
          <a:lstStyle/>
          <a:p>
            <a:r>
              <a:rPr lang="en-US" altLang="en-US" sz="3000" dirty="0"/>
              <a:t>OS Component – Memory Management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D6846B-373E-6747-A720-DB9BFDCC5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2" y="1185510"/>
            <a:ext cx="7706859" cy="48164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Also suffers from oversubscription -&gt; requires extra management efficiency from VMM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For example, VMware ESX guests have a configured amount of physical memory, then ESX uses 3 methods of memory management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Double-paging, in which the guest page table indicates a page is in a physical frame but the VMM moves some of those pages to backing store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Install a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pseudo-device driver </a:t>
            </a:r>
            <a:r>
              <a:rPr lang="en-US" dirty="0">
                <a:ea typeface="ＭＳ Ｐゴシック" charset="0"/>
              </a:rPr>
              <a:t>in each guest (it looks like a device driver to the guest kernel but really just adds kernel-mode code to the guest) </a:t>
            </a:r>
          </a:p>
          <a:p>
            <a:pPr marL="1143000" lvl="2" indent="-342900">
              <a:buFont typeface="Webdings" charset="0"/>
              <a:buChar char="4"/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Balloon</a:t>
            </a:r>
            <a:r>
              <a:rPr lang="en-US" dirty="0">
                <a:ea typeface="ＭＳ Ｐゴシック" charset="0"/>
              </a:rPr>
              <a:t> memory manager communicates with VMM and is told to allocate or de-allocate memory to decrease or increase physical memory use of guest, causing guest OS to free or have more memory available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De-duplication by VMM determining if same page loaded more than once, memory mapping the same page into multiple guests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DD02480F-A647-4648-BC41-37D5D0CFC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513" y="258410"/>
            <a:ext cx="8229600" cy="576263"/>
          </a:xfrm>
        </p:spPr>
        <p:txBody>
          <a:bodyPr/>
          <a:lstStyle/>
          <a:p>
            <a:r>
              <a:rPr lang="en-US" altLang="en-US" dirty="0"/>
              <a:t>OS Component – I/O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ABA5D7B1-BEF4-C94C-918D-A1F6DCEB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355" y="1180389"/>
            <a:ext cx="7954411" cy="485775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Easier for VMMs to integrate with guests because I/O has lots of variation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Already somewhat segregated / flexible via device drivers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VMM can provide new devices and device drivers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But overall I/O is complicated for VMMs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Many short paths for I/O in standard </a:t>
            </a:r>
            <a:r>
              <a:rPr lang="en-US" dirty="0" err="1">
                <a:ea typeface="ＭＳ Ｐゴシック" charset="0"/>
              </a:rPr>
              <a:t>OSes</a:t>
            </a:r>
            <a:r>
              <a:rPr lang="en-US" dirty="0">
                <a:ea typeface="ＭＳ Ｐゴシック" charset="0"/>
              </a:rPr>
              <a:t> for improved performance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Less hypervisor needs to do for I/O for guests, the better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Possibilities include direct device access, DMA pass-through, direct interrupt delivery 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Again, HW support needed for these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Networking also complex as VMM and guests all need network access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VMM can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bridge</a:t>
            </a:r>
            <a:r>
              <a:rPr lang="en-US" dirty="0">
                <a:ea typeface="ＭＳ Ｐゴシック" charset="0"/>
              </a:rPr>
              <a:t> guest to network (allowing direct access)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And / or provide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network address translation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NAT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2">
              <a:buFont typeface="Webdings" charset="0"/>
              <a:buChar char="4"/>
              <a:defRPr/>
            </a:pPr>
            <a:r>
              <a:rPr lang="en-US" dirty="0">
                <a:ea typeface="ＭＳ Ｐゴシック" charset="0"/>
              </a:rPr>
              <a:t>NAT address local to machine on which guest is running, VMM provides address translation to guest to hide its address</a:t>
            </a: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CCC30B6E-8F3F-474A-AC69-A7C65AB57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4462" y="249079"/>
            <a:ext cx="7986713" cy="576263"/>
          </a:xfrm>
        </p:spPr>
        <p:txBody>
          <a:bodyPr/>
          <a:lstStyle/>
          <a:p>
            <a:r>
              <a:rPr lang="en-US" altLang="en-US" dirty="0"/>
              <a:t>OS Component – Storage Management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BD4EED3D-B817-4B61-825B-AA5467A0E0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774" y="1172228"/>
            <a:ext cx="7731125" cy="4829175"/>
          </a:xfrm>
        </p:spPr>
        <p:txBody>
          <a:bodyPr/>
          <a:lstStyle/>
          <a:p>
            <a:r>
              <a:rPr lang="en-US" altLang="en-US" dirty="0"/>
              <a:t>Both boot disk and general data access need  be provided by VMM</a:t>
            </a:r>
          </a:p>
          <a:p>
            <a:r>
              <a:rPr lang="en-US" altLang="en-US" dirty="0"/>
              <a:t>Need to support potentially dozens of guests per VMM (so standard disk partitioning not sufficient)</a:t>
            </a:r>
          </a:p>
          <a:p>
            <a:r>
              <a:rPr lang="en-US" altLang="en-US" dirty="0"/>
              <a:t>Type 1 – storage guest root disks and config information within file system provided by VMM as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disk image</a:t>
            </a:r>
          </a:p>
          <a:p>
            <a:r>
              <a:rPr lang="en-US" altLang="en-US" dirty="0"/>
              <a:t>Type 2 – store as files in file system provided by host OS</a:t>
            </a:r>
          </a:p>
          <a:p>
            <a:r>
              <a:rPr lang="en-US" altLang="en-US" dirty="0"/>
              <a:t>Duplicate file -&gt; create new guest</a:t>
            </a:r>
          </a:p>
          <a:p>
            <a:r>
              <a:rPr lang="en-US" altLang="en-US" dirty="0"/>
              <a:t>Move file to another system -&gt; move guest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Physical-to-virtual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P-to-V</a:t>
            </a:r>
            <a:r>
              <a:rPr lang="en-US" altLang="en-US" dirty="0"/>
              <a:t>) convert native disk blocks into VMM format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Virtual-to-physical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V-to-P</a:t>
            </a:r>
            <a:r>
              <a:rPr lang="en-US" altLang="en-US" dirty="0"/>
              <a:t>) convert from virtual format to native or disk format</a:t>
            </a:r>
          </a:p>
          <a:p>
            <a:r>
              <a:rPr lang="en-US" altLang="en-US" dirty="0"/>
              <a:t>VMM also needs to provide access to network attached storage (just networking) and other disk images, disk partitions, disks, etc.</a:t>
            </a:r>
          </a:p>
          <a:p>
            <a:pPr marL="457200" lvl="1" indent="0">
              <a:buFont typeface="Monotype Sorts" pitchFamily="-84" charset="2"/>
              <a:buNone/>
            </a:pPr>
            <a:endParaRPr lang="en-US" altLang="en-US" dirty="0"/>
          </a:p>
          <a:p>
            <a:pPr lvl="2"/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FA2408D2-E561-4BEC-83A1-3F9E94367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596" y="235793"/>
            <a:ext cx="8229600" cy="576263"/>
          </a:xfrm>
        </p:spPr>
        <p:txBody>
          <a:bodyPr/>
          <a:lstStyle/>
          <a:p>
            <a:r>
              <a:rPr lang="en-US" altLang="en-US" dirty="0"/>
              <a:t>OS Component – Live Migration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2460F977-2FC6-4A51-B89D-D9B57409D4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8731" y="989399"/>
            <a:ext cx="7707440" cy="4970462"/>
          </a:xfrm>
        </p:spPr>
        <p:txBody>
          <a:bodyPr/>
          <a:lstStyle/>
          <a:p>
            <a:r>
              <a:rPr lang="en-US" altLang="en-US" sz="1700" dirty="0"/>
              <a:t>Taking advantage of VMM features leads to new functionality not found on general operating systems such as live migration</a:t>
            </a:r>
          </a:p>
          <a:p>
            <a:r>
              <a:rPr lang="en-US" altLang="en-US" sz="1700" dirty="0"/>
              <a:t>Running guest can be moved between systems, without interrupting user access to the guest or its apps</a:t>
            </a:r>
          </a:p>
          <a:p>
            <a:r>
              <a:rPr lang="en-US" altLang="en-US" sz="1700" dirty="0"/>
              <a:t>Very useful for resource management, maintenance downtime windows, etc.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source VMM establishes a connection with the target VMM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target creates a new guest by creating a new VCPU, etc. 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source sends all read-only guest memory pages to the target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source sends all read-write pages to the target, marking them as clean 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The source repeats step 4, as during that step some pages were probably modified by the guest and are now dirty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1700" dirty="0"/>
              <a:t>When cycle of steps 4 and 5 becomes very short, source VMM freezes guest, sends VCPU’s final state, sends other state details, sends final dirty pages, and tells target to start running the guest</a:t>
            </a:r>
          </a:p>
          <a:p>
            <a:pPr lvl="2"/>
            <a:r>
              <a:rPr lang="en-US" altLang="en-US" sz="1700" dirty="0"/>
              <a:t>Once target acknowledges that guest running, source terminates guest</a:t>
            </a:r>
          </a:p>
          <a:p>
            <a:pPr lvl="2"/>
            <a:endParaRPr lang="en-US" altLang="en-US" sz="1700" dirty="0"/>
          </a:p>
          <a:p>
            <a:pPr>
              <a:buFont typeface="Monotype Sorts" pitchFamily="-84" charset="2"/>
              <a:buNone/>
            </a:pPr>
            <a:endParaRPr lang="en-US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28DD5035-6219-43A4-B2FE-EEA993FBC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3238" y="245125"/>
            <a:ext cx="8001000" cy="576263"/>
          </a:xfrm>
        </p:spPr>
        <p:txBody>
          <a:bodyPr/>
          <a:lstStyle/>
          <a:p>
            <a:r>
              <a:rPr lang="en-US" altLang="en-US" sz="3000" dirty="0"/>
              <a:t>Live Migration of Guest Between Servers</a:t>
            </a:r>
          </a:p>
        </p:txBody>
      </p:sp>
      <p:pic>
        <p:nvPicPr>
          <p:cNvPr id="50178" name="Content Placeholder 3" descr="16_08.pdf">
            <a:extLst>
              <a:ext uri="{FF2B5EF4-FFF2-40B4-BE49-F238E27FC236}">
                <a16:creationId xmlns:a16="http://schemas.microsoft.com/office/drawing/2014/main" id="{2AE8574B-6C79-4292-BCF3-0F210442D9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00" b="-17900"/>
          <a:stretch>
            <a:fillRect/>
          </a:stretch>
        </p:blipFill>
        <p:spPr>
          <a:xfrm>
            <a:off x="1031875" y="1411288"/>
            <a:ext cx="7454900" cy="4105275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5BDBD612-EC33-48E1-8B5D-257E309B6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9543" y="248493"/>
            <a:ext cx="8229600" cy="576263"/>
          </a:xfrm>
        </p:spPr>
        <p:txBody>
          <a:bodyPr/>
          <a:lstStyle/>
          <a:p>
            <a:r>
              <a:rPr lang="en-US" altLang="en-US" dirty="0"/>
              <a:t>Examples - VMware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EA6A0F27-9CD7-A44F-B996-BFB0F7B76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445" y="1182299"/>
            <a:ext cx="7621751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VMware Workstation runs on x86, provides VMM for guests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Runs as application on other native, installed host operating system -&gt; Type 2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Lots of guests possible, including Windows, Linux, etc. all runnable concurrently (as resources allow)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Virtualization layer abstracts underlying HW, providing guest with is own virtual CPUs, memory, disk drives, network interfaces, etc.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Physical disks can be provided to guests, or virtual physical disks (just files within host file system)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5D86F4CE-13C0-4060-8645-A9434C1BC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6219" y="249078"/>
            <a:ext cx="8229600" cy="576263"/>
          </a:xfrm>
        </p:spPr>
        <p:txBody>
          <a:bodyPr/>
          <a:lstStyle/>
          <a:p>
            <a:r>
              <a:rPr lang="en-US" altLang="en-US" dirty="0"/>
              <a:t>VMware Workstation Architecture</a:t>
            </a:r>
          </a:p>
        </p:txBody>
      </p:sp>
      <p:pic>
        <p:nvPicPr>
          <p:cNvPr id="52226" name="Content Placeholder 3" descr="16_09.pdf">
            <a:extLst>
              <a:ext uri="{FF2B5EF4-FFF2-40B4-BE49-F238E27FC236}">
                <a16:creationId xmlns:a16="http://schemas.microsoft.com/office/drawing/2014/main" id="{498E964B-2A4C-43F5-AB73-504537AF15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53" r="-14153"/>
          <a:stretch>
            <a:fillRect/>
          </a:stretch>
        </p:blipFill>
        <p:spPr>
          <a:xfrm>
            <a:off x="905652" y="1204135"/>
            <a:ext cx="7627938" cy="4200525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6D2E1701-4818-4F21-8793-CC16905CC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867" y="244121"/>
            <a:ext cx="8229600" cy="576262"/>
          </a:xfrm>
        </p:spPr>
        <p:txBody>
          <a:bodyPr/>
          <a:lstStyle/>
          <a:p>
            <a:r>
              <a:rPr lang="en-US" altLang="en-US" dirty="0"/>
              <a:t>Examples – Java Virtual Machine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63" y="1186512"/>
            <a:ext cx="7637754" cy="4800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Example of programming-environment virtualization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Very popular language / application environment invented by Sun Microsystems in 1995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Write once, run anywhere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Includes language specification (Java), API library, Java virtual machine (JVM)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Java objects specified by class construct, Java program is one or more objects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Each Java object compiled into architecture-neutral </a:t>
            </a:r>
            <a:r>
              <a:rPr lang="en-US" b="1" dirty="0" err="1">
                <a:solidFill>
                  <a:srgbClr val="006699"/>
                </a:solidFill>
                <a:latin typeface="+mj-lt"/>
              </a:rPr>
              <a:t>bytecode</a:t>
            </a:r>
            <a:r>
              <a:rPr lang="en-US" dirty="0">
                <a:ea typeface="ＭＳ Ｐゴシック" charset="0"/>
              </a:rPr>
              <a:t> output (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.class</a:t>
            </a:r>
            <a:r>
              <a:rPr lang="en-US" dirty="0">
                <a:ea typeface="ＭＳ Ｐゴシック" charset="0"/>
              </a:rPr>
              <a:t>) which JVM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class loader </a:t>
            </a:r>
            <a:r>
              <a:rPr lang="en-US" dirty="0">
                <a:ea typeface="ＭＳ Ｐゴシック" charset="0"/>
              </a:rPr>
              <a:t>loads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JVM compiled per architecture, reads </a:t>
            </a:r>
            <a:r>
              <a:rPr lang="en-US" dirty="0" err="1">
                <a:ea typeface="ＭＳ Ｐゴシック" charset="0"/>
              </a:rPr>
              <a:t>bytecode</a:t>
            </a:r>
            <a:r>
              <a:rPr lang="en-US" dirty="0">
                <a:ea typeface="ＭＳ Ｐゴシック" charset="0"/>
              </a:rPr>
              <a:t> and executes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Includes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garbage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collection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to reclaim memory no longer in use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Made faster by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just-in-time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JIT</a:t>
            </a:r>
            <a:r>
              <a:rPr lang="en-US" dirty="0">
                <a:ea typeface="ＭＳ Ｐゴシック" charset="0"/>
              </a:rPr>
              <a:t>) compiler that turns </a:t>
            </a:r>
            <a:r>
              <a:rPr lang="en-US" dirty="0" err="1">
                <a:ea typeface="ＭＳ Ｐゴシック" charset="0"/>
              </a:rPr>
              <a:t>bytecodes</a:t>
            </a:r>
            <a:r>
              <a:rPr lang="en-US" dirty="0">
                <a:ea typeface="ＭＳ Ｐゴシック" charset="0"/>
              </a:rPr>
              <a:t> into native code and caches them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AD814B26-D5C3-46C5-842A-E6D9FA781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5127"/>
            <a:ext cx="8229600" cy="576263"/>
          </a:xfrm>
        </p:spPr>
        <p:txBody>
          <a:bodyPr/>
          <a:lstStyle/>
          <a:p>
            <a:r>
              <a:rPr lang="en-US" altLang="en-US" dirty="0"/>
              <a:t>The Java Virtual Machine</a:t>
            </a:r>
          </a:p>
        </p:txBody>
      </p:sp>
      <p:pic>
        <p:nvPicPr>
          <p:cNvPr id="54274" name="Content Placeholder 3" descr="16_10.pdf">
            <a:extLst>
              <a:ext uri="{FF2B5EF4-FFF2-40B4-BE49-F238E27FC236}">
                <a16:creationId xmlns:a16="http://schemas.microsoft.com/office/drawing/2014/main" id="{DB9298D4-57C5-4C76-B64E-9732FC6BE1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86" b="-8986"/>
          <a:stretch>
            <a:fillRect/>
          </a:stretch>
        </p:blipFill>
        <p:spPr>
          <a:xfrm>
            <a:off x="1834081" y="1606324"/>
            <a:ext cx="5332412" cy="2935287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3AAC93B4-4CD2-4953-8EE3-5E3D6A088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899" y="244123"/>
            <a:ext cx="8229600" cy="576262"/>
          </a:xfrm>
        </p:spPr>
        <p:txBody>
          <a:bodyPr/>
          <a:lstStyle/>
          <a:p>
            <a:r>
              <a:rPr lang="en-US" altLang="en-US" dirty="0"/>
              <a:t>Virtualization Research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17" y="1065213"/>
            <a:ext cx="7604450" cy="4800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Very popular technology with active research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Driven by uses such as server consolidation</a:t>
            </a:r>
          </a:p>
          <a:p>
            <a:pPr>
              <a:defRPr/>
            </a:pPr>
            <a:r>
              <a:rPr lang="en-US" b="1" dirty="0" err="1">
                <a:solidFill>
                  <a:srgbClr val="006699"/>
                </a:solidFill>
                <a:latin typeface="+mj-lt"/>
              </a:rPr>
              <a:t>Unikernels</a:t>
            </a:r>
            <a:r>
              <a:rPr lang="en-US" dirty="0">
                <a:ea typeface="ＭＳ Ｐゴシック" charset="0"/>
              </a:rPr>
              <a:t>, built on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library operating systems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Aim to improve efficiency and security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Specialized machine images using one address space, shrinking attack surface and resource footprint of deployed applications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 essence, compile application, libraries called, and used kernel services into single binary that runs in a virtual environment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Better control of processes available via projects like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Quest-V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Real time execution and fault tolerance via virtualization instructions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Partitioning hypervisors partition physical resources amongst guests, fully-committing all resources (rather than overcommitting)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For example </a:t>
            </a:r>
            <a:r>
              <a:rPr lang="en-US" dirty="0"/>
              <a:t>a Linux system that lacks real-time capabilities for safety- and security-critical tasks can be extended with a lightweight real-time OS running in its own VM</a:t>
            </a:r>
          </a:p>
          <a:p>
            <a:pPr lvl="1">
              <a:buFont typeface="Monotype Sorts" charset="0"/>
              <a:buChar char="n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Monotype Sorts" charset="0"/>
              <a:buChar char="n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C2077732-D952-42CD-BEA3-2E1B2C804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9127" y="230417"/>
            <a:ext cx="7875033" cy="576263"/>
          </a:xfrm>
        </p:spPr>
        <p:txBody>
          <a:bodyPr/>
          <a:lstStyle/>
          <a:p>
            <a:r>
              <a:rPr lang="en-US" altLang="en-US" dirty="0"/>
              <a:t>System Models</a:t>
            </a:r>
          </a:p>
        </p:txBody>
      </p:sp>
      <p:pic>
        <p:nvPicPr>
          <p:cNvPr id="12290" name="Content Placeholder 3" descr="16_01.pdf">
            <a:extLst>
              <a:ext uri="{FF2B5EF4-FFF2-40B4-BE49-F238E27FC236}">
                <a16:creationId xmlns:a16="http://schemas.microsoft.com/office/drawing/2014/main" id="{03B43611-7A1F-4DE3-AC8C-9C215B63F0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9" b="9419"/>
          <a:stretch>
            <a:fillRect/>
          </a:stretch>
        </p:blipFill>
        <p:spPr>
          <a:xfrm>
            <a:off x="1474788" y="1512888"/>
            <a:ext cx="6467475" cy="3559175"/>
          </a:xfrm>
        </p:spPr>
      </p:pic>
      <p:sp>
        <p:nvSpPr>
          <p:cNvPr id="12291" name="TextBox 4">
            <a:extLst>
              <a:ext uri="{FF2B5EF4-FFF2-40B4-BE49-F238E27FC236}">
                <a16:creationId xmlns:a16="http://schemas.microsoft.com/office/drawing/2014/main" id="{143F43E3-3476-4125-B69C-985F6672B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5200650"/>
            <a:ext cx="3011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    Non-virtual machine</a:t>
            </a:r>
          </a:p>
        </p:txBody>
      </p:sp>
      <p:sp>
        <p:nvSpPr>
          <p:cNvPr id="12292" name="TextBox 5">
            <a:extLst>
              <a:ext uri="{FF2B5EF4-FFF2-40B4-BE49-F238E27FC236}">
                <a16:creationId xmlns:a16="http://schemas.microsoft.com/office/drawing/2014/main" id="{C3AFBD6F-344D-4B72-A57E-1CCABB19E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5186363"/>
            <a:ext cx="2813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     Virtual machine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8E6F5509-6454-4A0D-AFF7-8C49695C4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Virtualization Research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18" y="1233488"/>
            <a:ext cx="7722094" cy="4530725"/>
          </a:xfrm>
        </p:spPr>
        <p:txBody>
          <a:bodyPr/>
          <a:lstStyle/>
          <a:p>
            <a:pPr>
              <a:defRPr/>
            </a:pPr>
            <a:r>
              <a:rPr lang="en-US" dirty="0"/>
              <a:t>Separation hypervisors like Quest-V, each task runs in a virtual machine</a:t>
            </a:r>
          </a:p>
          <a:p>
            <a:pPr lvl="1">
              <a:defRPr/>
            </a:pPr>
            <a:r>
              <a:rPr lang="en-US" dirty="0"/>
              <a:t>Hypervisor initializes system and starts tasks but not involved in continuing operation</a:t>
            </a:r>
          </a:p>
          <a:p>
            <a:pPr lvl="1">
              <a:defRPr/>
            </a:pPr>
            <a:r>
              <a:rPr lang="en-US" dirty="0"/>
              <a:t>Each VM has its own resources the task manages</a:t>
            </a:r>
          </a:p>
          <a:p>
            <a:pPr lvl="1">
              <a:defRPr/>
            </a:pPr>
            <a:r>
              <a:rPr lang="en-US" dirty="0"/>
              <a:t>Tasks can be real time and more secure</a:t>
            </a:r>
          </a:p>
          <a:p>
            <a:pPr lvl="1">
              <a:defRPr/>
            </a:pPr>
            <a:r>
              <a:rPr lang="en-US" dirty="0"/>
              <a:t>Other examples are </a:t>
            </a:r>
            <a:r>
              <a:rPr lang="en-US" dirty="0" err="1"/>
              <a:t>Xtratum</a:t>
            </a:r>
            <a:r>
              <a:rPr lang="en-US" dirty="0"/>
              <a:t>, Siemens Jailhouse</a:t>
            </a:r>
          </a:p>
          <a:p>
            <a:pPr lvl="1">
              <a:defRPr/>
            </a:pPr>
            <a:r>
              <a:rPr lang="en-US" dirty="0"/>
              <a:t>Can build chip-level distributed system</a:t>
            </a:r>
          </a:p>
          <a:p>
            <a:pPr lvl="1">
              <a:defRPr/>
            </a:pPr>
            <a:r>
              <a:rPr lang="en-US" dirty="0"/>
              <a:t>Secure shared memory channels implemented via extended page tables for inter-task communication</a:t>
            </a:r>
          </a:p>
          <a:p>
            <a:pPr lvl="1">
              <a:defRPr/>
            </a:pPr>
            <a:r>
              <a:rPr lang="en-US" dirty="0"/>
              <a:t>Project targets include robotics, self-driving cars, Internet of Things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dirty="0"/>
          </a:p>
          <a:p>
            <a:pPr lvl="1">
              <a:buFont typeface="Monotype Sorts" pitchFamily="2" charset="2"/>
              <a:buChar char="l"/>
              <a:defRPr/>
            </a:pPr>
            <a:endParaRPr lang="en-US" dirty="0"/>
          </a:p>
          <a:p>
            <a:pPr>
              <a:buFont typeface="Monotype Sorts" pitchFamily="2" charset="2"/>
              <a:buChar char="n"/>
              <a:defRPr/>
            </a:pPr>
            <a:endParaRPr lang="en-US" dirty="0"/>
          </a:p>
          <a:p>
            <a:pPr lvl="1">
              <a:buFont typeface="Monotype Sorts" pitchFamily="2" charset="2"/>
              <a:buChar char="l"/>
              <a:defRPr/>
            </a:pPr>
            <a:endParaRPr lang="en-US" dirty="0"/>
          </a:p>
          <a:p>
            <a:pPr lvl="2">
              <a:buFont typeface="Webdings" pitchFamily="2" charset="2"/>
              <a:buChar char="4"/>
              <a:defRPr/>
            </a:pPr>
            <a:endParaRPr lang="en-US" dirty="0"/>
          </a:p>
          <a:p>
            <a:pPr>
              <a:buFont typeface="Monotype Sorts" pitchFamily="2" charset="2"/>
              <a:buChar char="n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A40CAF56-CC52-4EAA-A552-7EDAE2C4BB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18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E568BDA7-F579-4F27-A4A8-02B33AD75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0330"/>
            <a:ext cx="8229600" cy="576263"/>
          </a:xfrm>
        </p:spPr>
        <p:txBody>
          <a:bodyPr/>
          <a:lstStyle/>
          <a:p>
            <a:r>
              <a:rPr lang="en-US" altLang="en-US" dirty="0"/>
              <a:t>Implementation of VMMs</a:t>
            </a:r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AF435FFC-3B82-41EE-8CDD-26968071E8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1012" y="1153562"/>
            <a:ext cx="7665160" cy="4814888"/>
          </a:xfrm>
        </p:spPr>
        <p:txBody>
          <a:bodyPr/>
          <a:lstStyle/>
          <a:p>
            <a:r>
              <a:rPr lang="en-US" altLang="en-US" dirty="0"/>
              <a:t>Vary greatly, with options including: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0 hypervisors </a:t>
            </a:r>
            <a:r>
              <a:rPr lang="en-US" altLang="en-US" b="1" dirty="0"/>
              <a:t>- </a:t>
            </a:r>
            <a:r>
              <a:rPr lang="en-US" altLang="en-US" dirty="0"/>
              <a:t>Hardware-based solutions that provide support for virtual machine creation and management via firmware</a:t>
            </a:r>
          </a:p>
          <a:p>
            <a:pPr lvl="2"/>
            <a:r>
              <a:rPr lang="en-US" altLang="en-US" dirty="0"/>
              <a:t>IBM LPARs and Oracle LDOMs are examples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1 hypervisors </a:t>
            </a:r>
            <a:r>
              <a:rPr lang="en-US" altLang="en-US" b="1" dirty="0"/>
              <a:t>- </a:t>
            </a:r>
            <a:r>
              <a:rPr lang="en-US" altLang="en-US" dirty="0"/>
              <a:t>Operating-system-like software built to provide virtualization</a:t>
            </a:r>
          </a:p>
          <a:p>
            <a:pPr lvl="2"/>
            <a:r>
              <a:rPr lang="en-US" altLang="en-US" dirty="0"/>
              <a:t>Including VMware ESX, </a:t>
            </a:r>
            <a:r>
              <a:rPr lang="en-US" altLang="en-US" dirty="0" err="1"/>
              <a:t>Joyent</a:t>
            </a:r>
            <a:r>
              <a:rPr lang="en-US" altLang="en-US" dirty="0"/>
              <a:t> </a:t>
            </a:r>
            <a:r>
              <a:rPr lang="en-US" altLang="en-US" dirty="0" err="1"/>
              <a:t>SmartOS</a:t>
            </a:r>
            <a:r>
              <a:rPr lang="en-US" altLang="en-US" dirty="0"/>
              <a:t>, and Citrix </a:t>
            </a:r>
            <a:r>
              <a:rPr lang="en-US" altLang="en-US" dirty="0" err="1"/>
              <a:t>XenServer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1 hypervisors </a:t>
            </a:r>
            <a:r>
              <a:rPr lang="en-US" altLang="en-US" b="1" dirty="0"/>
              <a:t>– </a:t>
            </a:r>
            <a:r>
              <a:rPr lang="en-US" altLang="en-US" dirty="0"/>
              <a:t>Also includes general-purpose operating systems that provide standard functions as well as VMM functions</a:t>
            </a:r>
          </a:p>
          <a:p>
            <a:pPr lvl="2"/>
            <a:r>
              <a:rPr lang="en-US" altLang="en-US" dirty="0"/>
              <a:t>Including Microsoft Windows Server with </a:t>
            </a:r>
            <a:r>
              <a:rPr lang="en-US" altLang="en-US" dirty="0" err="1"/>
              <a:t>HyperV</a:t>
            </a:r>
            <a:r>
              <a:rPr lang="en-US" altLang="en-US" dirty="0"/>
              <a:t> and RedHat Linux with KVM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Type 2 hypervisors </a:t>
            </a:r>
            <a:r>
              <a:rPr lang="en-US" altLang="en-US" b="1" dirty="0"/>
              <a:t>- </a:t>
            </a:r>
            <a:r>
              <a:rPr lang="en-US" altLang="en-US" dirty="0"/>
              <a:t>Applications that run on standard operating systems but provide VMM features to guest operating systems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Including</a:t>
            </a:r>
            <a:r>
              <a:rPr lang="en-US" altLang="en-US" dirty="0"/>
              <a:t> VMware Workstation and Fusion, Parallels Desktop, and Oracle VirtualBox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01E737AA-A378-4B84-B2D1-3CD83CAC4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323" y="235374"/>
            <a:ext cx="7446574" cy="576262"/>
          </a:xfrm>
        </p:spPr>
        <p:txBody>
          <a:bodyPr/>
          <a:lstStyle/>
          <a:p>
            <a:r>
              <a:rPr lang="en-US" altLang="en-US" dirty="0"/>
              <a:t>Implementation of VMMs (Cont.)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0F81358B-BFF4-4B48-A3A1-070A20036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006" y="1148768"/>
            <a:ext cx="7704137" cy="4530725"/>
          </a:xfrm>
        </p:spPr>
        <p:txBody>
          <a:bodyPr/>
          <a:lstStyle/>
          <a:p>
            <a:r>
              <a:rPr lang="en-US" altLang="en-US" dirty="0"/>
              <a:t>Other variations include: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Paravirtualization</a:t>
            </a:r>
            <a:r>
              <a:rPr lang="en-US" altLang="en-US" dirty="0"/>
              <a:t> - Technique in which the guest operating system is modified to work in cooperation with the VMM to optimize performance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Programming-environment virtualization </a:t>
            </a:r>
            <a:r>
              <a:rPr lang="en-US" altLang="en-US" dirty="0"/>
              <a:t>- VMMs do not virtualize real hardware but instead create an optimized virtual system</a:t>
            </a:r>
          </a:p>
          <a:p>
            <a:pPr lvl="2"/>
            <a:r>
              <a:rPr lang="en-US" altLang="en-US" dirty="0"/>
              <a:t>Used by Oracle Java and </a:t>
            </a:r>
            <a:r>
              <a:rPr lang="en-US" altLang="en-US" dirty="0" err="1"/>
              <a:t>Microsoft.Net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Emulators</a:t>
            </a:r>
            <a:r>
              <a:rPr lang="en-US" altLang="en-US" b="1" dirty="0"/>
              <a:t> – </a:t>
            </a:r>
            <a:r>
              <a:rPr lang="en-US" altLang="en-US" dirty="0"/>
              <a:t>Allow applications written for one hardware environment to run on a very different hardware environment, such as a different type of CPU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380D-540B-46B1-BF05-A2C7CE24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989" y="233314"/>
            <a:ext cx="7416047" cy="576262"/>
          </a:xfrm>
        </p:spPr>
        <p:txBody>
          <a:bodyPr/>
          <a:lstStyle/>
          <a:p>
            <a:r>
              <a:rPr lang="en-US" dirty="0"/>
              <a:t>Implementation of VMMs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C37E-54EE-4F09-B850-27F9DA66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280" y="1233488"/>
            <a:ext cx="7658569" cy="4530725"/>
          </a:xfrm>
        </p:spPr>
        <p:txBody>
          <a:bodyPr/>
          <a:lstStyle/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Application containment </a:t>
            </a:r>
            <a:r>
              <a:rPr lang="en-US" altLang="en-US" dirty="0"/>
              <a:t>- Not virtualization at all but rather provides virtualization-like features by segregating applications from the operating system, making them more secure, manageable</a:t>
            </a:r>
          </a:p>
          <a:p>
            <a:pPr lvl="2"/>
            <a:r>
              <a:rPr lang="en-US" altLang="en-US" dirty="0"/>
              <a:t>Including Oracle Solaris Zones, BSD Jails, and IBM AIX WPARs </a:t>
            </a:r>
          </a:p>
          <a:p>
            <a:r>
              <a:rPr lang="en-US" altLang="en-US" dirty="0"/>
              <a:t>Much variation due to breadth, depth and importance of virtualization in modern computing</a:t>
            </a:r>
          </a:p>
          <a:p>
            <a:pPr marL="0" indent="0">
              <a:buNone/>
            </a:pP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2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47B95232-9C2C-4BC1-92BC-C6244AC5E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221" y="244705"/>
            <a:ext cx="8061652" cy="576262"/>
          </a:xfrm>
        </p:spPr>
        <p:txBody>
          <a:bodyPr/>
          <a:lstStyle/>
          <a:p>
            <a:r>
              <a:rPr lang="en-US" altLang="en-US" dirty="0"/>
              <a:t>History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7AAEF34F-FDCD-4DC9-AEC0-5699CBEFD0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2349" y="1194841"/>
            <a:ext cx="7739808" cy="4530725"/>
          </a:xfrm>
        </p:spPr>
        <p:txBody>
          <a:bodyPr/>
          <a:lstStyle/>
          <a:p>
            <a:r>
              <a:rPr lang="en-US" altLang="en-US" dirty="0"/>
              <a:t>First appeared in IBM mainframes in 1972</a:t>
            </a:r>
          </a:p>
          <a:p>
            <a:r>
              <a:rPr lang="en-US" altLang="en-US" dirty="0"/>
              <a:t>Allowed multiple users to share a batch-oriented system</a:t>
            </a:r>
          </a:p>
          <a:p>
            <a:r>
              <a:rPr lang="en-US" altLang="en-US" dirty="0"/>
              <a:t>Formal definition of virtualization helped move it beyond IBM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dirty="0"/>
              <a:t>A </a:t>
            </a:r>
            <a:r>
              <a:rPr lang="en-US" altLang="en-US" sz="1600" dirty="0"/>
              <a:t>VMM </a:t>
            </a:r>
            <a:r>
              <a:rPr lang="en-US" altLang="en-US" dirty="0"/>
              <a:t>provides an environment for programs that is essentially identical to the original machine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dirty="0"/>
              <a:t>Programs running within that environment show only minor performance decreases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dirty="0"/>
              <a:t>The </a:t>
            </a:r>
            <a:r>
              <a:rPr lang="en-US" altLang="en-US" sz="1600" dirty="0"/>
              <a:t>VMM </a:t>
            </a:r>
            <a:r>
              <a:rPr lang="en-US" altLang="en-US" dirty="0"/>
              <a:t>is in complete control of system resources</a:t>
            </a:r>
          </a:p>
          <a:p>
            <a:r>
              <a:rPr lang="en-US" altLang="en-US" dirty="0"/>
              <a:t>In late 1990s Intel CPUs fast enough for researchers to try virtualizing on general purpose PCs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Xen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VMware</a:t>
            </a:r>
            <a:r>
              <a:rPr lang="en-US" altLang="en-US" dirty="0"/>
              <a:t> created technologies, still used today</a:t>
            </a:r>
          </a:p>
          <a:p>
            <a:pPr lvl="1"/>
            <a:r>
              <a:rPr lang="en-US" altLang="en-US" dirty="0"/>
              <a:t>Virtualization has expanded to many OSes, CPUs, VMMs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15578</TotalTime>
  <Words>3853</Words>
  <Application>Microsoft Office PowerPoint</Application>
  <PresentationFormat>On-screen Show (4:3)</PresentationFormat>
  <Paragraphs>392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18:  Virtual Machines</vt:lpstr>
      <vt:lpstr>Chapter 18: Virtual Machines</vt:lpstr>
      <vt:lpstr>Chapter Objectives</vt:lpstr>
      <vt:lpstr>Overview</vt:lpstr>
      <vt:lpstr>System Models</vt:lpstr>
      <vt:lpstr>Implementation of VMMs</vt:lpstr>
      <vt:lpstr>Implementation of VMMs (Cont.)</vt:lpstr>
      <vt:lpstr>Implementation of VMMs (Cont.)</vt:lpstr>
      <vt:lpstr>History</vt:lpstr>
      <vt:lpstr>Benefits and Features</vt:lpstr>
      <vt:lpstr>Benefits and Features (Cont.)</vt:lpstr>
      <vt:lpstr>Building Blocks</vt:lpstr>
      <vt:lpstr>Building Block – Trap and Emulate</vt:lpstr>
      <vt:lpstr>Trap-and-Emulate (Cont.)</vt:lpstr>
      <vt:lpstr>Trap-and-Emulate Virtualization Implementation</vt:lpstr>
      <vt:lpstr>Building Block – Binary Translation</vt:lpstr>
      <vt:lpstr>Binary Translation (Cont.)</vt:lpstr>
      <vt:lpstr>Binary Translation (Cont.)</vt:lpstr>
      <vt:lpstr>Binary Translation Virtualization Implementation</vt:lpstr>
      <vt:lpstr>Nested Page Tables</vt:lpstr>
      <vt:lpstr>Building Blocks – Hardware Assistance</vt:lpstr>
      <vt:lpstr>Nested Page Tables</vt:lpstr>
      <vt:lpstr>Types of Virtual Machines and Implementations</vt:lpstr>
      <vt:lpstr>Types of VMs – Type 0 Hypervisor</vt:lpstr>
      <vt:lpstr>Type 0 Hypervisor</vt:lpstr>
      <vt:lpstr>Types of VMs – Type 1 Hypervisor</vt:lpstr>
      <vt:lpstr>Types of VMs – Type 1 Hypervisor (Cont.)</vt:lpstr>
      <vt:lpstr>Types of VMs – Type 1 Hypervisor (Cont.)</vt:lpstr>
      <vt:lpstr>Types of VMs – Type 2 Hypervisor</vt:lpstr>
      <vt:lpstr>Types of VMs – Paravirtualization</vt:lpstr>
      <vt:lpstr>Xen I/O via Shared Circular Buffer</vt:lpstr>
      <vt:lpstr>Types of VMs – Paravirtualization (Cont.)</vt:lpstr>
      <vt:lpstr>Types of VMs – Programming Environment Virtualization</vt:lpstr>
      <vt:lpstr>Types of VMs – Emulation</vt:lpstr>
      <vt:lpstr>Types of VMs – Application Containment</vt:lpstr>
      <vt:lpstr>Solaris 10 with Two Zones</vt:lpstr>
      <vt:lpstr>Virtualization and Operating-System Components</vt:lpstr>
      <vt:lpstr>OS Component – CPU Scheduling</vt:lpstr>
      <vt:lpstr>OS Component –  CPU Scheduling (Cont.)</vt:lpstr>
      <vt:lpstr>OS Component – Memory Management</vt:lpstr>
      <vt:lpstr>OS Component – I/O</vt:lpstr>
      <vt:lpstr>OS Component – Storage Management</vt:lpstr>
      <vt:lpstr>OS Component – Live Migration</vt:lpstr>
      <vt:lpstr>Live Migration of Guest Between Servers</vt:lpstr>
      <vt:lpstr>Examples - VMware</vt:lpstr>
      <vt:lpstr>VMware Workstation Architecture</vt:lpstr>
      <vt:lpstr>Examples – Java Virtual Machine</vt:lpstr>
      <vt:lpstr>The Java Virtual Machine</vt:lpstr>
      <vt:lpstr>Virtualization Research</vt:lpstr>
      <vt:lpstr>Virtualization Research (Cont.)</vt:lpstr>
      <vt:lpstr>End of Chapter 18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Silberschatz, Avi</cp:lastModifiedBy>
  <cp:revision>240</cp:revision>
  <cp:lastPrinted>2013-09-10T17:57:57Z</cp:lastPrinted>
  <dcterms:created xsi:type="dcterms:W3CDTF">2011-01-13T23:43:38Z</dcterms:created>
  <dcterms:modified xsi:type="dcterms:W3CDTF">2020-02-19T18:16:00Z</dcterms:modified>
</cp:coreProperties>
</file>