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363" r:id="rId10"/>
    <p:sldId id="364" r:id="rId11"/>
    <p:sldId id="365" r:id="rId12"/>
    <p:sldId id="451" r:id="rId13"/>
    <p:sldId id="367" r:id="rId14"/>
    <p:sldId id="374" r:id="rId15"/>
    <p:sldId id="375" r:id="rId16"/>
    <p:sldId id="376" r:id="rId17"/>
    <p:sldId id="384" r:id="rId18"/>
    <p:sldId id="428" r:id="rId19"/>
    <p:sldId id="385" r:id="rId20"/>
    <p:sldId id="429" r:id="rId21"/>
    <p:sldId id="386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23" r:id="rId42"/>
    <p:sldId id="424" r:id="rId43"/>
    <p:sldId id="426" r:id="rId44"/>
    <p:sldId id="427" r:id="rId45"/>
    <p:sldId id="4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35"/>
  </p:normalViewPr>
  <p:slideViewPr>
    <p:cSldViewPr snapToGrid="0">
      <p:cViewPr varScale="1">
        <p:scale>
          <a:sx n="64" d="100"/>
          <a:sy n="64" d="100"/>
        </p:scale>
        <p:origin x="1210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6585627" cy="4418437"/>
          </a:xfrm>
        </p:spPr>
        <p:txBody>
          <a:bodyPr/>
          <a:lstStyle/>
          <a:p>
            <a:r>
              <a:rPr lang="en-US" altLang="en-US" dirty="0"/>
              <a:t>The</a:t>
            </a:r>
            <a:r>
              <a:rPr lang="en-US" altLang="en-US" b="1" i="1" dirty="0"/>
              <a:t> </a:t>
            </a:r>
            <a:r>
              <a:rPr lang="en-US" altLang="en-US" dirty="0"/>
              <a:t>solution</a:t>
            </a:r>
            <a:r>
              <a:rPr lang="en-US" altLang="en-US" b="1" i="1" dirty="0"/>
              <a:t> </a:t>
            </a:r>
            <a:r>
              <a:rPr lang="en-US" altLang="en-US" dirty="0"/>
              <a:t>in previous slide can result in a situation where a writer  process never writes.  It is referred to as the “First reader-writer” problem.</a:t>
            </a:r>
          </a:p>
          <a:p>
            <a:r>
              <a:rPr lang="en-US" altLang="en-US" dirty="0"/>
              <a:t>The “Second reader-writer” problem is  a variation the first reader-writer problem that state:</a:t>
            </a:r>
          </a:p>
          <a:p>
            <a:pPr lvl="1"/>
            <a:r>
              <a:rPr lang="en-US" altLang="en-US" dirty="0"/>
              <a:t>Once a writer is ready to write, no “newly arrived reader” is allowed  to read.</a:t>
            </a:r>
          </a:p>
          <a:p>
            <a:r>
              <a:rPr lang="en-US" altLang="en-US" dirty="0"/>
              <a:t>Both the first and second may result in starvation. leading to even more variations</a:t>
            </a:r>
          </a:p>
          <a:p>
            <a:r>
              <a:rPr lang="en-US" altLang="en-US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N philosophers’ 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spend their lives alternating 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do not </a:t>
            </a:r>
            <a:r>
              <a:rPr lang="en-US" altLang="ja-JP" dirty="0"/>
              <a:t> interact 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6699"/>
                </a:solidFill>
                <a:latin typeface="+mj-lt"/>
              </a:rPr>
              <a:t>i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Each philosopher “</a:t>
            </a:r>
            <a:r>
              <a:rPr lang="en-US" altLang="en-US" dirty="0" err="1"/>
              <a:t>i</a:t>
            </a:r>
            <a:r>
              <a:rPr lang="en-US" altLang="en-US" i="1" dirty="0"/>
              <a:t>”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258" y="171425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4530725"/>
          </a:xfrm>
        </p:spPr>
        <p:txBody>
          <a:bodyPr/>
          <a:lstStyle/>
          <a:p>
            <a:r>
              <a:rPr lang="en-US" altLang="en-US" dirty="0"/>
              <a:t>Uses interrupt masks to protect access to global resources on uniprocessor systems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spinlocks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on multiprocessor systems</a:t>
            </a:r>
          </a:p>
          <a:p>
            <a:pPr lvl="1"/>
            <a:r>
              <a:rPr lang="en-US" altLang="en-US" dirty="0"/>
              <a:t>Spinlocking-thread will never be preempted</a:t>
            </a:r>
          </a:p>
          <a:p>
            <a:r>
              <a:rPr lang="en-US" altLang="en-US" dirty="0"/>
              <a:t>Also provides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dispatcher objects </a:t>
            </a:r>
            <a:r>
              <a:rPr lang="en-US" altLang="en-US" dirty="0">
                <a:solidFill>
                  <a:srgbClr val="000000"/>
                </a:solidFill>
              </a:rPr>
              <a:t>user-land </a:t>
            </a:r>
            <a:r>
              <a:rPr lang="en-US" altLang="en-US" dirty="0"/>
              <a:t>which may act mutexes, semaphores, events, and timers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Events</a:t>
            </a:r>
          </a:p>
          <a:p>
            <a:pPr lvl="2"/>
            <a:r>
              <a:rPr lang="en-US" altLang="en-US" dirty="0"/>
              <a:t>An event acts much like a condition variable</a:t>
            </a:r>
          </a:p>
          <a:p>
            <a:pPr lvl="1"/>
            <a:r>
              <a:rPr lang="en-US" altLang="en-US" dirty="0"/>
              <a:t>Timers notify one or more thread when time expired</a:t>
            </a:r>
          </a:p>
          <a:p>
            <a:pPr lvl="1"/>
            <a:r>
              <a:rPr lang="en-US" altLang="en-US" dirty="0"/>
              <a:t>Dispatcher objects either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signaled-state </a:t>
            </a:r>
            <a:r>
              <a:rPr lang="en-US" altLang="en-US" dirty="0"/>
              <a:t>(object available)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non-signaled state </a:t>
            </a:r>
            <a:r>
              <a:rPr lang="en-US" altLang="en-US" dirty="0"/>
              <a:t>(thread will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/>
              <a:t>Mutex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0" y="1801902"/>
            <a:ext cx="5618162" cy="176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1" y="1117600"/>
            <a:ext cx="7358424" cy="4436035"/>
          </a:xfrm>
        </p:spPr>
        <p:txBody>
          <a:bodyPr/>
          <a:lstStyle/>
          <a:p>
            <a:r>
              <a:rPr lang="en-US" altLang="en-US" dirty="0"/>
              <a:t>Linux:</a:t>
            </a:r>
          </a:p>
          <a:p>
            <a:pPr lvl="1"/>
            <a:r>
              <a:rPr lang="en-US" altLang="en-US" dirty="0"/>
              <a:t>Prior to kernel Version 2.6, disables interrupts to implement short critical sections</a:t>
            </a:r>
          </a:p>
          <a:p>
            <a:pPr lvl="1"/>
            <a:r>
              <a:rPr lang="en-US" altLang="en-US" dirty="0"/>
              <a:t>Version 2.6 and later, fully preemptive</a:t>
            </a:r>
          </a:p>
          <a:p>
            <a:r>
              <a:rPr lang="en-US" altLang="en-US" dirty="0"/>
              <a:t>Linux provides: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Atomic integers</a:t>
            </a:r>
          </a:p>
          <a:p>
            <a:pPr lvl="1"/>
            <a:r>
              <a:rPr lang="en-US" altLang="en-US" dirty="0"/>
              <a:t>Spinlocks</a:t>
            </a:r>
          </a:p>
          <a:p>
            <a:pPr lvl="1"/>
            <a:r>
              <a:rPr lang="en-US" altLang="en-US" dirty="0"/>
              <a:t>Reader-writer versions of both</a:t>
            </a:r>
          </a:p>
          <a:p>
            <a:r>
              <a:rPr lang="en-US" altLang="en-US" dirty="0"/>
              <a:t>On single-CPU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 synchronization problem</a:t>
            </a:r>
          </a:p>
          <a:p>
            <a:r>
              <a:rPr lang="en-US" altLang="en-US" dirty="0"/>
              <a:t>Explain the readers-writers synchronization problem</a:t>
            </a:r>
          </a:p>
          <a:p>
            <a:r>
              <a:rPr lang="en-US" altLang="en-US" dirty="0"/>
              <a:t>Explain and dining-philosophers synchronization problems</a:t>
            </a:r>
          </a:p>
          <a:p>
            <a:r>
              <a:rPr lang="en-US" altLang="en-US" dirty="0"/>
              <a:t>Describe the tools used by Linux and Windows to solve synchronization problems.</a:t>
            </a:r>
          </a:p>
          <a:p>
            <a:r>
              <a:rPr lang="en-US" altLang="en-US" dirty="0"/>
              <a:t>Illustrate how POSIX and Java can be used to solve process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117636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187" y="1077912"/>
            <a:ext cx="6781800" cy="4530725"/>
          </a:xfrm>
        </p:spPr>
        <p:txBody>
          <a:bodyPr/>
          <a:lstStyle/>
          <a:p>
            <a:r>
              <a:rPr lang="en-US" altLang="en-US" dirty="0"/>
              <a:t>Atomic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dirty="0"/>
              <a:t> is the type for atomic integer</a:t>
            </a:r>
          </a:p>
          <a:p>
            <a:r>
              <a:rPr lang="en-US" altLang="en-US" dirty="0"/>
              <a:t>Consider the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3514725"/>
            <a:ext cx="6781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dirty="0"/>
              <a:t>POSIX API provides</a:t>
            </a:r>
          </a:p>
          <a:p>
            <a:pPr lvl="1"/>
            <a:r>
              <a:rPr lang="en-US" altLang="en-US" dirty="0"/>
              <a:t>mutex locks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condition variable</a:t>
            </a:r>
          </a:p>
          <a:p>
            <a:r>
              <a:rPr lang="en-US" altLang="en-US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and initializing the lock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571625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7703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POSIX provides two versions – </a:t>
            </a:r>
            <a:r>
              <a:rPr lang="en-US" altLang="en-US" b="1"/>
              <a:t>named</a:t>
            </a:r>
            <a:r>
              <a:rPr lang="en-US" altLang="en-US"/>
              <a:t> and </a:t>
            </a:r>
            <a:r>
              <a:rPr lang="en-US" altLang="en-US" b="1"/>
              <a:t>unnamed</a:t>
            </a:r>
            <a:r>
              <a:rPr lang="en-US" altLang="en-US"/>
              <a:t>.</a:t>
            </a:r>
          </a:p>
          <a:p>
            <a:r>
              <a:rPr lang="en-US" altLang="en-US"/>
              <a:t>Named semaphores can be used by unrelated processes, unnamed cannot.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Another process can access the semaphore by referring to its name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en-US"/>
              <a:t>.</a:t>
            </a:r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97025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843338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574800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729038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Since POSIX is typically used in C/C++ and these languages do not provide a monitor, POSIX condition variables are associated with a POSIX mutex lock to provide mutual exclusion: Creating and initializing the condition variable: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2327275"/>
            <a:ext cx="39624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Thread waiting for the condition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/>
              <a:t>to become true: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Thread signaling another thread waiting on the condition variable:</a:t>
            </a:r>
          </a:p>
          <a:p>
            <a:endParaRPr lang="en-US" altLang="en-US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70050"/>
            <a:ext cx="495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4097338"/>
            <a:ext cx="3492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Condition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Java object has associated with it a single lock.</a:t>
            </a:r>
          </a:p>
          <a:p>
            <a:r>
              <a:rPr lang="en-US" altLang="en-US"/>
              <a:t>If a method is declared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, a calling thread must own the lock for the object.</a:t>
            </a:r>
          </a:p>
          <a:p>
            <a:r>
              <a:rPr lang="en-US" altLang="en-US"/>
              <a:t>If the lock is owned by another thread, the calling thread must wait for the lock until it is released.</a:t>
            </a:r>
          </a:p>
          <a:p>
            <a:r>
              <a:rPr lang="en-US" altLang="en-US"/>
              <a:t>Locks are released when the owning thread exits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6726465" cy="4441596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46" y="170353"/>
            <a:ext cx="7710854" cy="576262"/>
          </a:xfrm>
        </p:spPr>
        <p:txBody>
          <a:bodyPr/>
          <a:lstStyle/>
          <a:p>
            <a:r>
              <a:rPr lang="en-US" altLang="en-US" sz="3000" dirty="0"/>
              <a:t>Bounded Buffer – </a:t>
            </a:r>
            <a:r>
              <a:rPr kumimoji="1" lang="en-US" altLang="en-US" dirty="0"/>
              <a:t>Java</a:t>
            </a:r>
            <a:r>
              <a:rPr lang="en-US" altLang="en-US" sz="3000" dirty="0"/>
              <a:t>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thread that tries to acquire an unavailable lock is placed in the object’s </a:t>
            </a:r>
            <a:r>
              <a:rPr lang="en-US" altLang="en-US" b="1"/>
              <a:t>entry set</a:t>
            </a:r>
            <a:r>
              <a:rPr lang="en-US" altLang="en-US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Similarly, each object also has a </a:t>
            </a:r>
            <a:r>
              <a:rPr lang="en-US" b="1" dirty="0"/>
              <a:t>wait set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3613150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thread typically calls wait() when it is waiting for a condition to  become true.</a:t>
            </a:r>
          </a:p>
          <a:p>
            <a:pPr>
              <a:defRPr/>
            </a:pPr>
            <a:r>
              <a:rPr lang="en-US" dirty="0"/>
              <a:t>How does a thread get notified?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Set the state of T from blocked to runnable.</a:t>
            </a:r>
          </a:p>
          <a:p>
            <a:pPr>
              <a:defRPr/>
            </a:pPr>
            <a:r>
              <a:rPr lang="en-US" dirty="0"/>
              <a:t>T can now compete for the lock to check if the condition it was waiting for is now true.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30338"/>
            <a:ext cx="51816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117600"/>
            <a:ext cx="49784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Similar to mutex locks</a:t>
            </a:r>
          </a:p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 ensures the lock will be released in case an exception occurs in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/>
              <a:t> block.</a:t>
            </a:r>
          </a:p>
          <a:p>
            <a:endParaRPr lang="en-US" altLang="en-US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98700"/>
            <a:ext cx="38862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Constructor: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Usage:</a:t>
            </a:r>
          </a:p>
          <a:p>
            <a:endParaRPr lang="en-US" altLang="en-US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14488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720975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 variables are associated with an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Creating a condition variable using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method of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thread waits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dirty="0"/>
              <a:t> method, and signals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382838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/>
              <a:t>Example:</a:t>
            </a:r>
          </a:p>
          <a:p>
            <a:r>
              <a:rPr lang="en-US" altLang="en-US"/>
              <a:t>Five threads numbered 0 .. 4</a:t>
            </a:r>
          </a:p>
          <a:p>
            <a:r>
              <a:rPr lang="en-US" altLang="en-US"/>
              <a:t>Shared variable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/>
              <a:t> indicating which thread’s turn it is.</a:t>
            </a:r>
          </a:p>
          <a:p>
            <a:r>
              <a:rPr lang="en-US" altLang="en-US"/>
              <a:t>Thread calls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doWork()</a:t>
            </a:r>
            <a:r>
              <a:rPr lang="en-US" altLang="en-US"/>
              <a:t> when it wishes to do some work. (But it may only do work if it is their turn.</a:t>
            </a:r>
          </a:p>
          <a:p>
            <a:r>
              <a:rPr lang="en-US" altLang="en-US"/>
              <a:t>If not their turn, wait</a:t>
            </a:r>
          </a:p>
          <a:p>
            <a:r>
              <a:rPr lang="en-US" altLang="en-US"/>
              <a:t>If their turn, do some work for awhile </a:t>
            </a:r>
            <a:r>
              <a:rPr lang="is-IS" altLang="en-US"/>
              <a:t>…...</a:t>
            </a:r>
          </a:p>
          <a:p>
            <a:r>
              <a:rPr lang="is-IS" altLang="en-US"/>
              <a:t>When completed, notify the thread whose turn is next.</a:t>
            </a:r>
          </a:p>
          <a:p>
            <a:r>
              <a:rPr lang="is-IS" altLang="en-US"/>
              <a:t>Necessary data structures:</a:t>
            </a:r>
            <a:br>
              <a:rPr lang="is-IS" altLang="en-US"/>
            </a:br>
            <a:br>
              <a:rPr lang="is-IS" altLang="en-US"/>
            </a:br>
            <a:endParaRPr lang="en-US" altLang="en-US"/>
          </a:p>
          <a:p>
            <a:endParaRPr lang="en-US" altLang="en-US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5085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 dirty="0"/>
              <a:t>Transactional Memory</a:t>
            </a:r>
          </a:p>
          <a:p>
            <a:r>
              <a:rPr lang="en-US" altLang="en-US" dirty="0"/>
              <a:t>OpenMP</a:t>
            </a:r>
          </a:p>
          <a:p>
            <a:r>
              <a:rPr lang="en-US" altLang="en-US" dirty="0"/>
              <a:t>Functional Programming Languages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dirty="0"/>
              <a:t>Consider a function update() that must be called atomically. One option is to use mutex locks: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1000" dirty="0"/>
          </a:p>
          <a:p>
            <a:endParaRPr lang="en-US" altLang="en-US" sz="1000" dirty="0"/>
          </a:p>
          <a:p>
            <a:endParaRPr lang="en-US" altLang="en-US" sz="1000" dirty="0"/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memory transaction </a:t>
            </a:r>
            <a:r>
              <a:rPr lang="en-US" altLang="en-US" dirty="0"/>
              <a:t>is a sequence of read-write operations to memory that are performed atomically. A transaction can be completed by adding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dirty="0"/>
              <a:t> which ensure statements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811450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94" y="5015204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OpenMP is a set of compiler directives and API that support parallel </a:t>
            </a:r>
            <a:r>
              <a:rPr lang="en-US" altLang="en-US" dirty="0" err="1"/>
              <a:t>progamming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#pragma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The code contained within the </a:t>
            </a: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critical </a:t>
            </a:r>
            <a:r>
              <a:rPr lang="en-US" altLang="en-US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021513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Functional programming languages offer a different paradigm than procedural languages in that they do not maintain state. </a:t>
            </a:r>
          </a:p>
          <a:p>
            <a:r>
              <a:rPr lang="en-US" altLang="en-US" dirty="0"/>
              <a:t>Variables are treated as immutable and cannot change state once they have been assigned a value.</a:t>
            </a:r>
          </a:p>
          <a:p>
            <a:r>
              <a:rPr lang="en-US" altLang="en-US" dirty="0"/>
              <a:t>There is increasing interest in functional languages such as Erlang and Scala for their approach in handling data races.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76" y="-2854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dirty="0"/>
              <a:t>The structure of the consumer process</a:t>
            </a:r>
          </a:p>
          <a:p>
            <a:endParaRPr lang="en-US" altLang="en-US" sz="1600" dirty="0"/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/* remove an item from buffer to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12937</TotalTime>
  <Words>2069</Words>
  <Application>Microsoft Office PowerPoint</Application>
  <PresentationFormat>On-screen Show (4:3)</PresentationFormat>
  <Paragraphs>323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7:  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Presentation</vt:lpstr>
      <vt:lpstr>PowerPoint Presentation</vt:lpstr>
      <vt:lpstr>PowerPoint Presentation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268</cp:revision>
  <cp:lastPrinted>2013-09-18T17:45:18Z</cp:lastPrinted>
  <dcterms:created xsi:type="dcterms:W3CDTF">2011-01-13T23:43:38Z</dcterms:created>
  <dcterms:modified xsi:type="dcterms:W3CDTF">2020-02-15T23:35:11Z</dcterms:modified>
</cp:coreProperties>
</file>