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72" r:id="rId5"/>
    <p:sldId id="289" r:id="rId6"/>
    <p:sldId id="290" r:id="rId7"/>
    <p:sldId id="292" r:id="rId8"/>
    <p:sldId id="291" r:id="rId9"/>
    <p:sldId id="288" r:id="rId10"/>
    <p:sldId id="259" r:id="rId11"/>
    <p:sldId id="260" r:id="rId12"/>
    <p:sldId id="261" r:id="rId13"/>
    <p:sldId id="27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3" r:id="rId22"/>
    <p:sldId id="29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6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3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6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79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6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7619-1CCB-40C0-83BA-D36AF9E28EAE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C3B1-6B00-47A0-994C-E5FBCF68F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도서관리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68215" y="55501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김민제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0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1932"/>
              </p:ext>
            </p:extLst>
          </p:nvPr>
        </p:nvGraphicFramePr>
        <p:xfrm>
          <a:off x="252000" y="1019773"/>
          <a:ext cx="1663064" cy="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064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BM_InfoValue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#userInfo : </a:t>
                      </a: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#bookInfo : </a:t>
                      </a: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ArrayList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76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+initValues()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48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355" y="171191"/>
            <a:ext cx="2933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1) Class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Diagram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19276"/>
              </p:ext>
            </p:extLst>
          </p:nvPr>
        </p:nvGraphicFramePr>
        <p:xfrm>
          <a:off x="3103886" y="2160748"/>
          <a:ext cx="1914525" cy="33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25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BM_MainFrame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#jfMain : JFrame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messageString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[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11] String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1449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nameString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[20] String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826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jtResultTable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[6]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71268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tfBookInfo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[6][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11]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TextField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76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tfUserInfo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[6][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10]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TextField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890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mainScreen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520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searchBookTab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01067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importBookTab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9564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exportBookTab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8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searchUserTab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786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admissionUserTab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3039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checkOutReturnTab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10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inputBookInfo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void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121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inputUserInfo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void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8647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initSearchBook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9552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initSearchUser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481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4440"/>
              </p:ext>
            </p:extLst>
          </p:nvPr>
        </p:nvGraphicFramePr>
        <p:xfrm>
          <a:off x="252000" y="3926083"/>
          <a:ext cx="2563092" cy="27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092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BM_Dialogs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#dQuit : Dialog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#dLogin : Dialog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76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#dBookInfo : Dialog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890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#dUserInfo : Dialog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520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#dLateFee : Dialog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01067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#dError : Dialog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9564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#lQuit : Label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8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#btnQuit : [2] Button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6786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+loginDialog()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3039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+bookInfoDialog(bookInfo ArrayList)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10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+userInfoDialog(userInfo ArrayList)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237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+lateFeeDialog(lateFee String)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583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+errorDialog(errMessage String)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9552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+quitDialog(quitMessage String)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481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97590"/>
              </p:ext>
            </p:extLst>
          </p:nvPr>
        </p:nvGraphicFramePr>
        <p:xfrm>
          <a:off x="6795604" y="749687"/>
          <a:ext cx="2640699" cy="13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699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BM_DAO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#sqlQuery : StringBuffer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#numOfColumn : [5] String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2975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#searchCondition : StringBuffer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76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searchDB(condition String, num int)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890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updateDB(condition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01067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+initValues()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9564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50037"/>
              </p:ext>
            </p:extLst>
          </p:nvPr>
        </p:nvGraphicFramePr>
        <p:xfrm>
          <a:off x="5314295" y="2323931"/>
          <a:ext cx="2377879" cy="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879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BM_ConnectAPI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#apiQuery : StringBuffer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+searchFromAPI(apiQuery String) : void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76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resultToArray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void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9126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0851"/>
              </p:ext>
            </p:extLst>
          </p:nvPr>
        </p:nvGraphicFramePr>
        <p:xfrm>
          <a:off x="8478284" y="5998963"/>
          <a:ext cx="1615879" cy="6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879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BM_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+main(args String[]) : void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7613"/>
                  </a:ext>
                </a:extLst>
              </a:tr>
            </a:tbl>
          </a:graphicData>
        </a:graphic>
      </p:graphicFrame>
      <p:cxnSp>
        <p:nvCxnSpPr>
          <p:cNvPr id="25" name="꺾인 연결선 24"/>
          <p:cNvCxnSpPr>
            <a:stCxn id="8" idx="0"/>
            <a:endCxn id="154" idx="3"/>
          </p:cNvCxnSpPr>
          <p:nvPr/>
        </p:nvCxnSpPr>
        <p:spPr>
          <a:xfrm rot="16200000" flipV="1">
            <a:off x="2483269" y="582869"/>
            <a:ext cx="178744" cy="297701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0"/>
            <a:endCxn id="155" idx="3"/>
          </p:cNvCxnSpPr>
          <p:nvPr/>
        </p:nvCxnSpPr>
        <p:spPr>
          <a:xfrm rot="5400000" flipH="1" flipV="1">
            <a:off x="2169767" y="3140728"/>
            <a:ext cx="149135" cy="1421577"/>
          </a:xfrm>
          <a:prstGeom prst="bentConnector2">
            <a:avLst/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/>
          <p:cNvSpPr/>
          <p:nvPr/>
        </p:nvSpPr>
        <p:spPr>
          <a:xfrm>
            <a:off x="8227304" y="6244952"/>
            <a:ext cx="241540" cy="138023"/>
          </a:xfrm>
          <a:prstGeom prst="diamond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5" name="꺾인 연결선 124"/>
          <p:cNvCxnSpPr>
            <a:stCxn id="8" idx="3"/>
            <a:endCxn id="11" idx="2"/>
          </p:cNvCxnSpPr>
          <p:nvPr/>
        </p:nvCxnSpPr>
        <p:spPr>
          <a:xfrm flipV="1">
            <a:off x="5018411" y="3133931"/>
            <a:ext cx="1484823" cy="691817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8" idx="2"/>
            <a:endCxn id="10" idx="2"/>
          </p:cNvCxnSpPr>
          <p:nvPr/>
        </p:nvCxnSpPr>
        <p:spPr>
          <a:xfrm rot="5400000" flipH="1" flipV="1">
            <a:off x="4393019" y="1767815"/>
            <a:ext cx="3391061" cy="4054805"/>
          </a:xfrm>
          <a:prstGeom prst="bentConnector3">
            <a:avLst>
              <a:gd name="adj1" fmla="val -6741"/>
            </a:avLst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0" idx="3"/>
            <a:endCxn id="138" idx="1"/>
          </p:cNvCxnSpPr>
          <p:nvPr/>
        </p:nvCxnSpPr>
        <p:spPr>
          <a:xfrm flipH="1">
            <a:off x="9283841" y="1424687"/>
            <a:ext cx="152462" cy="4319692"/>
          </a:xfrm>
          <a:prstGeom prst="bentConnector4">
            <a:avLst>
              <a:gd name="adj1" fmla="val -149939"/>
              <a:gd name="adj2" fmla="val 58412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다이아몬드 137"/>
          <p:cNvSpPr/>
          <p:nvPr/>
        </p:nvSpPr>
        <p:spPr>
          <a:xfrm rot="5400000">
            <a:off x="9163071" y="5796137"/>
            <a:ext cx="241540" cy="138023"/>
          </a:xfrm>
          <a:prstGeom prst="diamond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98378" y="339952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이등변 삼각형 153"/>
          <p:cNvSpPr/>
          <p:nvPr/>
        </p:nvSpPr>
        <p:spPr>
          <a:xfrm>
            <a:off x="1027605" y="1838004"/>
            <a:ext cx="113058" cy="144000"/>
          </a:xfrm>
          <a:prstGeom prst="triangl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이등변 삼각형 154"/>
          <p:cNvSpPr/>
          <p:nvPr/>
        </p:nvSpPr>
        <p:spPr>
          <a:xfrm rot="5400000">
            <a:off x="2970594" y="3704948"/>
            <a:ext cx="113058" cy="144000"/>
          </a:xfrm>
          <a:prstGeom prst="triangl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70231"/>
              </p:ext>
            </p:extLst>
          </p:nvPr>
        </p:nvGraphicFramePr>
        <p:xfrm>
          <a:off x="9616268" y="171191"/>
          <a:ext cx="2421685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40">
                  <a:extLst>
                    <a:ext uri="{9D8B030D-6E8A-4147-A177-3AD203B41FA5}">
                      <a16:colId xmlns:a16="http://schemas.microsoft.com/office/drawing/2014/main" val="2183598790"/>
                    </a:ext>
                  </a:extLst>
                </a:gridCol>
                <a:gridCol w="1131045">
                  <a:extLst>
                    <a:ext uri="{9D8B030D-6E8A-4147-A177-3AD203B41FA5}">
                      <a16:colId xmlns:a16="http://schemas.microsoft.com/office/drawing/2014/main" val="82435963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859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상속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123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맴버 변수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332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매서드 사용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723479"/>
                  </a:ext>
                </a:extLst>
              </a:tr>
            </a:tbl>
          </a:graphicData>
        </a:graphic>
      </p:graphicFrame>
      <p:cxnSp>
        <p:nvCxnSpPr>
          <p:cNvPr id="174" name="직선 화살표 연결선 173"/>
          <p:cNvCxnSpPr/>
          <p:nvPr/>
        </p:nvCxnSpPr>
        <p:spPr>
          <a:xfrm flipH="1">
            <a:off x="9908638" y="27305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H="1">
            <a:off x="9908638" y="48960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 flipH="1">
            <a:off x="9908638" y="70560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9908638" y="92160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이등변 삼각형 177"/>
          <p:cNvSpPr/>
          <p:nvPr/>
        </p:nvSpPr>
        <p:spPr>
          <a:xfrm rot="16200000">
            <a:off x="9907200" y="417662"/>
            <a:ext cx="113058" cy="144000"/>
          </a:xfrm>
          <a:prstGeom prst="triangl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다이아몬드 178"/>
          <p:cNvSpPr/>
          <p:nvPr/>
        </p:nvSpPr>
        <p:spPr>
          <a:xfrm>
            <a:off x="9908638" y="204778"/>
            <a:ext cx="241540" cy="138023"/>
          </a:xfrm>
          <a:prstGeom prst="diamond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98378" y="5149629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>
            <a:stCxn id="10" idx="1"/>
            <a:endCxn id="33" idx="3"/>
          </p:cNvCxnSpPr>
          <p:nvPr/>
        </p:nvCxnSpPr>
        <p:spPr>
          <a:xfrm flipH="1">
            <a:off x="2069854" y="1424687"/>
            <a:ext cx="4725750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16200000">
            <a:off x="1941325" y="1352688"/>
            <a:ext cx="113058" cy="144000"/>
          </a:xfrm>
          <a:prstGeom prst="triangl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꺾인 연결선 42"/>
          <p:cNvCxnSpPr>
            <a:stCxn id="11" idx="0"/>
            <a:endCxn id="48" idx="3"/>
          </p:cNvCxnSpPr>
          <p:nvPr/>
        </p:nvCxnSpPr>
        <p:spPr>
          <a:xfrm rot="16200000" flipV="1">
            <a:off x="3970682" y="-208621"/>
            <a:ext cx="631725" cy="4433380"/>
          </a:xfrm>
          <a:prstGeom prst="bentConnector2">
            <a:avLst/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/>
          <p:cNvSpPr/>
          <p:nvPr/>
        </p:nvSpPr>
        <p:spPr>
          <a:xfrm rot="16200000">
            <a:off x="1941325" y="1620206"/>
            <a:ext cx="113058" cy="144000"/>
          </a:xfrm>
          <a:prstGeom prst="triangl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/>
          <p:cNvCxnSpPr>
            <a:stCxn id="103" idx="1"/>
          </p:cNvCxnSpPr>
          <p:nvPr/>
        </p:nvCxnSpPr>
        <p:spPr>
          <a:xfrm flipH="1" flipV="1">
            <a:off x="2810372" y="6313963"/>
            <a:ext cx="54169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355" y="171191"/>
            <a:ext cx="369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2) Sequence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Diagram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07922"/>
              </p:ext>
            </p:extLst>
          </p:nvPr>
        </p:nvGraphicFramePr>
        <p:xfrm>
          <a:off x="9616268" y="171191"/>
          <a:ext cx="2421685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751">
                  <a:extLst>
                    <a:ext uri="{9D8B030D-6E8A-4147-A177-3AD203B41FA5}">
                      <a16:colId xmlns:a16="http://schemas.microsoft.com/office/drawing/2014/main" val="2183598790"/>
                    </a:ext>
                  </a:extLst>
                </a:gridCol>
                <a:gridCol w="1600934">
                  <a:extLst>
                    <a:ext uri="{9D8B030D-6E8A-4147-A177-3AD203B41FA5}">
                      <a16:colId xmlns:a16="http://schemas.microsoft.com/office/drawing/2014/main" val="82435963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동기 메시지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859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메시지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123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비동기 메시지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332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 메시지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723479"/>
                  </a:ext>
                </a:extLst>
              </a:tr>
            </a:tbl>
          </a:graphicData>
        </a:graphic>
      </p:graphicFrame>
      <p:cxnSp>
        <p:nvCxnSpPr>
          <p:cNvPr id="176" name="직선 화살표 연결선 175"/>
          <p:cNvCxnSpPr/>
          <p:nvPr/>
        </p:nvCxnSpPr>
        <p:spPr>
          <a:xfrm flipH="1">
            <a:off x="9660988" y="70560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56395" y="955208"/>
            <a:ext cx="1009291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BM_DAO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85647" y="955208"/>
            <a:ext cx="1178087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BM_ConnectAPI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350" y="955208"/>
            <a:ext cx="720887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BM_Main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/>
          <p:cNvCxnSpPr>
            <a:stCxn id="22" idx="2"/>
          </p:cNvCxnSpPr>
          <p:nvPr/>
        </p:nvCxnSpPr>
        <p:spPr>
          <a:xfrm>
            <a:off x="991794" y="1225208"/>
            <a:ext cx="0" cy="56208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34" idx="0"/>
            <a:endCxn id="19" idx="2"/>
          </p:cNvCxnSpPr>
          <p:nvPr/>
        </p:nvCxnSpPr>
        <p:spPr>
          <a:xfrm flipH="1" flipV="1">
            <a:off x="8674691" y="1225208"/>
            <a:ext cx="1323" cy="3858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9671025" y="48960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9660988" y="27360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0800000">
            <a:off x="9662401" y="921600"/>
            <a:ext cx="317419" cy="68400"/>
          </a:xfrm>
          <a:prstGeom prst="bentConnector3">
            <a:avLst>
              <a:gd name="adj1" fmla="val -116542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19726"/>
              </p:ext>
            </p:extLst>
          </p:nvPr>
        </p:nvGraphicFramePr>
        <p:xfrm>
          <a:off x="2872197" y="820208"/>
          <a:ext cx="1164238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38">
                  <a:extLst>
                    <a:ext uri="{9D8B030D-6E8A-4147-A177-3AD203B41FA5}">
                      <a16:colId xmlns:a16="http://schemas.microsoft.com/office/drawing/2014/main" val="1036769364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BM_MainFrame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511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BM_Dialogs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00779"/>
                  </a:ext>
                </a:extLst>
              </a:tr>
            </a:tbl>
          </a:graphicData>
        </a:graphic>
      </p:graphicFrame>
      <p:cxnSp>
        <p:nvCxnSpPr>
          <p:cNvPr id="93" name="직선 연결선 92"/>
          <p:cNvCxnSpPr>
            <a:stCxn id="18" idx="2"/>
            <a:endCxn id="92" idx="0"/>
          </p:cNvCxnSpPr>
          <p:nvPr/>
        </p:nvCxnSpPr>
        <p:spPr>
          <a:xfrm flipH="1">
            <a:off x="6061040" y="1225208"/>
            <a:ext cx="1" cy="5798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72" idx="2"/>
            <a:endCxn id="118" idx="0"/>
          </p:cNvCxnSpPr>
          <p:nvPr/>
        </p:nvCxnSpPr>
        <p:spPr>
          <a:xfrm>
            <a:off x="3454316" y="2200943"/>
            <a:ext cx="0" cy="7348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991793" y="3018623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381807" y="2935839"/>
            <a:ext cx="145018" cy="395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905026" y="2840768"/>
            <a:ext cx="312028" cy="5860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3539390" y="3018623"/>
            <a:ext cx="236563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293964" y="2767491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검색 조건 입력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402403" y="276749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 조건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3526825" y="3235851"/>
            <a:ext cx="2378201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194814" y="3248383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값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ArrayList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 flipH="1">
            <a:off x="991793" y="3235851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643418" y="324838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화면 출력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991793" y="4145766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3381807" y="4062982"/>
            <a:ext cx="145018" cy="395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988531" y="4062982"/>
            <a:ext cx="145018" cy="395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3539390" y="4145766"/>
            <a:ext cx="24491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659449" y="3902254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대출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반납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03630" y="3902254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반납 정보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3526825" y="4362994"/>
            <a:ext cx="246170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251720" y="437552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 입력 결과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991793" y="4362994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794101" y="43755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 확인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991793" y="5272908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3381807" y="5170859"/>
            <a:ext cx="145018" cy="1124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3539390" y="5272908"/>
            <a:ext cx="498061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568879" y="5029396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입고할 책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ISBN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50625" y="5029396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ISBN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 flipH="1">
            <a:off x="3526825" y="5490136"/>
            <a:ext cx="4993175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050625" y="5495048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값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ArrayList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991793" y="5490136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643418" y="549504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화면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출력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988531" y="5893452"/>
            <a:ext cx="145018" cy="395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3" name="직선 화살표 연결선 162"/>
          <p:cNvCxnSpPr/>
          <p:nvPr/>
        </p:nvCxnSpPr>
        <p:spPr>
          <a:xfrm>
            <a:off x="3539390" y="5991850"/>
            <a:ext cx="24491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466523" y="5740718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정보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3526825" y="6209078"/>
            <a:ext cx="246170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251720" y="622161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 입력 결과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7" name="직선 화살표 연결선 166"/>
          <p:cNvCxnSpPr/>
          <p:nvPr/>
        </p:nvCxnSpPr>
        <p:spPr>
          <a:xfrm flipH="1">
            <a:off x="991793" y="6204826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643418" y="620973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화면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출력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91793" y="1887812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381807" y="1805028"/>
            <a:ext cx="145018" cy="395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1" name="직선 연결선 80"/>
          <p:cNvCxnSpPr>
            <a:stCxn id="65" idx="2"/>
            <a:endCxn id="72" idx="0"/>
          </p:cNvCxnSpPr>
          <p:nvPr/>
        </p:nvCxnSpPr>
        <p:spPr>
          <a:xfrm>
            <a:off x="3454316" y="1360208"/>
            <a:ext cx="0" cy="4448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5988531" y="1805028"/>
            <a:ext cx="145018" cy="395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3539390" y="1887812"/>
            <a:ext cx="244914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46812" y="1644300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ID,PW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38283" y="1644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 시도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3526825" y="2105040"/>
            <a:ext cx="246170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338283" y="210995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 결과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3" name="직선 화살표 연결선 172"/>
          <p:cNvCxnSpPr/>
          <p:nvPr/>
        </p:nvCxnSpPr>
        <p:spPr>
          <a:xfrm flipH="1">
            <a:off x="991793" y="2106000"/>
            <a:ext cx="239001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643418" y="211362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화면 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출력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1" name="직선 연결선 180"/>
          <p:cNvCxnSpPr>
            <a:stCxn id="92" idx="2"/>
            <a:endCxn id="119" idx="0"/>
          </p:cNvCxnSpPr>
          <p:nvPr/>
        </p:nvCxnSpPr>
        <p:spPr>
          <a:xfrm>
            <a:off x="6061040" y="2200943"/>
            <a:ext cx="0" cy="6398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19" idx="2"/>
            <a:endCxn id="132" idx="0"/>
          </p:cNvCxnSpPr>
          <p:nvPr/>
        </p:nvCxnSpPr>
        <p:spPr>
          <a:xfrm>
            <a:off x="6061040" y="3426826"/>
            <a:ext cx="0" cy="6361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32" idx="2"/>
            <a:endCxn id="155" idx="0"/>
          </p:cNvCxnSpPr>
          <p:nvPr/>
        </p:nvCxnSpPr>
        <p:spPr>
          <a:xfrm>
            <a:off x="6061040" y="4458897"/>
            <a:ext cx="0" cy="14345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31" idx="2"/>
            <a:endCxn id="141" idx="0"/>
          </p:cNvCxnSpPr>
          <p:nvPr/>
        </p:nvCxnSpPr>
        <p:spPr>
          <a:xfrm>
            <a:off x="3454316" y="4458897"/>
            <a:ext cx="0" cy="7119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18" idx="2"/>
            <a:endCxn id="131" idx="0"/>
          </p:cNvCxnSpPr>
          <p:nvPr/>
        </p:nvCxnSpPr>
        <p:spPr>
          <a:xfrm>
            <a:off x="3454316" y="3331754"/>
            <a:ext cx="0" cy="7312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234" idx="2"/>
          </p:cNvCxnSpPr>
          <p:nvPr/>
        </p:nvCxnSpPr>
        <p:spPr>
          <a:xfrm>
            <a:off x="8676014" y="5669913"/>
            <a:ext cx="0" cy="11426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55" idx="2"/>
          </p:cNvCxnSpPr>
          <p:nvPr/>
        </p:nvCxnSpPr>
        <p:spPr>
          <a:xfrm>
            <a:off x="6061040" y="6289367"/>
            <a:ext cx="0" cy="4564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41" idx="2"/>
          </p:cNvCxnSpPr>
          <p:nvPr/>
        </p:nvCxnSpPr>
        <p:spPr>
          <a:xfrm>
            <a:off x="3454316" y="6295421"/>
            <a:ext cx="0" cy="4504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>
            <a:endCxn id="217" idx="3"/>
          </p:cNvCxnSpPr>
          <p:nvPr/>
        </p:nvCxnSpPr>
        <p:spPr>
          <a:xfrm rot="16200000" flipH="1">
            <a:off x="6106653" y="3003407"/>
            <a:ext cx="293860" cy="73059"/>
          </a:xfrm>
          <a:prstGeom prst="bentConnector4">
            <a:avLst>
              <a:gd name="adj1" fmla="val 3353"/>
              <a:gd name="adj2" fmla="val 525562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6145095" y="2988909"/>
            <a:ext cx="145018" cy="395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614501" y="2767491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 결과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ArrayList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입력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520000" y="5083855"/>
            <a:ext cx="312028" cy="5860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5" name="꺾인 연결선 234"/>
          <p:cNvCxnSpPr>
            <a:endCxn id="236" idx="3"/>
          </p:cNvCxnSpPr>
          <p:nvPr/>
        </p:nvCxnSpPr>
        <p:spPr>
          <a:xfrm rot="16200000" flipH="1">
            <a:off x="8716864" y="5251256"/>
            <a:ext cx="293860" cy="63535"/>
          </a:xfrm>
          <a:prstGeom prst="bentConnector4">
            <a:avLst>
              <a:gd name="adj1" fmla="val 16318"/>
              <a:gd name="adj2" fmla="val 459802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8750544" y="5231996"/>
            <a:ext cx="145018" cy="395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125060" y="5010578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 결과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ArrayList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입력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3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직사각형 249"/>
          <p:cNvSpPr/>
          <p:nvPr/>
        </p:nvSpPr>
        <p:spPr>
          <a:xfrm>
            <a:off x="2082708" y="694411"/>
            <a:ext cx="7108166" cy="6016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도서 관리 프로그램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355" y="171191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Use Case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Diagram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2580042" y="5723367"/>
            <a:ext cx="1311215" cy="534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도서 검색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580042" y="3613125"/>
            <a:ext cx="1311215" cy="534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도서        대출 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반납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579438" y="1114956"/>
            <a:ext cx="1311215" cy="534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도서        반입 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579438" y="2094233"/>
            <a:ext cx="1311215" cy="534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 가입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607160" y="3233778"/>
            <a:ext cx="1311215" cy="534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4" name="직선 연결선 93"/>
          <p:cNvCxnSpPr>
            <a:stCxn id="177" idx="7"/>
            <a:endCxn id="84" idx="3"/>
          </p:cNvCxnSpPr>
          <p:nvPr/>
        </p:nvCxnSpPr>
        <p:spPr>
          <a:xfrm flipV="1">
            <a:off x="6213192" y="3690291"/>
            <a:ext cx="1585991" cy="9643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4" idx="6"/>
            <a:endCxn id="69" idx="1"/>
          </p:cNvCxnSpPr>
          <p:nvPr/>
        </p:nvCxnSpPr>
        <p:spPr>
          <a:xfrm>
            <a:off x="8918375" y="3501197"/>
            <a:ext cx="1065529" cy="182838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80" idx="6"/>
            <a:endCxn id="84" idx="2"/>
          </p:cNvCxnSpPr>
          <p:nvPr/>
        </p:nvCxnSpPr>
        <p:spPr>
          <a:xfrm flipV="1">
            <a:off x="3891257" y="3501197"/>
            <a:ext cx="3715903" cy="37934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37" idx="6"/>
            <a:endCxn id="82" idx="2"/>
          </p:cNvCxnSpPr>
          <p:nvPr/>
        </p:nvCxnSpPr>
        <p:spPr>
          <a:xfrm flipV="1">
            <a:off x="1274150" y="1382375"/>
            <a:ext cx="1305288" cy="89089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71354" y="1020066"/>
            <a:ext cx="902796" cy="1039465"/>
            <a:chOff x="621520" y="1020066"/>
            <a:chExt cx="902796" cy="1039465"/>
          </a:xfrm>
        </p:grpSpPr>
        <p:sp>
          <p:nvSpPr>
            <p:cNvPr id="26" name="웃는 얼굴 25"/>
            <p:cNvSpPr/>
            <p:nvPr/>
          </p:nvSpPr>
          <p:spPr>
            <a:xfrm>
              <a:off x="796870" y="1201219"/>
              <a:ext cx="534838" cy="534838"/>
            </a:xfrm>
            <a:prstGeom prst="smileyFac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4026" y="175175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관리자</a:t>
              </a: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21520" y="1020066"/>
              <a:ext cx="902796" cy="90279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05964" y="4494359"/>
            <a:ext cx="1233577" cy="1233577"/>
            <a:chOff x="811295" y="4494359"/>
            <a:chExt cx="1233577" cy="1233577"/>
          </a:xfrm>
        </p:grpSpPr>
        <p:sp>
          <p:nvSpPr>
            <p:cNvPr id="113" name="웃는 얼굴 112"/>
            <p:cNvSpPr/>
            <p:nvPr/>
          </p:nvSpPr>
          <p:spPr>
            <a:xfrm>
              <a:off x="1134782" y="4779045"/>
              <a:ext cx="534838" cy="534838"/>
            </a:xfrm>
            <a:prstGeom prst="smileyFac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19537" y="532958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일반 직원</a:t>
              </a: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811295" y="4494359"/>
              <a:ext cx="1233577" cy="123357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42" name="직선 연결선 141"/>
          <p:cNvCxnSpPr>
            <a:stCxn id="37" idx="5"/>
            <a:endCxn id="83" idx="2"/>
          </p:cNvCxnSpPr>
          <p:nvPr/>
        </p:nvCxnSpPr>
        <p:spPr>
          <a:xfrm>
            <a:off x="1141939" y="1790651"/>
            <a:ext cx="1437499" cy="571001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39" idx="5"/>
            <a:endCxn id="79" idx="2"/>
          </p:cNvCxnSpPr>
          <p:nvPr/>
        </p:nvCxnSpPr>
        <p:spPr>
          <a:xfrm>
            <a:off x="1258888" y="5547283"/>
            <a:ext cx="1321154" cy="4435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39" idx="7"/>
            <a:endCxn id="80" idx="2"/>
          </p:cNvCxnSpPr>
          <p:nvPr/>
        </p:nvCxnSpPr>
        <p:spPr>
          <a:xfrm flipV="1">
            <a:off x="1258888" y="3880544"/>
            <a:ext cx="1321154" cy="794468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82" idx="6"/>
            <a:endCxn id="161" idx="1"/>
          </p:cNvCxnSpPr>
          <p:nvPr/>
        </p:nvCxnSpPr>
        <p:spPr>
          <a:xfrm>
            <a:off x="3890653" y="1382375"/>
            <a:ext cx="6093251" cy="383876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282737" y="3430629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&lt;&lt;include&gt;&gt;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195604" y="395859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&lt;&lt;include&gt;&gt;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983904" y="5031967"/>
            <a:ext cx="1138686" cy="5952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3904" y="1468638"/>
            <a:ext cx="1138686" cy="5952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도서 </a:t>
            </a:r>
            <a:r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2580042" y="4663014"/>
            <a:ext cx="1311215" cy="534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검색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4" name="직선 연결선 173"/>
          <p:cNvCxnSpPr>
            <a:stCxn id="39" idx="6"/>
            <a:endCxn id="169" idx="2"/>
          </p:cNvCxnSpPr>
          <p:nvPr/>
        </p:nvCxnSpPr>
        <p:spPr>
          <a:xfrm flipV="1">
            <a:off x="1439541" y="4930433"/>
            <a:ext cx="1140501" cy="180715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5094000" y="4576309"/>
            <a:ext cx="1311215" cy="534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직선 연결선 187"/>
          <p:cNvCxnSpPr>
            <a:stCxn id="79" idx="6"/>
            <a:endCxn id="193" idx="3"/>
          </p:cNvCxnSpPr>
          <p:nvPr/>
        </p:nvCxnSpPr>
        <p:spPr>
          <a:xfrm flipV="1">
            <a:off x="3891257" y="5154447"/>
            <a:ext cx="1319989" cy="836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69" idx="6"/>
            <a:endCxn id="185" idx="3"/>
          </p:cNvCxnSpPr>
          <p:nvPr/>
        </p:nvCxnSpPr>
        <p:spPr>
          <a:xfrm flipV="1">
            <a:off x="3891257" y="4850285"/>
            <a:ext cx="1044704" cy="80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이등변 삼각형 184"/>
          <p:cNvSpPr/>
          <p:nvPr/>
        </p:nvSpPr>
        <p:spPr>
          <a:xfrm rot="5180991">
            <a:off x="4951286" y="4773701"/>
            <a:ext cx="113058" cy="144000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3" name="이등변 삼각형 192"/>
          <p:cNvSpPr/>
          <p:nvPr/>
        </p:nvSpPr>
        <p:spPr>
          <a:xfrm rot="3009472">
            <a:off x="5210000" y="5036318"/>
            <a:ext cx="113058" cy="144000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9" name="직선 연결선 198"/>
          <p:cNvCxnSpPr>
            <a:stCxn id="177" idx="6"/>
            <a:endCxn id="69" idx="1"/>
          </p:cNvCxnSpPr>
          <p:nvPr/>
        </p:nvCxnSpPr>
        <p:spPr>
          <a:xfrm>
            <a:off x="6405215" y="4843728"/>
            <a:ext cx="3578689" cy="485852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000"/>
              </p:ext>
            </p:extLst>
          </p:nvPr>
        </p:nvGraphicFramePr>
        <p:xfrm>
          <a:off x="9616268" y="171191"/>
          <a:ext cx="2421685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640">
                  <a:extLst>
                    <a:ext uri="{9D8B030D-6E8A-4147-A177-3AD203B41FA5}">
                      <a16:colId xmlns:a16="http://schemas.microsoft.com/office/drawing/2014/main" val="2183598790"/>
                    </a:ext>
                  </a:extLst>
                </a:gridCol>
                <a:gridCol w="1131045">
                  <a:extLst>
                    <a:ext uri="{9D8B030D-6E8A-4147-A177-3AD203B41FA5}">
                      <a16:colId xmlns:a16="http://schemas.microsoft.com/office/drawing/2014/main" val="82435963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관계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859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일반화 관계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0123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 관계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723479"/>
                  </a:ext>
                </a:extLst>
              </a:tr>
            </a:tbl>
          </a:graphicData>
        </a:graphic>
      </p:graphicFrame>
      <p:cxnSp>
        <p:nvCxnSpPr>
          <p:cNvPr id="227" name="직선 화살표 연결선 226"/>
          <p:cNvCxnSpPr/>
          <p:nvPr/>
        </p:nvCxnSpPr>
        <p:spPr>
          <a:xfrm flipH="1">
            <a:off x="9908638" y="27305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 flipH="1">
            <a:off x="9908638" y="48960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 flipH="1">
            <a:off x="9908638" y="705600"/>
            <a:ext cx="69583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이등변 삼각형 231"/>
          <p:cNvSpPr/>
          <p:nvPr/>
        </p:nvSpPr>
        <p:spPr>
          <a:xfrm rot="16200000">
            <a:off x="9907200" y="417662"/>
            <a:ext cx="113058" cy="144000"/>
          </a:xfrm>
          <a:prstGeom prst="triangl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4" name="직선 연결선 253"/>
          <p:cNvCxnSpPr>
            <a:stCxn id="80" idx="4"/>
            <a:endCxn id="169" idx="0"/>
          </p:cNvCxnSpPr>
          <p:nvPr/>
        </p:nvCxnSpPr>
        <p:spPr>
          <a:xfrm>
            <a:off x="3235650" y="4147963"/>
            <a:ext cx="0" cy="51505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3451222" y="4241037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&lt;&lt;include&gt;&gt;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직선 연결선 271"/>
          <p:cNvCxnSpPr>
            <a:stCxn id="80" idx="6"/>
            <a:endCxn id="69" idx="1"/>
          </p:cNvCxnSpPr>
          <p:nvPr/>
        </p:nvCxnSpPr>
        <p:spPr>
          <a:xfrm>
            <a:off x="3891257" y="3880544"/>
            <a:ext cx="6092647" cy="1449036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>
          <a:xfrm>
            <a:off x="5093299" y="2161140"/>
            <a:ext cx="1311215" cy="534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6688437" y="2462774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&lt;&lt;include&gt;&gt;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9" name="직선 연결선 288"/>
          <p:cNvCxnSpPr>
            <a:stCxn id="83" idx="6"/>
            <a:endCxn id="290" idx="3"/>
          </p:cNvCxnSpPr>
          <p:nvPr/>
        </p:nvCxnSpPr>
        <p:spPr>
          <a:xfrm>
            <a:off x="3890653" y="2361652"/>
            <a:ext cx="1045495" cy="5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이등변 삼각형 289"/>
          <p:cNvSpPr/>
          <p:nvPr/>
        </p:nvSpPr>
        <p:spPr>
          <a:xfrm rot="5731250">
            <a:off x="4951285" y="2356559"/>
            <a:ext cx="113058" cy="144000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6" name="직선 연결선 295"/>
          <p:cNvCxnSpPr>
            <a:stCxn id="82" idx="5"/>
            <a:endCxn id="297" idx="3"/>
          </p:cNvCxnSpPr>
          <p:nvPr/>
        </p:nvCxnSpPr>
        <p:spPr>
          <a:xfrm>
            <a:off x="3698630" y="1571469"/>
            <a:ext cx="1357941" cy="643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이등변 삼각형 296"/>
          <p:cNvSpPr/>
          <p:nvPr/>
        </p:nvSpPr>
        <p:spPr>
          <a:xfrm rot="6745015">
            <a:off x="5066601" y="2170351"/>
            <a:ext cx="113058" cy="144000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2" name="직선 연결선 301"/>
          <p:cNvCxnSpPr>
            <a:stCxn id="275" idx="6"/>
            <a:endCxn id="84" idx="1"/>
          </p:cNvCxnSpPr>
          <p:nvPr/>
        </p:nvCxnSpPr>
        <p:spPr>
          <a:xfrm>
            <a:off x="6404514" y="2428559"/>
            <a:ext cx="1394669" cy="88354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75" idx="4"/>
            <a:endCxn id="69" idx="1"/>
          </p:cNvCxnSpPr>
          <p:nvPr/>
        </p:nvCxnSpPr>
        <p:spPr>
          <a:xfrm>
            <a:off x="5748907" y="2695978"/>
            <a:ext cx="4234997" cy="2633602"/>
          </a:xfrm>
          <a:prstGeom prst="line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1368000"/>
            <a:ext cx="10515600" cy="701731"/>
          </a:xfrm>
        </p:spPr>
        <p:txBody>
          <a:bodyPr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3. DB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관계도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420000"/>
            <a:ext cx="10515600" cy="20313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1) DB ERD</a:t>
            </a:r>
          </a:p>
          <a:p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2) DB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목록</a:t>
            </a:r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3) DB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ko-KR" altLang="en-US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56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타원 52"/>
          <p:cNvSpPr/>
          <p:nvPr/>
        </p:nvSpPr>
        <p:spPr>
          <a:xfrm>
            <a:off x="2678726" y="5552368"/>
            <a:ext cx="312123" cy="312123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22605"/>
              </p:ext>
            </p:extLst>
          </p:nvPr>
        </p:nvGraphicFramePr>
        <p:xfrm>
          <a:off x="736029" y="694411"/>
          <a:ext cx="2121313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313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USERINFO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8966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USER_ID(PK)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USER_PHONENUMBER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8902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USER_ADDRESS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3305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USER_CLASS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424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DATE_OF_ADMISSION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481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51323"/>
              </p:ext>
            </p:extLst>
          </p:nvPr>
        </p:nvGraphicFramePr>
        <p:xfrm>
          <a:off x="8465440" y="694411"/>
          <a:ext cx="1611834" cy="38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34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BOOKINFO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8966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BOOK_ID(PK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8902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TRANSLATORS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2477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PUBLISHER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8505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PUBDATE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7149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08798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9026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BOOK_LOC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2311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IMPORT_DATE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4044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EXPORT_DATE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3305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BOOK_CLASS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424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THUMBNAIL_URL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481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44580"/>
              </p:ext>
            </p:extLst>
          </p:nvPr>
        </p:nvGraphicFramePr>
        <p:xfrm>
          <a:off x="3216228" y="4988430"/>
          <a:ext cx="3252615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615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USERSTATUS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8966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USER_ID(PK,FK)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NUM_OF_POSSIBLE_CHECKED_OUT</a:t>
                      </a: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NUM_OF_CHECKED_OUT_BOOK</a:t>
                      </a: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424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TOTAL_LATE_FEE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481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46229"/>
              </p:ext>
            </p:extLst>
          </p:nvPr>
        </p:nvGraphicFramePr>
        <p:xfrm>
          <a:off x="8465440" y="5528430"/>
          <a:ext cx="3022945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945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BOOKSTATUS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8966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BOOK_ID(PK,FK)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481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05628"/>
              </p:ext>
            </p:extLst>
          </p:nvPr>
        </p:nvGraphicFramePr>
        <p:xfrm>
          <a:off x="3331064" y="2314411"/>
          <a:ext cx="3022945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945">
                  <a:extLst>
                    <a:ext uri="{9D8B030D-6E8A-4147-A177-3AD203B41FA5}">
                      <a16:colId xmlns:a16="http://schemas.microsoft.com/office/drawing/2014/main" val="25770185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CHECKINGOUT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8966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USER_ID(FK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956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BOOK_ID(FK)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527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CHECKED_OUT_DATE</a:t>
                      </a: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424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2871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RETURNED_DATE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3353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LATE_FOR_RETURN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2123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LATE_FEE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748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355" y="171191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1) DB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ERD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989447" y="3481649"/>
            <a:ext cx="3034019" cy="14195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" idx="2"/>
            <a:endCxn id="23" idx="1"/>
          </p:cNvCxnSpPr>
          <p:nvPr/>
        </p:nvCxnSpPr>
        <p:spPr>
          <a:xfrm rot="16200000" flipH="1">
            <a:off x="2181374" y="2289721"/>
            <a:ext cx="765000" cy="1534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3" idx="3"/>
            <a:endCxn id="20" idx="1"/>
          </p:cNvCxnSpPr>
          <p:nvPr/>
        </p:nvCxnSpPr>
        <p:spPr>
          <a:xfrm flipV="1">
            <a:off x="6354009" y="2629411"/>
            <a:ext cx="2111431" cy="8100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0" idx="1"/>
            <a:endCxn id="22" idx="1"/>
          </p:cNvCxnSpPr>
          <p:nvPr/>
        </p:nvCxnSpPr>
        <p:spPr>
          <a:xfrm rot="10800000" flipV="1">
            <a:off x="8465440" y="2629410"/>
            <a:ext cx="12700" cy="3349019"/>
          </a:xfrm>
          <a:prstGeom prst="bentConnector3">
            <a:avLst>
              <a:gd name="adj1" fmla="val 8410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990850" y="5420444"/>
            <a:ext cx="0" cy="557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7927937" y="5822368"/>
            <a:ext cx="312123" cy="312123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8240061" y="5690444"/>
            <a:ext cx="0" cy="557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990850" y="3160418"/>
            <a:ext cx="0" cy="557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635750" y="3160418"/>
            <a:ext cx="0" cy="557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5355" y="171191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테이블 목록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903942"/>
              </p:ext>
            </p:extLst>
          </p:nvPr>
        </p:nvGraphicFramePr>
        <p:xfrm>
          <a:off x="900113" y="2643188"/>
          <a:ext cx="103917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워크시트" r:id="rId3" imgW="10391689" imgH="1571670" progId="Excel.Sheet.12">
                  <p:embed/>
                </p:oleObj>
              </mc:Choice>
              <mc:Fallback>
                <p:oleObj name="워크시트" r:id="rId3" imgW="10391689" imgH="1571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643188"/>
                        <a:ext cx="10391775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4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5355" y="171191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테이블 정의서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245664"/>
              </p:ext>
            </p:extLst>
          </p:nvPr>
        </p:nvGraphicFramePr>
        <p:xfrm>
          <a:off x="528638" y="1338263"/>
          <a:ext cx="11134725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워크시트" r:id="rId3" imgW="11134578" imgH="4181594" progId="Excel.Sheet.12">
                  <p:embed/>
                </p:oleObj>
              </mc:Choice>
              <mc:Fallback>
                <p:oleObj name="워크시트" r:id="rId3" imgW="11134578" imgH="41815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" y="1338263"/>
                        <a:ext cx="11134725" cy="41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4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5355" y="171191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테이블 정의서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정보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78161"/>
              </p:ext>
            </p:extLst>
          </p:nvPr>
        </p:nvGraphicFramePr>
        <p:xfrm>
          <a:off x="1428750" y="763588"/>
          <a:ext cx="9334500" cy="561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워크시트" r:id="rId3" imgW="11134578" imgH="6696194" progId="Excel.Sheet.12">
                  <p:embed/>
                </p:oleObj>
              </mc:Choice>
              <mc:Fallback>
                <p:oleObj name="워크시트" r:id="rId3" imgW="11134578" imgH="66961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750" y="763588"/>
                        <a:ext cx="9334500" cy="561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22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5355" y="171191"/>
            <a:ext cx="4427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테이블 정의서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현황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57771"/>
              </p:ext>
            </p:extLst>
          </p:nvPr>
        </p:nvGraphicFramePr>
        <p:xfrm>
          <a:off x="528638" y="1547813"/>
          <a:ext cx="1113472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워크시트" r:id="rId3" imgW="11134578" imgH="3762256" progId="Excel.Sheet.12">
                  <p:embed/>
                </p:oleObj>
              </mc:Choice>
              <mc:Fallback>
                <p:oleObj name="워크시트" r:id="rId3" imgW="11134578" imgH="37622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" y="1547813"/>
                        <a:ext cx="11134725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65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5355" y="171191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테이블 정의서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현황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89597"/>
              </p:ext>
            </p:extLst>
          </p:nvPr>
        </p:nvGraphicFramePr>
        <p:xfrm>
          <a:off x="528638" y="1966913"/>
          <a:ext cx="1113472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워크시트" r:id="rId3" imgW="11134578" imgH="2924294" progId="Excel.Sheet.12">
                  <p:embed/>
                </p:oleObj>
              </mc:Choice>
              <mc:Fallback>
                <p:oleObj name="워크시트" r:id="rId3" imgW="11134578" imgH="29242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" y="1966913"/>
                        <a:ext cx="11134725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80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94747"/>
              </p:ext>
            </p:extLst>
          </p:nvPr>
        </p:nvGraphicFramePr>
        <p:xfrm>
          <a:off x="725447" y="291789"/>
          <a:ext cx="107411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549">
                  <a:extLst>
                    <a:ext uri="{9D8B030D-6E8A-4147-A177-3AD203B41FA5}">
                      <a16:colId xmlns:a16="http://schemas.microsoft.com/office/drawing/2014/main" val="887012362"/>
                    </a:ext>
                  </a:extLst>
                </a:gridCol>
                <a:gridCol w="3835400">
                  <a:extLst>
                    <a:ext uri="{9D8B030D-6E8A-4147-A177-3AD203B41FA5}">
                      <a16:colId xmlns:a16="http://schemas.microsoft.com/office/drawing/2014/main" val="1279255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05790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97044519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85549708"/>
                    </a:ext>
                  </a:extLst>
                </a:gridCol>
                <a:gridCol w="1112957">
                  <a:extLst>
                    <a:ext uri="{9D8B030D-6E8A-4147-A177-3AD203B41FA5}">
                      <a16:colId xmlns:a16="http://schemas.microsoft.com/office/drawing/2014/main" val="1950459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7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설계문서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문서번호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20200115-01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2589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7881"/>
              </p:ext>
            </p:extLst>
          </p:nvPr>
        </p:nvGraphicFramePr>
        <p:xfrm>
          <a:off x="725448" y="1600612"/>
          <a:ext cx="1074110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339">
                  <a:extLst>
                    <a:ext uri="{9D8B030D-6E8A-4147-A177-3AD203B41FA5}">
                      <a16:colId xmlns:a16="http://schemas.microsoft.com/office/drawing/2014/main" val="2038524427"/>
                    </a:ext>
                  </a:extLst>
                </a:gridCol>
                <a:gridCol w="7157155">
                  <a:extLst>
                    <a:ext uri="{9D8B030D-6E8A-4147-A177-3AD203B41FA5}">
                      <a16:colId xmlns:a16="http://schemas.microsoft.com/office/drawing/2014/main" val="4056798621"/>
                    </a:ext>
                  </a:extLst>
                </a:gridCol>
                <a:gridCol w="1264356">
                  <a:extLst>
                    <a:ext uri="{9D8B030D-6E8A-4147-A177-3AD203B41FA5}">
                      <a16:colId xmlns:a16="http://schemas.microsoft.com/office/drawing/2014/main" val="2585706663"/>
                    </a:ext>
                  </a:extLst>
                </a:gridCol>
                <a:gridCol w="1354255">
                  <a:extLst>
                    <a:ext uri="{9D8B030D-6E8A-4147-A177-3AD203B41FA5}">
                      <a16:colId xmlns:a16="http://schemas.microsoft.com/office/drawing/2014/main" val="333945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50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중 수정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3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30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3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8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0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59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2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70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1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1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1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5355" y="171191"/>
            <a:ext cx="4171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테이블 정의서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 정보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61058"/>
              </p:ext>
            </p:extLst>
          </p:nvPr>
        </p:nvGraphicFramePr>
        <p:xfrm>
          <a:off x="528638" y="919163"/>
          <a:ext cx="11134725" cy="522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워크시트" r:id="rId3" imgW="11134578" imgH="5229225" progId="Excel.Sheet.12">
                  <p:embed/>
                </p:oleObj>
              </mc:Choice>
              <mc:Fallback>
                <p:oleObj name="워크시트" r:id="rId3" imgW="11134578" imgH="52292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38" y="919163"/>
                        <a:ext cx="11134725" cy="522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57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1368000"/>
            <a:ext cx="10515600" cy="701731"/>
          </a:xfrm>
        </p:spPr>
        <p:txBody>
          <a:bodyPr>
            <a:sp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UI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16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94605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MF-001-01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MainFrame-First_Screen_Login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메인프레임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후 첫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15286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20571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72033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09127"/>
              </p:ext>
            </p:extLst>
          </p:nvPr>
        </p:nvGraphicFramePr>
        <p:xfrm>
          <a:off x="68178" y="1008000"/>
          <a:ext cx="9226799" cy="17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4">
                  <a:extLst>
                    <a:ext uri="{9D8B030D-6E8A-4147-A177-3AD203B41FA5}">
                      <a16:colId xmlns:a16="http://schemas.microsoft.com/office/drawing/2014/main" val="1343076247"/>
                    </a:ext>
                  </a:extLst>
                </a:gridCol>
                <a:gridCol w="8856985">
                  <a:extLst>
                    <a:ext uri="{9D8B030D-6E8A-4147-A177-3AD203B41FA5}">
                      <a16:colId xmlns:a16="http://schemas.microsoft.com/office/drawing/2014/main" val="2748089085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463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87597"/>
              </p:ext>
            </p:extLst>
          </p:nvPr>
        </p:nvGraphicFramePr>
        <p:xfrm>
          <a:off x="68178" y="1183694"/>
          <a:ext cx="3420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7539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348002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7724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142080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68400" y="1327694"/>
            <a:ext cx="922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43889"/>
              </p:ext>
            </p:extLst>
          </p:nvPr>
        </p:nvGraphicFramePr>
        <p:xfrm>
          <a:off x="9404172" y="1008650"/>
          <a:ext cx="2717978" cy="25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455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 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(MF-002-01)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전환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7929"/>
                  </a:ext>
                </a:extLst>
              </a:tr>
              <a:tr h="455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(MF-003-01)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전환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7487"/>
                  </a:ext>
                </a:extLst>
              </a:tr>
              <a:tr h="455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전용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화면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MF-003-02)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으로 전환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7572"/>
                  </a:ext>
                </a:extLst>
              </a:tr>
              <a:tr h="455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전용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 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(MF-002-02)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전환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8073"/>
                  </a:ext>
                </a:extLst>
              </a:tr>
              <a:tr h="455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전용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 화면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(MF-002-03)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전환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7577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3347" y="129254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6297" y="129254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49753" y="129254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6966" y="129254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64179" y="129254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1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55417"/>
              </p:ext>
            </p:extLst>
          </p:nvPr>
        </p:nvGraphicFramePr>
        <p:xfrm>
          <a:off x="9404172" y="1008650"/>
          <a:ext cx="2717978" cy="116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455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(Di-001)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7929"/>
                  </a:ext>
                </a:extLst>
              </a:tr>
              <a:tr h="455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</a:t>
                      </a: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(Di-006)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7487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86027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MF-001-01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MainFrame-First_Screen_Login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메인프레임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후 첫 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53176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19946"/>
              </p:ext>
            </p:extLst>
          </p:nvPr>
        </p:nvGraphicFramePr>
        <p:xfrm>
          <a:off x="68178" y="1008000"/>
          <a:ext cx="9226799" cy="17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4">
                  <a:extLst>
                    <a:ext uri="{9D8B030D-6E8A-4147-A177-3AD203B41FA5}">
                      <a16:colId xmlns:a16="http://schemas.microsoft.com/office/drawing/2014/main" val="1343076247"/>
                    </a:ext>
                  </a:extLst>
                </a:gridCol>
                <a:gridCol w="8856985">
                  <a:extLst>
                    <a:ext uri="{9D8B030D-6E8A-4147-A177-3AD203B41FA5}">
                      <a16:colId xmlns:a16="http://schemas.microsoft.com/office/drawing/2014/main" val="2748089085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463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31714"/>
              </p:ext>
            </p:extLst>
          </p:nvPr>
        </p:nvGraphicFramePr>
        <p:xfrm>
          <a:off x="68178" y="1183694"/>
          <a:ext cx="3420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7539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348002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7724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142080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</a:tbl>
          </a:graphicData>
        </a:graphic>
      </p:graphicFrame>
      <p:cxnSp>
        <p:nvCxnSpPr>
          <p:cNvPr id="25" name="직선 연결선 24"/>
          <p:cNvCxnSpPr/>
          <p:nvPr/>
        </p:nvCxnSpPr>
        <p:spPr>
          <a:xfrm>
            <a:off x="68400" y="1327694"/>
            <a:ext cx="922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94457"/>
              </p:ext>
            </p:extLst>
          </p:nvPr>
        </p:nvGraphicFramePr>
        <p:xfrm>
          <a:off x="66756" y="1183492"/>
          <a:ext cx="370800" cy="41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</a:tblGrid>
              <a:tr h="207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  <a:tr h="207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008457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01443" y="118349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1443" y="138906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3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404172" y="1008650"/>
          <a:ext cx="2717978" cy="254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0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394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입력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DB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아이디와 동일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7929"/>
                  </a:ext>
                </a:extLst>
              </a:tr>
              <a:tr h="394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 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DB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비밀번호와 동일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비밀번호는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20225"/>
                  </a:ext>
                </a:extLst>
              </a:tr>
              <a:tr h="394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입력된 아이디와 비밀번호로 로그인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(Di-005)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아이디나 비밀번호가 틀릴 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비밀번호가 틀립니다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26745"/>
                  </a:ext>
                </a:extLst>
              </a:tr>
              <a:tr h="394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창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(Di-006)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75969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43559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Di-001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Dialog-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Log_in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다이얼로그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14" name="직사각형 13"/>
          <p:cNvSpPr>
            <a:spLocks noChangeAspect="1"/>
          </p:cNvSpPr>
          <p:nvPr/>
        </p:nvSpPr>
        <p:spPr>
          <a:xfrm>
            <a:off x="3234602" y="2987662"/>
            <a:ext cx="2895371" cy="18096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34146" y="3412433"/>
            <a:ext cx="1896282" cy="243840"/>
            <a:chOff x="3686281" y="3208586"/>
            <a:chExt cx="1896282" cy="24384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686281" y="3208586"/>
              <a:ext cx="624843" cy="24384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아이디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391570" y="3208586"/>
              <a:ext cx="1190993" cy="2438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아이디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734146" y="3770545"/>
            <a:ext cx="1896282" cy="243840"/>
            <a:chOff x="3686281" y="3208586"/>
            <a:chExt cx="1896282" cy="24384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686281" y="3208586"/>
              <a:ext cx="624843" cy="24384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비밀번호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391570" y="3208586"/>
              <a:ext cx="1190993" cy="2438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비밀번호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867715" y="4283907"/>
            <a:ext cx="693146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 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03713" y="4283907"/>
            <a:ext cx="693146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 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3700" y="344435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63700" y="38011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777715" y="428500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13713" y="428500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27845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40115" y="141366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 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768" y="3141491"/>
          <a:ext cx="9083040" cy="356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2">
                  <a:extLst>
                    <a:ext uri="{9D8B030D-6E8A-4147-A177-3AD203B41FA5}">
                      <a16:colId xmlns:a16="http://schemas.microsoft.com/office/drawing/2014/main" val="337321999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184327938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1122662636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042021246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894860048"/>
                    </a:ext>
                  </a:extLst>
                </a:gridCol>
                <a:gridCol w="1459028">
                  <a:extLst>
                    <a:ext uri="{9D8B030D-6E8A-4147-A177-3AD203B41FA5}">
                      <a16:colId xmlns:a16="http://schemas.microsoft.com/office/drawing/2014/main" val="15193945"/>
                    </a:ext>
                  </a:extLst>
                </a:gridCol>
              </a:tblGrid>
              <a:tr h="203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제목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소장처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상태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71118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90924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5251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241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9848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195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91306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0326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5853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92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690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240115" y="1725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 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45404" y="1413666"/>
            <a:ext cx="7243563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제목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>
            <a:spLocks noChangeAspect="1"/>
          </p:cNvSpPr>
          <p:nvPr/>
        </p:nvSpPr>
        <p:spPr>
          <a:xfrm>
            <a:off x="130398" y="1414183"/>
            <a:ext cx="1029271" cy="149244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썸네일</a:t>
            </a:r>
            <a:endParaRPr kumimoji="0" lang="en-US" altLang="ko-KR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45404" y="17252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저자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44559" y="1725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 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54602" y="17252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역자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0115" y="20384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45404" y="20384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출판사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4559" y="20384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51075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출판년도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42881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 월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34687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 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40115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ISBN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5404" y="2344200"/>
            <a:ext cx="1190993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17925" y="2344200"/>
            <a:ext cx="1350060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4559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관리번호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48617" y="2344200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관리 번호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40115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소장처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47353" y="2661246"/>
            <a:ext cx="262063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위치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44560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도서 상태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49849" y="2661246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대출여부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52000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반납일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58082" y="2661246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반납 날짜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404172" y="1008650"/>
          <a:ext cx="2717978" cy="576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486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</a:t>
                      </a:r>
                      <a:r>
                        <a:rPr lang="ko-KR" altLang="en-US" sz="1200" b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(120x174)</a:t>
                      </a: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DB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사진 출력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7929"/>
                  </a:ext>
                </a:extLst>
              </a:tr>
              <a:tr h="1285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2~8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클릭 시 해당 책 정보 출력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조건이 없을 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조건을 입력해주세요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8073"/>
                  </a:ext>
                </a:extLst>
              </a:tr>
              <a:tr h="686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9~11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클릭 시 해당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정보 출력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 비활성화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입력 불가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3051"/>
                  </a:ext>
                </a:extLst>
              </a:tr>
              <a:tr h="108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- 2~8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검색 조건으로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순서대로 결과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2~8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변화 없이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재클릭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변화 없음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00481"/>
                  </a:ext>
                </a:extLst>
              </a:tr>
              <a:tr h="885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(14)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출력된 책 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(1~8)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전부 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- 2~8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95640"/>
                  </a:ext>
                </a:extLst>
              </a:tr>
              <a:tr h="108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조건을 토대로 검색된 결과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순서대로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중 하나 클릭 시 해당 책 정보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2066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562931" y="162421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11464" y="141366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11464" y="172599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11464" y="203515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11464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11464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3996" y="172599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513996" y="203515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13996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513996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453761" y="2661246"/>
            <a:ext cx="693146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초기화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23893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2638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20651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MF-002-01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MainFrame-Search_Book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메인프레임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0768" y="29844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모서리가 둥근 직사각형 50"/>
          <p:cNvSpPr>
            <a:spLocks/>
          </p:cNvSpPr>
          <p:nvPr/>
        </p:nvSpPr>
        <p:spPr>
          <a:xfrm>
            <a:off x="8453760" y="1725246"/>
            <a:ext cx="693146" cy="86421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 색</a:t>
            </a:r>
            <a:endParaRPr kumimoji="0" lang="en-US" altLang="ko-KR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426382" y="172524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05443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9575"/>
              </p:ext>
            </p:extLst>
          </p:nvPr>
        </p:nvGraphicFramePr>
        <p:xfrm>
          <a:off x="68178" y="1008000"/>
          <a:ext cx="9226799" cy="17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4">
                  <a:extLst>
                    <a:ext uri="{9D8B030D-6E8A-4147-A177-3AD203B41FA5}">
                      <a16:colId xmlns:a16="http://schemas.microsoft.com/office/drawing/2014/main" val="1343076247"/>
                    </a:ext>
                  </a:extLst>
                </a:gridCol>
                <a:gridCol w="8856985">
                  <a:extLst>
                    <a:ext uri="{9D8B030D-6E8A-4147-A177-3AD203B41FA5}">
                      <a16:colId xmlns:a16="http://schemas.microsoft.com/office/drawing/2014/main" val="2748089085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4632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45771"/>
              </p:ext>
            </p:extLst>
          </p:nvPr>
        </p:nvGraphicFramePr>
        <p:xfrm>
          <a:off x="68178" y="1183694"/>
          <a:ext cx="3420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7539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348002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7724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142080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</a:tbl>
          </a:graphicData>
        </a:graphic>
      </p:graphicFrame>
      <p:cxnSp>
        <p:nvCxnSpPr>
          <p:cNvPr id="70" name="직선 연결선 69"/>
          <p:cNvCxnSpPr/>
          <p:nvPr/>
        </p:nvCxnSpPr>
        <p:spPr>
          <a:xfrm>
            <a:off x="68400" y="1327694"/>
            <a:ext cx="922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3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404172" y="1008651"/>
          <a:ext cx="2717978" cy="5762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378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(120x174)</a:t>
                      </a: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API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사진 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7929"/>
                  </a:ext>
                </a:extLst>
              </a:tr>
              <a:tr h="99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2~7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클릭 시 해당 책 정보 출력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조건이 없을 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조건을 입력해주세요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8073"/>
                  </a:ext>
                </a:extLst>
              </a:tr>
              <a:tr h="99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8~10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 입력 정보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 도서에 대한 정보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 입력 시 에러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정보를 전부 입력해주세요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19255"/>
                  </a:ext>
                </a:extLst>
              </a:tr>
              <a:tr h="378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반입과 무관하므로 항상 비활성화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3051"/>
                  </a:ext>
                </a:extLst>
              </a:tr>
              <a:tr h="688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- 2~7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검색 조건으로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- 15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순서대로 결과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변화 없이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재클릭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변화 없음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00481"/>
                  </a:ext>
                </a:extLst>
              </a:tr>
              <a:tr h="84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정보 확인 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(Di-002)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 확인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창에서 확인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2~10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DB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1~11, 15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95640"/>
                  </a:ext>
                </a:extLst>
              </a:tr>
              <a:tr h="378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- 1~11, 15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초기화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37477"/>
                  </a:ext>
                </a:extLst>
              </a:tr>
              <a:tr h="84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조건을 토대로 검색된 결과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순서대로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중 하나 클릭 시 해당 책 정보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20665"/>
                  </a:ext>
                </a:extLst>
              </a:tr>
            </a:tbl>
          </a:graphicData>
        </a:graphic>
      </p:graphicFrame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40115" y="141366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 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768" y="3141491"/>
          <a:ext cx="9083040" cy="356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2">
                  <a:extLst>
                    <a:ext uri="{9D8B030D-6E8A-4147-A177-3AD203B41FA5}">
                      <a16:colId xmlns:a16="http://schemas.microsoft.com/office/drawing/2014/main" val="337321999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184327938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1122662636"/>
                    </a:ext>
                  </a:extLst>
                </a:gridCol>
                <a:gridCol w="3116580">
                  <a:extLst>
                    <a:ext uri="{9D8B030D-6E8A-4147-A177-3AD203B41FA5}">
                      <a16:colId xmlns:a16="http://schemas.microsoft.com/office/drawing/2014/main" val="2042021246"/>
                    </a:ext>
                  </a:extLst>
                </a:gridCol>
                <a:gridCol w="859054">
                  <a:extLst>
                    <a:ext uri="{9D8B030D-6E8A-4147-A177-3AD203B41FA5}">
                      <a16:colId xmlns:a16="http://schemas.microsoft.com/office/drawing/2014/main" val="3894860048"/>
                    </a:ext>
                  </a:extLst>
                </a:gridCol>
                <a:gridCol w="859054">
                  <a:extLst>
                    <a:ext uri="{9D8B030D-6E8A-4147-A177-3AD203B41FA5}">
                      <a16:colId xmlns:a16="http://schemas.microsoft.com/office/drawing/2014/main" val="15193945"/>
                    </a:ext>
                  </a:extLst>
                </a:gridCol>
              </a:tblGrid>
              <a:tr h="203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제목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소장처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71118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90924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5251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241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9848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195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91306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0326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5853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92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690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240115" y="1725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 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45404" y="1413666"/>
            <a:ext cx="7243563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제목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>
            <a:spLocks noChangeAspect="1"/>
          </p:cNvSpPr>
          <p:nvPr/>
        </p:nvSpPr>
        <p:spPr>
          <a:xfrm>
            <a:off x="130398" y="1414183"/>
            <a:ext cx="1029271" cy="149244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썸네일</a:t>
            </a:r>
            <a:endParaRPr kumimoji="0" lang="en-US" altLang="ko-KR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45404" y="17252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저자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44559" y="1725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 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54602" y="17252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역자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0115" y="20384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45404" y="20384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출판사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4559" y="20384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51075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출판년도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42881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 월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34687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 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40115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ISBN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5404" y="2344200"/>
            <a:ext cx="1190993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17925" y="2344200"/>
            <a:ext cx="1350060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4559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관리번호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48617" y="2344200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관리 번호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40115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소장처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47353" y="2661246"/>
            <a:ext cx="2620631" cy="24384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위치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44560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49849" y="2661246"/>
            <a:ext cx="919101" cy="24384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날짜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52000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반출일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58082" y="2661246"/>
            <a:ext cx="91910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반출 날짜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2931" y="162421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11464" y="141366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11464" y="172599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11464" y="203515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11464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11464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3996" y="172599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513996" y="203515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13996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513996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453761" y="2661246"/>
            <a:ext cx="693146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초기화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23893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2638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22244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MF-002-02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MainFrame-Search_Book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메인프레임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0768" y="29844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>
            <a:spLocks/>
          </p:cNvSpPr>
          <p:nvPr/>
        </p:nvSpPr>
        <p:spPr>
          <a:xfrm>
            <a:off x="8452800" y="2173801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 입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모서리가 둥근 직사각형 74"/>
          <p:cNvSpPr>
            <a:spLocks/>
          </p:cNvSpPr>
          <p:nvPr/>
        </p:nvSpPr>
        <p:spPr>
          <a:xfrm>
            <a:off x="8452800" y="1725000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 색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426382" y="172524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426382" y="217472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6839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9575"/>
              </p:ext>
            </p:extLst>
          </p:nvPr>
        </p:nvGraphicFramePr>
        <p:xfrm>
          <a:off x="68178" y="1008000"/>
          <a:ext cx="9226799" cy="17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4">
                  <a:extLst>
                    <a:ext uri="{9D8B030D-6E8A-4147-A177-3AD203B41FA5}">
                      <a16:colId xmlns:a16="http://schemas.microsoft.com/office/drawing/2014/main" val="1343076247"/>
                    </a:ext>
                  </a:extLst>
                </a:gridCol>
                <a:gridCol w="8856985">
                  <a:extLst>
                    <a:ext uri="{9D8B030D-6E8A-4147-A177-3AD203B41FA5}">
                      <a16:colId xmlns:a16="http://schemas.microsoft.com/office/drawing/2014/main" val="2748089085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4632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45771"/>
              </p:ext>
            </p:extLst>
          </p:nvPr>
        </p:nvGraphicFramePr>
        <p:xfrm>
          <a:off x="68178" y="1183694"/>
          <a:ext cx="3420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7539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348002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7724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142080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</a:tbl>
          </a:graphicData>
        </a:graphic>
      </p:graphicFrame>
      <p:cxnSp>
        <p:nvCxnSpPr>
          <p:cNvPr id="70" name="직선 연결선 69"/>
          <p:cNvCxnSpPr/>
          <p:nvPr/>
        </p:nvCxnSpPr>
        <p:spPr>
          <a:xfrm>
            <a:off x="68400" y="1327694"/>
            <a:ext cx="922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40115" y="141366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 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768" y="3141491"/>
          <a:ext cx="9083040" cy="356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2">
                  <a:extLst>
                    <a:ext uri="{9D8B030D-6E8A-4147-A177-3AD203B41FA5}">
                      <a16:colId xmlns:a16="http://schemas.microsoft.com/office/drawing/2014/main" val="337321999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184327938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1122662636"/>
                    </a:ext>
                  </a:extLst>
                </a:gridCol>
                <a:gridCol w="3116580">
                  <a:extLst>
                    <a:ext uri="{9D8B030D-6E8A-4147-A177-3AD203B41FA5}">
                      <a16:colId xmlns:a16="http://schemas.microsoft.com/office/drawing/2014/main" val="2042021246"/>
                    </a:ext>
                  </a:extLst>
                </a:gridCol>
                <a:gridCol w="859054">
                  <a:extLst>
                    <a:ext uri="{9D8B030D-6E8A-4147-A177-3AD203B41FA5}">
                      <a16:colId xmlns:a16="http://schemas.microsoft.com/office/drawing/2014/main" val="3894860048"/>
                    </a:ext>
                  </a:extLst>
                </a:gridCol>
                <a:gridCol w="859054">
                  <a:extLst>
                    <a:ext uri="{9D8B030D-6E8A-4147-A177-3AD203B41FA5}">
                      <a16:colId xmlns:a16="http://schemas.microsoft.com/office/drawing/2014/main" val="15193945"/>
                    </a:ext>
                  </a:extLst>
                </a:gridCol>
              </a:tblGrid>
              <a:tr h="203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제목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소장처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71118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90924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5251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241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9848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195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91306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0326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5853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92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690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240115" y="1725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 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45404" y="1413666"/>
            <a:ext cx="7243563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제목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>
            <a:spLocks noChangeAspect="1"/>
          </p:cNvSpPr>
          <p:nvPr/>
        </p:nvSpPr>
        <p:spPr>
          <a:xfrm>
            <a:off x="130398" y="1414183"/>
            <a:ext cx="1029271" cy="149244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썸네일</a:t>
            </a:r>
            <a:endParaRPr kumimoji="0" lang="en-US" altLang="ko-KR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45404" y="17252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저자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44559" y="1725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 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54602" y="17252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역자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0115" y="20384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45404" y="2038446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출판사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4559" y="20384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51075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출판년도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42881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 월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34687" y="2038446"/>
            <a:ext cx="83651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 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40115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ISBN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5404" y="2344200"/>
            <a:ext cx="1190993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17925" y="2344200"/>
            <a:ext cx="1350060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4559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관리번호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48617" y="2344200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관리 번호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40115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소장처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47353" y="2661246"/>
            <a:ext cx="2620631" cy="24384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위치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44560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49849" y="2661246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날짜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52000" y="2661246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반출일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58082" y="2661246"/>
            <a:ext cx="919101" cy="24384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날짜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2931" y="162421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11464" y="141366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11464" y="172599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11464" y="203515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11464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11464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3996" y="172599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513996" y="203515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13996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513996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453761" y="2661246"/>
            <a:ext cx="693146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초기화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23893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2638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7327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MF-002-03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MainFrame-Search_Book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메인프레임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140768" y="29844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>
            <a:spLocks/>
          </p:cNvSpPr>
          <p:nvPr/>
        </p:nvSpPr>
        <p:spPr>
          <a:xfrm>
            <a:off x="8452800" y="2173801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 출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모서리가 둥근 직사각형 74"/>
          <p:cNvSpPr>
            <a:spLocks/>
          </p:cNvSpPr>
          <p:nvPr/>
        </p:nvSpPr>
        <p:spPr>
          <a:xfrm>
            <a:off x="8452800" y="1725000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 색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426382" y="172524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426382" y="217472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9404172" y="1008651"/>
          <a:ext cx="2717978" cy="576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439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(120x174)</a:t>
                      </a: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사진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7929"/>
                  </a:ext>
                </a:extLst>
              </a:tr>
              <a:tr h="1162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2~9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클릭 시 해당 책 정보 출력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조건이 없을 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조건을 입력해주세요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8073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반입일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반출과 무관하므로 비활성화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3051"/>
                  </a:ext>
                </a:extLst>
              </a:tr>
              <a:tr h="458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 입력 시 현재 날짜 자동 입력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88802"/>
                  </a:ext>
                </a:extLst>
              </a:tr>
              <a:tr h="801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- 2~9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검색 조건으로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- 14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순서대로 결과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변화 없이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재클릭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변화 없음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00481"/>
                  </a:ext>
                </a:extLst>
              </a:tr>
              <a:tr h="620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반출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- 2~9,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11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DB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1~11, 15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95640"/>
                  </a:ext>
                </a:extLst>
              </a:tr>
              <a:tr h="59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- 1~11, 15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초기화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77165"/>
                  </a:ext>
                </a:extLst>
              </a:tr>
              <a:tr h="98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조건을 토대로 검색된 결과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순서대로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중 하나 클릭 시 해당 책 정보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20665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09345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9575"/>
              </p:ext>
            </p:extLst>
          </p:nvPr>
        </p:nvGraphicFramePr>
        <p:xfrm>
          <a:off x="68178" y="1008000"/>
          <a:ext cx="9226799" cy="17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4">
                  <a:extLst>
                    <a:ext uri="{9D8B030D-6E8A-4147-A177-3AD203B41FA5}">
                      <a16:colId xmlns:a16="http://schemas.microsoft.com/office/drawing/2014/main" val="1343076247"/>
                    </a:ext>
                  </a:extLst>
                </a:gridCol>
                <a:gridCol w="8856985">
                  <a:extLst>
                    <a:ext uri="{9D8B030D-6E8A-4147-A177-3AD203B41FA5}">
                      <a16:colId xmlns:a16="http://schemas.microsoft.com/office/drawing/2014/main" val="2748089085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4632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45771"/>
              </p:ext>
            </p:extLst>
          </p:nvPr>
        </p:nvGraphicFramePr>
        <p:xfrm>
          <a:off x="68178" y="1183694"/>
          <a:ext cx="3420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7539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348002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7724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142080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</a:tbl>
          </a:graphicData>
        </a:graphic>
      </p:graphicFrame>
      <p:cxnSp>
        <p:nvCxnSpPr>
          <p:cNvPr id="70" name="직선 연결선 69"/>
          <p:cNvCxnSpPr/>
          <p:nvPr/>
        </p:nvCxnSpPr>
        <p:spPr>
          <a:xfrm>
            <a:off x="68400" y="1327694"/>
            <a:ext cx="922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404172" y="1008650"/>
          <a:ext cx="2717978" cy="28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633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</a:t>
                      </a:r>
                      <a:r>
                        <a:rPr lang="ko-KR" altLang="en-US" sz="1200" b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(120x174)</a:t>
                      </a: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DB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사진 출력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7929"/>
                  </a:ext>
                </a:extLst>
              </a:tr>
              <a:tr h="633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2~9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상세정보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책 정보 출력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8073"/>
                  </a:ext>
                </a:extLst>
              </a:tr>
              <a:tr h="633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확인 창 닫음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메인프레임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도서대출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반납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(MF-003-03)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창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17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번에 출력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3051"/>
                  </a:ext>
                </a:extLst>
              </a:tr>
              <a:tr h="633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정보 확인 창 닫음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메인프레임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회원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(MF-003-01)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창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번에 입력된 내용 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0048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18665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Di-002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Dialog-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Book_Info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다이얼로그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75" name="직사각형 74"/>
          <p:cNvSpPr>
            <a:spLocks noChangeAspect="1"/>
          </p:cNvSpPr>
          <p:nvPr/>
        </p:nvSpPr>
        <p:spPr>
          <a:xfrm>
            <a:off x="2160668" y="2254823"/>
            <a:ext cx="5043240" cy="32752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21714" y="5075817"/>
            <a:ext cx="1719144" cy="243840"/>
            <a:chOff x="3822716" y="5026481"/>
            <a:chExt cx="1719144" cy="24384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912716" y="5026481"/>
              <a:ext cx="693146" cy="2438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 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848714" y="5026481"/>
              <a:ext cx="693146" cy="2438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 소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822716" y="50275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10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758714" y="50275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모서리가 둥근 직사각형 80"/>
          <p:cNvSpPr/>
          <p:nvPr/>
        </p:nvSpPr>
        <p:spPr>
          <a:xfrm>
            <a:off x="3493289" y="2464588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 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493289" y="2774188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 자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모서리가 둥근 직사각형 82"/>
          <p:cNvSpPr>
            <a:spLocks noChangeAspect="1"/>
          </p:cNvSpPr>
          <p:nvPr/>
        </p:nvSpPr>
        <p:spPr>
          <a:xfrm>
            <a:off x="2327109" y="2775208"/>
            <a:ext cx="1100938" cy="159635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썸네일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198578" y="2774188"/>
            <a:ext cx="262258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저자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493289" y="3393388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98578" y="3393388"/>
            <a:ext cx="262258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출판사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93289" y="4012588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ISBN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198578" y="4012588"/>
            <a:ext cx="1190993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471099" y="4012588"/>
            <a:ext cx="1350060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494520" y="4322188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관리번호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98578" y="4322188"/>
            <a:ext cx="262258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관리 번호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790824" y="295520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64214" y="27741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164214" y="33933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64214" y="40125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64214" y="43221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198578" y="2464588"/>
            <a:ext cx="262258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164214" y="24645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81309" y="3083788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 자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91352" y="3083788"/>
            <a:ext cx="262258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역자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81309" y="3702988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87825" y="3702988"/>
            <a:ext cx="83651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출판년도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79631" y="3702988"/>
            <a:ext cx="83651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 월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71437" y="3702988"/>
            <a:ext cx="83651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출판 일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86064" y="4631788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소장처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93302" y="4631788"/>
            <a:ext cx="262063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위치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64214" y="37029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164214" y="46317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64214" y="308378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57742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2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00" y="14145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768" y="3141490"/>
          <a:ext cx="9083040" cy="356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2">
                  <a:extLst>
                    <a:ext uri="{9D8B030D-6E8A-4147-A177-3AD203B41FA5}">
                      <a16:colId xmlns:a16="http://schemas.microsoft.com/office/drawing/2014/main" val="3373219997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184327938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1122662636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4202124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45569214"/>
                    </a:ext>
                  </a:extLst>
                </a:gridCol>
                <a:gridCol w="3087904">
                  <a:extLst>
                    <a:ext uri="{9D8B030D-6E8A-4147-A177-3AD203B41FA5}">
                      <a16:colId xmlns:a16="http://schemas.microsoft.com/office/drawing/2014/main" val="3894860048"/>
                    </a:ext>
                  </a:extLst>
                </a:gridCol>
                <a:gridCol w="1125754">
                  <a:extLst>
                    <a:ext uri="{9D8B030D-6E8A-4147-A177-3AD203B41FA5}">
                      <a16:colId xmlns:a16="http://schemas.microsoft.com/office/drawing/2014/main" val="15193945"/>
                    </a:ext>
                  </a:extLst>
                </a:gridCol>
              </a:tblGrid>
              <a:tr h="203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    소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권수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71118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90924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5251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241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9848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195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91306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0326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5853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92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690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40400" y="1724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전화번호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000" y="1724142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전화번호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49600" y="1724142"/>
            <a:ext cx="262258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상태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46000" y="2037380"/>
            <a:ext cx="6231778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주소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45155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남은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49600" y="2344200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대출가능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57600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63779" y="2344200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대출한 권수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52841" y="2660142"/>
            <a:ext cx="1494065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초기화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93631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MF-003-01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MainFrame-Search_User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메인프레임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846000" y="1414542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449600" y="1414542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이름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0400" y="20373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 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404172" y="1008650"/>
          <a:ext cx="2717978" cy="576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1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1234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 정보 창에서 확인 누르면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해당 가입자 정보 출력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조건이 없을 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조건을 입력해주세요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8073"/>
                  </a:ext>
                </a:extLst>
              </a:tr>
              <a:tr h="65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4~9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 출력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 비활성화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입력 불가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3051"/>
                  </a:ext>
                </a:extLst>
              </a:tr>
              <a:tr h="10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- 1~3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검색 조건으로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순서대로 결과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1~3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변화 없이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재클릭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변화 없음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00481"/>
                  </a:ext>
                </a:extLst>
              </a:tr>
              <a:tr h="685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 정보 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(Di-003)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정보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MF-003-03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화면 변경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14773"/>
                  </a:ext>
                </a:extLst>
              </a:tr>
              <a:tr h="850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(17)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출력된 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(1~10)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전부 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- 1~3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78701"/>
                  </a:ext>
                </a:extLst>
              </a:tr>
              <a:tr h="10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조건을 토대로 검색된 결과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순서대로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중 하나 클릭 시 해당 책 정보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95640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813898" y="141456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3898" y="172448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13898" y="20387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418285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28603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22033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0768" y="29844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17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45212" y="1724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 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45212" y="14145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0400" y="2344200"/>
            <a:ext cx="624843" cy="221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27459" y="2344200"/>
            <a:ext cx="262258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가입일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22586" y="141456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22586" y="172448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18141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8452800" y="1565742"/>
            <a:ext cx="693146" cy="4251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 출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>
            <a:spLocks/>
          </p:cNvSpPr>
          <p:nvPr/>
        </p:nvSpPr>
        <p:spPr>
          <a:xfrm>
            <a:off x="8452800" y="2014543"/>
            <a:ext cx="693146" cy="4251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 납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모서리가 둥근 직사각형 85"/>
          <p:cNvSpPr>
            <a:spLocks/>
          </p:cNvSpPr>
          <p:nvPr/>
        </p:nvSpPr>
        <p:spPr>
          <a:xfrm>
            <a:off x="7622033" y="2014543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 인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413290" y="15657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13290" y="20143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82523" y="20143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모서리가 둥근 직사각형 75"/>
          <p:cNvSpPr>
            <a:spLocks/>
          </p:cNvSpPr>
          <p:nvPr/>
        </p:nvSpPr>
        <p:spPr>
          <a:xfrm>
            <a:off x="7622033" y="1565742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 색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85798" y="15657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744000" y="2660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40400" y="2660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연체료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846000" y="2660142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연체료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2549537" y="2660142"/>
            <a:ext cx="91910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연체료 반납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51447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09145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4449600" y="2661000"/>
            <a:ext cx="919101" cy="2448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분류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5233988" y="2661000"/>
            <a:ext cx="138114" cy="244800"/>
            <a:chOff x="5162550" y="-152400"/>
            <a:chExt cx="138114" cy="223200"/>
          </a:xfrm>
          <a:solidFill>
            <a:schemeClr val="bg1">
              <a:lumMod val="50000"/>
            </a:schemeClr>
          </a:solidFill>
        </p:grpSpPr>
        <p:sp>
          <p:nvSpPr>
            <p:cNvPr id="155" name="직사각형 154"/>
            <p:cNvSpPr/>
            <p:nvPr/>
          </p:nvSpPr>
          <p:spPr>
            <a:xfrm>
              <a:off x="5162550" y="-152400"/>
              <a:ext cx="138114" cy="2232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아래쪽 화살표 155"/>
            <p:cNvSpPr/>
            <p:nvPr/>
          </p:nvSpPr>
          <p:spPr>
            <a:xfrm>
              <a:off x="5178074" y="-110231"/>
              <a:ext cx="107065" cy="144000"/>
            </a:xfrm>
            <a:prstGeom prst="downArrow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7" name="모서리가 둥근 직사각형 156"/>
          <p:cNvSpPr/>
          <p:nvPr/>
        </p:nvSpPr>
        <p:spPr>
          <a:xfrm>
            <a:off x="5449458" y="2661000"/>
            <a:ext cx="1633422" cy="2448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분류 값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18285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69165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9575"/>
              </p:ext>
            </p:extLst>
          </p:nvPr>
        </p:nvGraphicFramePr>
        <p:xfrm>
          <a:off x="68178" y="1008000"/>
          <a:ext cx="9226799" cy="17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4">
                  <a:extLst>
                    <a:ext uri="{9D8B030D-6E8A-4147-A177-3AD203B41FA5}">
                      <a16:colId xmlns:a16="http://schemas.microsoft.com/office/drawing/2014/main" val="1343076247"/>
                    </a:ext>
                  </a:extLst>
                </a:gridCol>
                <a:gridCol w="8856985">
                  <a:extLst>
                    <a:ext uri="{9D8B030D-6E8A-4147-A177-3AD203B41FA5}">
                      <a16:colId xmlns:a16="http://schemas.microsoft.com/office/drawing/2014/main" val="2748089085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463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45771"/>
              </p:ext>
            </p:extLst>
          </p:nvPr>
        </p:nvGraphicFramePr>
        <p:xfrm>
          <a:off x="68178" y="1183694"/>
          <a:ext cx="3420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7539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348002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7724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142080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</a:tbl>
          </a:graphicData>
        </a:graphic>
      </p:graphicFrame>
      <p:cxnSp>
        <p:nvCxnSpPr>
          <p:cNvPr id="63" name="직선 연결선 62"/>
          <p:cNvCxnSpPr/>
          <p:nvPr/>
        </p:nvCxnSpPr>
        <p:spPr>
          <a:xfrm>
            <a:off x="68400" y="1327694"/>
            <a:ext cx="922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1267"/>
            <a:ext cx="10515600" cy="757130"/>
          </a:xfrm>
        </p:spPr>
        <p:txBody>
          <a:bodyPr>
            <a:spAutoFit/>
          </a:bodyPr>
          <a:lstStyle/>
          <a:p>
            <a:pPr algn="ctr"/>
            <a:r>
              <a:rPr lang="ko-KR" altLang="en-US" sz="4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             차</a:t>
            </a:r>
            <a:endParaRPr lang="ko-KR" altLang="en-US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9663"/>
            <a:ext cx="10515600" cy="5107039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개요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(Unified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Language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관계도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정의서</a:t>
            </a: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3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사이트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953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00" y="14145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768" y="3141490"/>
          <a:ext cx="9083040" cy="356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2">
                  <a:extLst>
                    <a:ext uri="{9D8B030D-6E8A-4147-A177-3AD203B41FA5}">
                      <a16:colId xmlns:a16="http://schemas.microsoft.com/office/drawing/2014/main" val="3373219997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184327938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1122662636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42021246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845569214"/>
                    </a:ext>
                  </a:extLst>
                </a:gridCol>
                <a:gridCol w="3087904">
                  <a:extLst>
                    <a:ext uri="{9D8B030D-6E8A-4147-A177-3AD203B41FA5}">
                      <a16:colId xmlns:a16="http://schemas.microsoft.com/office/drawing/2014/main" val="3894860048"/>
                    </a:ext>
                  </a:extLst>
                </a:gridCol>
                <a:gridCol w="1125754">
                  <a:extLst>
                    <a:ext uri="{9D8B030D-6E8A-4147-A177-3AD203B41FA5}">
                      <a16:colId xmlns:a16="http://schemas.microsoft.com/office/drawing/2014/main" val="15193945"/>
                    </a:ext>
                  </a:extLst>
                </a:gridCol>
              </a:tblGrid>
              <a:tr h="203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    소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권수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71118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90924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5251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241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9848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195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91306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0326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5853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92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690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40400" y="1724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전화번호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000" y="1724142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전화번호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49600" y="1724142"/>
            <a:ext cx="2622581" cy="24384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상태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46000" y="2037380"/>
            <a:ext cx="6231778" cy="24384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주소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45155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남은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49600" y="2344200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대출가능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57600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63779" y="2344200"/>
            <a:ext cx="91910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대출한 권수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52841" y="2660142"/>
            <a:ext cx="1494065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초기화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3435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MF-003-02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MainFrame-Admission_User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메인프레임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846000" y="1414542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449600" y="1414542"/>
            <a:ext cx="2622581" cy="2438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이름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0400" y="20373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 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404172" y="1008649"/>
          <a:ext cx="2717978" cy="576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1000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검색 결과 클릭 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회원 정보 출력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조건이 없을 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조건을 입력해주세요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38073"/>
                  </a:ext>
                </a:extLst>
              </a:tr>
              <a:tr h="1000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4~6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정보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가입시 필요한 정보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에러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(Di-005)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정보를 전부 입력해주세요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”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598697"/>
                  </a:ext>
                </a:extLst>
              </a:tr>
              <a:tr h="378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8~11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회원가입과 무관함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항상 비활성화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3051"/>
                  </a:ext>
                </a:extLst>
              </a:tr>
              <a:tr h="68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- 1~3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검색 조건으로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- 17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순서대로 결과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변화 없이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재클릭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변화 없음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00481"/>
                  </a:ext>
                </a:extLst>
              </a:tr>
              <a:tr h="689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 정보 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(Di-003)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1~6 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1~7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14773"/>
                  </a:ext>
                </a:extLst>
              </a:tr>
              <a:tr h="378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- 1~6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수정된 정보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440407"/>
                  </a:ext>
                </a:extLst>
              </a:tr>
              <a:tr h="534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(17)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출력된 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(1~7)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전부 삭제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78701"/>
                  </a:ext>
                </a:extLst>
              </a:tr>
              <a:tr h="844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조건을 토대로 검색된 결과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순서대로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중 하나 클릭 시 해당 책 정보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1~11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95640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813898" y="141456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3898" y="172448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13898" y="20387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418285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28603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22033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0768" y="29844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17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45212" y="1724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 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45212" y="14145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40400" y="2660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연체료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846000" y="2660142"/>
            <a:ext cx="91910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연체료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549537" y="2661000"/>
            <a:ext cx="91910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연체료 반납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0400" y="2344200"/>
            <a:ext cx="624843" cy="221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1447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27459" y="2344200"/>
            <a:ext cx="2622581" cy="24384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가입일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22586" y="141456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22586" y="172448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09145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18141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8452800" y="1565742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입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>
            <a:spLocks/>
          </p:cNvSpPr>
          <p:nvPr/>
        </p:nvSpPr>
        <p:spPr>
          <a:xfrm>
            <a:off x="8452800" y="2014543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 정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모서리가 둥근 직사각형 85"/>
          <p:cNvSpPr>
            <a:spLocks/>
          </p:cNvSpPr>
          <p:nvPr/>
        </p:nvSpPr>
        <p:spPr>
          <a:xfrm>
            <a:off x="7622033" y="2014543"/>
            <a:ext cx="693146" cy="4251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 인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413290" y="15657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13290" y="20143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82523" y="20143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모서리가 둥근 직사각형 75"/>
          <p:cNvSpPr>
            <a:spLocks/>
          </p:cNvSpPr>
          <p:nvPr/>
        </p:nvSpPr>
        <p:spPr>
          <a:xfrm>
            <a:off x="7622033" y="1565742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 색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85798" y="15657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744000" y="26610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449600" y="2661000"/>
            <a:ext cx="919101" cy="2448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분류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5233988" y="2661000"/>
            <a:ext cx="138114" cy="244800"/>
            <a:chOff x="5162550" y="-152400"/>
            <a:chExt cx="138114" cy="223200"/>
          </a:xfrm>
          <a:solidFill>
            <a:schemeClr val="bg1">
              <a:lumMod val="50000"/>
            </a:schemeClr>
          </a:solidFill>
        </p:grpSpPr>
        <p:sp>
          <p:nvSpPr>
            <p:cNvPr id="102" name="직사각형 101"/>
            <p:cNvSpPr/>
            <p:nvPr/>
          </p:nvSpPr>
          <p:spPr>
            <a:xfrm>
              <a:off x="5162550" y="-152400"/>
              <a:ext cx="138114" cy="2232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아래쪽 화살표 102"/>
            <p:cNvSpPr/>
            <p:nvPr/>
          </p:nvSpPr>
          <p:spPr>
            <a:xfrm>
              <a:off x="5178074" y="-110231"/>
              <a:ext cx="107065" cy="144000"/>
            </a:xfrm>
            <a:prstGeom prst="downArrow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4418285" y="26610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449458" y="2661000"/>
            <a:ext cx="1633422" cy="2448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분류 값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6934280" y="1724541"/>
            <a:ext cx="138114" cy="244800"/>
            <a:chOff x="5162550" y="-152400"/>
            <a:chExt cx="138114" cy="223200"/>
          </a:xfrm>
          <a:solidFill>
            <a:schemeClr val="bg1">
              <a:lumMod val="85000"/>
            </a:schemeClr>
          </a:solidFill>
        </p:grpSpPr>
        <p:sp>
          <p:nvSpPr>
            <p:cNvPr id="90" name="직사각형 89"/>
            <p:cNvSpPr/>
            <p:nvPr/>
          </p:nvSpPr>
          <p:spPr>
            <a:xfrm>
              <a:off x="5162550" y="-152400"/>
              <a:ext cx="138114" cy="2232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아래쪽 화살표 97"/>
            <p:cNvSpPr/>
            <p:nvPr/>
          </p:nvSpPr>
          <p:spPr>
            <a:xfrm>
              <a:off x="5178074" y="-110231"/>
              <a:ext cx="107065" cy="144000"/>
            </a:xfrm>
            <a:prstGeom prst="downArrow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79297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9575"/>
              </p:ext>
            </p:extLst>
          </p:nvPr>
        </p:nvGraphicFramePr>
        <p:xfrm>
          <a:off x="68178" y="1008000"/>
          <a:ext cx="9226799" cy="17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4">
                  <a:extLst>
                    <a:ext uri="{9D8B030D-6E8A-4147-A177-3AD203B41FA5}">
                      <a16:colId xmlns:a16="http://schemas.microsoft.com/office/drawing/2014/main" val="1343076247"/>
                    </a:ext>
                  </a:extLst>
                </a:gridCol>
                <a:gridCol w="8856985">
                  <a:extLst>
                    <a:ext uri="{9D8B030D-6E8A-4147-A177-3AD203B41FA5}">
                      <a16:colId xmlns:a16="http://schemas.microsoft.com/office/drawing/2014/main" val="2748089085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4632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45771"/>
              </p:ext>
            </p:extLst>
          </p:nvPr>
        </p:nvGraphicFramePr>
        <p:xfrm>
          <a:off x="68178" y="1183694"/>
          <a:ext cx="3420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7539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348002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7724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142080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</a:tbl>
          </a:graphicData>
        </a:graphic>
      </p:graphicFrame>
      <p:cxnSp>
        <p:nvCxnSpPr>
          <p:cNvPr id="77" name="직선 연결선 76"/>
          <p:cNvCxnSpPr/>
          <p:nvPr/>
        </p:nvCxnSpPr>
        <p:spPr>
          <a:xfrm>
            <a:off x="68400" y="1327694"/>
            <a:ext cx="922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00" y="14145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768" y="3141490"/>
          <a:ext cx="9083040" cy="356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52">
                  <a:extLst>
                    <a:ext uri="{9D8B030D-6E8A-4147-A177-3AD203B41FA5}">
                      <a16:colId xmlns:a16="http://schemas.microsoft.com/office/drawing/2014/main" val="3373219997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184327938"/>
                    </a:ext>
                  </a:extLst>
                </a:gridCol>
                <a:gridCol w="3728720">
                  <a:extLst>
                    <a:ext uri="{9D8B030D-6E8A-4147-A177-3AD203B41FA5}">
                      <a16:colId xmlns:a16="http://schemas.microsoft.com/office/drawing/2014/main" val="1122662636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42021246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845569214"/>
                    </a:ext>
                  </a:extLst>
                </a:gridCol>
                <a:gridCol w="706654">
                  <a:extLst>
                    <a:ext uri="{9D8B030D-6E8A-4147-A177-3AD203B41FA5}">
                      <a16:colId xmlns:a16="http://schemas.microsoft.com/office/drawing/2014/main" val="3894860048"/>
                    </a:ext>
                  </a:extLst>
                </a:gridCol>
                <a:gridCol w="706654">
                  <a:extLst>
                    <a:ext uri="{9D8B030D-6E8A-4147-A177-3AD203B41FA5}">
                      <a16:colId xmlns:a16="http://schemas.microsoft.com/office/drawing/2014/main" val="15193945"/>
                    </a:ext>
                  </a:extLst>
                </a:gridCol>
              </a:tblGrid>
              <a:tr h="203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관리번호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제목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71118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90924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5251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241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9848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195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91306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03260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58533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99285"/>
                  </a:ext>
                </a:extLst>
              </a:tr>
              <a:tr h="3360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690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40400" y="1724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전화번호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6000" y="1724142"/>
            <a:ext cx="262258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전화번호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49600" y="1724142"/>
            <a:ext cx="262258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상태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46000" y="2037380"/>
            <a:ext cx="6231778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주소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45155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남은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49600" y="2344200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대출가능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57600" y="2344200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권수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63779" y="2344200"/>
            <a:ext cx="91910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대출한 권수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52841" y="2660142"/>
            <a:ext cx="1494065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초기화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4528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MF-003-03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MainFrame-Check_Out_Return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메인프레임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846000" y="1414542"/>
            <a:ext cx="262258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449600" y="1414542"/>
            <a:ext cx="262258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이름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0400" y="20373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 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3898" y="141456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3898" y="172448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13898" y="20387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418285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28603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622033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0768" y="29844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17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45212" y="1724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 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45212" y="14145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0400" y="2344200"/>
            <a:ext cx="624843" cy="221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27459" y="2344200"/>
            <a:ext cx="262258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가입일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22586" y="141456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22586" y="172448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18141" y="234420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8452800" y="1565742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 출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>
            <a:spLocks/>
          </p:cNvSpPr>
          <p:nvPr/>
        </p:nvSpPr>
        <p:spPr>
          <a:xfrm>
            <a:off x="8452800" y="2014543"/>
            <a:ext cx="693146" cy="425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 납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모서리가 둥근 직사각형 85"/>
          <p:cNvSpPr>
            <a:spLocks/>
          </p:cNvSpPr>
          <p:nvPr/>
        </p:nvSpPr>
        <p:spPr>
          <a:xfrm>
            <a:off x="7622033" y="2014543"/>
            <a:ext cx="693146" cy="4251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 인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413290" y="15657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13290" y="20143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582523" y="201434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모서리가 둥근 직사각형 75"/>
          <p:cNvSpPr>
            <a:spLocks/>
          </p:cNvSpPr>
          <p:nvPr/>
        </p:nvSpPr>
        <p:spPr>
          <a:xfrm>
            <a:off x="7622033" y="1565742"/>
            <a:ext cx="693146" cy="42516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 색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85798" y="15657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744000" y="2660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9404172" y="1008648"/>
          <a:ext cx="2717978" cy="576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0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53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연체료 반납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가입자의 연체료 반납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연체료 반납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(Di-004)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16950"/>
                  </a:ext>
                </a:extLst>
              </a:tr>
              <a:tr h="53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정보 입력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선택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(ISBN 10,13,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관리번호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입력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3051"/>
                  </a:ext>
                </a:extLst>
              </a:tr>
              <a:tr h="22361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책 분류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값으로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검색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확인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(Di-006)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책 정보 출력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Dialog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확인 클릭 시 창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출력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조건 변화 없이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재클릭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변화 없음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DB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대출 여부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반납일 입력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11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없을 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“없는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 입니다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확인 후 다시 입력해주세요”</a:t>
                      </a:r>
                    </a:p>
                    <a:p>
                      <a:pPr algn="l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(Di-005)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가입자가 이미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대출한 경우</a:t>
                      </a:r>
                    </a:p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“이미 대출한 책 입니다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00481"/>
                  </a:ext>
                </a:extLst>
              </a:tr>
              <a:tr h="1151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반납 버튼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- 17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책 선택 후 대출 클릭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DB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대출 여부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대출일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반납일 입력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(Di-005)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가입자가 이미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반납한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“이미 반납한 책 입니다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.”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78701"/>
                  </a:ext>
                </a:extLst>
              </a:tr>
              <a:tr h="687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(17)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출력된 정보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(1~10)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전부 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- 1~3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395640"/>
                  </a:ext>
                </a:extLst>
              </a:tr>
              <a:tr h="377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창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가입자가 빌린 책 현황 출력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42479"/>
                  </a:ext>
                </a:extLst>
              </a:tr>
            </a:tbl>
          </a:graphicData>
        </a:graphic>
      </p:graphicFrame>
      <p:sp>
        <p:nvSpPr>
          <p:cNvPr id="88" name="모서리가 둥근 직사각형 87"/>
          <p:cNvSpPr/>
          <p:nvPr/>
        </p:nvSpPr>
        <p:spPr>
          <a:xfrm>
            <a:off x="140400" y="2660142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연체료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46000" y="2660142"/>
            <a:ext cx="919101" cy="24384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현재 연체료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549537" y="2660142"/>
            <a:ext cx="919101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연체료 반납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514472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09145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449600" y="2661000"/>
            <a:ext cx="919101" cy="24480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분류 선택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449458" y="2661000"/>
            <a:ext cx="1633422" cy="24480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 분류 값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18285" y="2660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5233988" y="2661000"/>
            <a:ext cx="138114" cy="244800"/>
            <a:chOff x="5162550" y="-152400"/>
            <a:chExt cx="138114" cy="223200"/>
          </a:xfrm>
          <a:solidFill>
            <a:schemeClr val="bg1">
              <a:lumMod val="85000"/>
            </a:schemeClr>
          </a:solidFill>
        </p:grpSpPr>
        <p:sp>
          <p:nvSpPr>
            <p:cNvPr id="107" name="직사각형 106"/>
            <p:cNvSpPr/>
            <p:nvPr/>
          </p:nvSpPr>
          <p:spPr>
            <a:xfrm>
              <a:off x="5162550" y="-152400"/>
              <a:ext cx="138114" cy="2232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아래쪽 화살표 107"/>
            <p:cNvSpPr/>
            <p:nvPr/>
          </p:nvSpPr>
          <p:spPr>
            <a:xfrm>
              <a:off x="5178074" y="-110231"/>
              <a:ext cx="107065" cy="144000"/>
            </a:xfrm>
            <a:prstGeom prst="downArrow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81274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9575"/>
              </p:ext>
            </p:extLst>
          </p:nvPr>
        </p:nvGraphicFramePr>
        <p:xfrm>
          <a:off x="68178" y="1008000"/>
          <a:ext cx="9226799" cy="17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4">
                  <a:extLst>
                    <a:ext uri="{9D8B030D-6E8A-4147-A177-3AD203B41FA5}">
                      <a16:colId xmlns:a16="http://schemas.microsoft.com/office/drawing/2014/main" val="1343076247"/>
                    </a:ext>
                  </a:extLst>
                </a:gridCol>
                <a:gridCol w="8856985">
                  <a:extLst>
                    <a:ext uri="{9D8B030D-6E8A-4147-A177-3AD203B41FA5}">
                      <a16:colId xmlns:a16="http://schemas.microsoft.com/office/drawing/2014/main" val="2748089085"/>
                    </a:ext>
                  </a:extLst>
                </a:gridCol>
              </a:tblGrid>
              <a:tr h="17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9463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45771"/>
              </p:ext>
            </p:extLst>
          </p:nvPr>
        </p:nvGraphicFramePr>
        <p:xfrm>
          <a:off x="68178" y="1183694"/>
          <a:ext cx="3420000" cy="1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089049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175395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348002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707724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21420806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검색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반출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092962"/>
                  </a:ext>
                </a:extLst>
              </a:tr>
            </a:tbl>
          </a:graphicData>
        </a:graphic>
      </p:graphicFrame>
      <p:cxnSp>
        <p:nvCxnSpPr>
          <p:cNvPr id="67" name="직선 연결선 66"/>
          <p:cNvCxnSpPr/>
          <p:nvPr/>
        </p:nvCxnSpPr>
        <p:spPr>
          <a:xfrm>
            <a:off x="68400" y="1327694"/>
            <a:ext cx="922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404172" y="1008650"/>
          <a:ext cx="2717978" cy="223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633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 정보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가입자의 정보 출력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7929"/>
                  </a:ext>
                </a:extLst>
              </a:tr>
              <a:tr h="633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확인 창 닫음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메인프레임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도서대출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반납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(MF-003-02)</a:t>
                      </a: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창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17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번에 출력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53051"/>
                  </a:ext>
                </a:extLst>
              </a:tr>
              <a:tr h="633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정보 확인 창 닫음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메인프레임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도서대출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반납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(MF-003-02)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창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1~9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번에 입력된 내용 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0048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98872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Di-003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Dialog-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User_Info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다이얼로그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140" name="직사각형 139"/>
          <p:cNvSpPr>
            <a:spLocks noChangeAspect="1"/>
          </p:cNvSpPr>
          <p:nvPr/>
        </p:nvSpPr>
        <p:spPr>
          <a:xfrm>
            <a:off x="2160668" y="2577931"/>
            <a:ext cx="5043240" cy="262907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22716" y="4757012"/>
            <a:ext cx="1719144" cy="243840"/>
            <a:chOff x="3822716" y="5026481"/>
            <a:chExt cx="1719144" cy="24384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912716" y="5026481"/>
              <a:ext cx="693146" cy="2438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 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848714" y="5026481"/>
              <a:ext cx="693146" cy="2438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 소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822716" y="50275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7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758714" y="50275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527688" y="2729217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527688" y="3348417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전화번호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233288" y="3348417"/>
            <a:ext cx="3603600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전화번호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233288" y="2729217"/>
            <a:ext cx="3603600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ID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232076" y="3038817"/>
            <a:ext cx="3603600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이름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201186" y="272921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01186" y="334841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527688" y="3038817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527688" y="4278217"/>
            <a:ext cx="624843" cy="221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14747" y="4278217"/>
            <a:ext cx="134424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가입일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205062" y="303881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205429" y="427821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233288" y="3658017"/>
            <a:ext cx="3603600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주소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527688" y="3813317"/>
            <a:ext cx="624843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 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201186" y="365801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805588" y="4278217"/>
            <a:ext cx="624843" cy="221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 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492647" y="4278217"/>
            <a:ext cx="1344241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상태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483329" y="427821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3233288" y="3967617"/>
            <a:ext cx="3603600" cy="243840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가입자 주소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03226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74509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Di-004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Dialog-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Late_Fee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다이얼로그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연체료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14" name="직사각형 13"/>
          <p:cNvSpPr>
            <a:spLocks noChangeAspect="1"/>
          </p:cNvSpPr>
          <p:nvPr/>
        </p:nvSpPr>
        <p:spPr>
          <a:xfrm>
            <a:off x="3234602" y="2987662"/>
            <a:ext cx="2895371" cy="18096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404172" y="1008650"/>
          <a:ext cx="2717978" cy="229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498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연체료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가입자의 연체료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26745"/>
                  </a:ext>
                </a:extLst>
              </a:tr>
              <a:tr h="498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 납부한 연체료 입력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75969"/>
                  </a:ext>
                </a:extLst>
              </a:tr>
              <a:tr h="498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연체료 창 닫음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- DB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 연체료 값 수정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44683"/>
                  </a:ext>
                </a:extLst>
              </a:tr>
              <a:tr h="498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연체료 창 닫음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- DB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변화 없음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81469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556211" y="3339025"/>
            <a:ext cx="2252150" cy="553440"/>
            <a:chOff x="3018351" y="3327113"/>
            <a:chExt cx="2252150" cy="55344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018351" y="3327113"/>
              <a:ext cx="624843" cy="24384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연체료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018351" y="3636713"/>
              <a:ext cx="624843" cy="24384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납부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723641" y="3636713"/>
              <a:ext cx="1546860" cy="243840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오늘 낸 연체료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89276" y="363671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723641" y="3327113"/>
              <a:ext cx="1546860" cy="24384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미납 연체료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89276" y="332711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22715" y="4222947"/>
            <a:ext cx="1719144" cy="243840"/>
            <a:chOff x="3822716" y="5026481"/>
            <a:chExt cx="1719144" cy="24384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912716" y="5026481"/>
              <a:ext cx="693146" cy="2438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 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848714" y="5026481"/>
              <a:ext cx="693146" cy="2438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0" rIns="18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 소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22716" y="50275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58714" y="50275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42201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01612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Di-005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Dialog-Error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다이얼로그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14" name="직사각형 13"/>
          <p:cNvSpPr>
            <a:spLocks noChangeAspect="1"/>
          </p:cNvSpPr>
          <p:nvPr/>
        </p:nvSpPr>
        <p:spPr>
          <a:xfrm>
            <a:off x="3234602" y="2987662"/>
            <a:ext cx="2895371" cy="18096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80939" y="3513315"/>
            <a:ext cx="2002695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에러 메시지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”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35713" y="4283907"/>
            <a:ext cx="693146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 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54317" y="428500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7715" y="354523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404172" y="1008650"/>
          <a:ext cx="2717978" cy="124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498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 메시지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 별로 메시지 출력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26745"/>
                  </a:ext>
                </a:extLst>
              </a:tr>
              <a:tr h="498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 창 닫음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7596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10784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3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178" y="1008647"/>
            <a:ext cx="9228221" cy="5767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404172" y="1008650"/>
          <a:ext cx="2717978" cy="124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153">
                  <a:extLst>
                    <a:ext uri="{9D8B030D-6E8A-4147-A177-3AD203B41FA5}">
                      <a16:colId xmlns:a16="http://schemas.microsoft.com/office/drawing/2014/main" val="416599528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635201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8557"/>
                  </a:ext>
                </a:extLst>
              </a:tr>
              <a:tr h="498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종료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26745"/>
                  </a:ext>
                </a:extLst>
              </a:tr>
              <a:tr h="498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종료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(Dialog-004)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75969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31749"/>
              </p:ext>
            </p:extLst>
          </p:nvPr>
        </p:nvGraphicFramePr>
        <p:xfrm>
          <a:off x="68178" y="116857"/>
          <a:ext cx="3303672" cy="83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601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2495071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Di-006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  <a:tr h="2644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Dialog-Quit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74758"/>
                  </a:ext>
                </a:extLst>
              </a:tr>
              <a:tr h="2644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다이얼로그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14436"/>
                  </a:ext>
                </a:extLst>
              </a:tr>
            </a:tbl>
          </a:graphicData>
        </a:graphic>
      </p:graphicFrame>
      <p:sp>
        <p:nvSpPr>
          <p:cNvPr id="14" name="직사각형 13"/>
          <p:cNvSpPr>
            <a:spLocks noChangeAspect="1"/>
          </p:cNvSpPr>
          <p:nvPr/>
        </p:nvSpPr>
        <p:spPr>
          <a:xfrm>
            <a:off x="3234602" y="2987662"/>
            <a:ext cx="2895371" cy="18096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80939" y="3513315"/>
            <a:ext cx="2002695" cy="24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프로그램을 종료하시겠습니까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7715" y="4283907"/>
            <a:ext cx="693146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 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03713" y="4283907"/>
            <a:ext cx="693146" cy="24384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0" rIns="1800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 소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777715" y="428500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13713" y="428500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061"/>
              </p:ext>
            </p:extLst>
          </p:nvPr>
        </p:nvGraphicFramePr>
        <p:xfrm>
          <a:off x="8276334" y="116857"/>
          <a:ext cx="2255675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43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134843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프로그램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3462"/>
              </p:ext>
            </p:extLst>
          </p:nvPr>
        </p:nvGraphicFramePr>
        <p:xfrm>
          <a:off x="10736246" y="116857"/>
          <a:ext cx="1385904" cy="30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52">
                  <a:extLst>
                    <a:ext uri="{9D8B030D-6E8A-4147-A177-3AD203B41FA5}">
                      <a16:colId xmlns:a16="http://schemas.microsoft.com/office/drawing/2014/main" val="3548178165"/>
                    </a:ext>
                  </a:extLst>
                </a:gridCol>
                <a:gridCol w="692952">
                  <a:extLst>
                    <a:ext uri="{9D8B030D-6E8A-4147-A177-3AD203B41FA5}">
                      <a16:colId xmlns:a16="http://schemas.microsoft.com/office/drawing/2014/main" val="50132095"/>
                    </a:ext>
                  </a:extLst>
                </a:gridCol>
              </a:tblGrid>
              <a:tr h="30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0865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1571"/>
              </p:ext>
            </p:extLst>
          </p:nvPr>
        </p:nvGraphicFramePr>
        <p:xfrm>
          <a:off x="7442150" y="558998"/>
          <a:ext cx="4680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15228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96781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620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48615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1848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178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597545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5162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2408091"/>
                    </a:ext>
                  </a:extLst>
                </a:gridCol>
              </a:tblGrid>
              <a:tr h="168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옅은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출력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짙은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비활성화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 불변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1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1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33190"/>
            <a:ext cx="10515600" cy="3877985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gmlwjd9405.github.io/2018/07/04/class-diagram.html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infinitejava.tistory.com/61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www.uml-diagrams.org/class-diagrams-overview.html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thinking-jmini.tistory.com/29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googry.tistory.com/2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https://cafe.naver.com/dbmodeler/1374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https://slidesplayer.org/slide/11291988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1368000"/>
            <a:ext cx="10515600" cy="701731"/>
          </a:xfrm>
        </p:spPr>
        <p:txBody>
          <a:bodyPr>
            <a:sp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사이트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1368000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개요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420000"/>
            <a:ext cx="10515600" cy="280692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1)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개요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2)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3)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4)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후 계획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2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55" y="171191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1)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이용하는 프로그램 만들기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용도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도서관 서적 관리 및 도서 대출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반출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23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1519"/>
          </a:xfr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 : Ubuntu 18.04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</a:rPr>
              <a:t>IDE</a:t>
            </a:r>
            <a:r>
              <a:rPr lang="ko-KR" altLang="en-US" dirty="0" smtClean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: </a:t>
            </a:r>
            <a:r>
              <a:rPr lang="en-US" altLang="ko-KR">
                <a:latin typeface="맑은 고딕" panose="020B0503020000020004" pitchFamily="50" charset="-127"/>
              </a:rPr>
              <a:t>Eclipse </a:t>
            </a:r>
            <a:r>
              <a:rPr lang="en-US" altLang="ko-KR" smtClean="0">
                <a:latin typeface="맑은 고딕" panose="020B0503020000020004" pitchFamily="50" charset="-127"/>
              </a:rPr>
              <a:t>2019-</a:t>
            </a:r>
            <a:r>
              <a:rPr lang="en-US" altLang="ko-KR" smtClean="0">
                <a:solidFill>
                  <a:srgbClr val="00B0F0"/>
                </a:solidFill>
                <a:latin typeface="맑은 고딕" panose="020B0503020000020004" pitchFamily="50" charset="-127"/>
              </a:rPr>
              <a:t>12</a:t>
            </a:r>
            <a:endParaRPr lang="en-US" altLang="ko-KR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Java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mtClean="0">
                <a:latin typeface="맑은 고딕" panose="020B0503020000020004" pitchFamily="50" charset="-127"/>
              </a:rPr>
              <a:t> </a:t>
            </a:r>
            <a:r>
              <a:rPr lang="en-US" altLang="ko-KR" smtClean="0">
                <a:latin typeface="맑은 고딕" panose="020B0503020000020004" pitchFamily="50" charset="-127"/>
              </a:rPr>
              <a:t>jdk1.8.0_</a:t>
            </a:r>
            <a:r>
              <a:rPr lang="en-US" altLang="ko-KR" smtClean="0">
                <a:solidFill>
                  <a:srgbClr val="00B0F0"/>
                </a:solidFill>
                <a:latin typeface="맑은 고딕" panose="020B0503020000020004" pitchFamily="50" charset="-127"/>
              </a:rPr>
              <a:t>241</a:t>
            </a:r>
            <a:endParaRPr lang="en-US" altLang="ko-KR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Oracle Database XE 11gR2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(Driver : ojdbc6)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GUI Tool : Java AWT , Java Swing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: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kakao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 검색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355" y="171191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2)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9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7806"/>
          </a:xfr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설계문서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및 필요 기술 탐색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코딩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코딩 및 테스트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355" y="171191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79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언어로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 C / oracle(Pro*C) / gtk+3.0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Creator, g++ / C++ / oracle /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Framework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355" y="171191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4) </a:t>
            </a:r>
            <a:r>
              <a:rPr lang="ko-KR" altLang="en-US" sz="28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후 계획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82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68000"/>
            <a:ext cx="10515600" cy="701731"/>
          </a:xfrm>
        </p:spPr>
        <p:txBody>
          <a:bodyPr>
            <a:sp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UML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(Unified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Modeling Language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3420000"/>
            <a:ext cx="10515600" cy="20313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1) Class Diagram</a:t>
            </a:r>
          </a:p>
          <a:p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2) Sequence Diagram</a:t>
            </a:r>
          </a:p>
          <a:p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3) Use Case Diagram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42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3423</Words>
  <Application>Microsoft Office PowerPoint</Application>
  <PresentationFormat>와이드스크린</PresentationFormat>
  <Paragraphs>1336</Paragraphs>
  <Slides>36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1_Office 테마</vt:lpstr>
      <vt:lpstr>워크시트</vt:lpstr>
      <vt:lpstr>Microsoft Excel 워크시트</vt:lpstr>
      <vt:lpstr>도서관리 프로그램</vt:lpstr>
      <vt:lpstr>PowerPoint 프레젠테이션</vt:lpstr>
      <vt:lpstr>목           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UML(Unified Modeling Language)</vt:lpstr>
      <vt:lpstr>PowerPoint 프레젠테이션</vt:lpstr>
      <vt:lpstr>PowerPoint 프레젠테이션</vt:lpstr>
      <vt:lpstr>PowerPoint 프레젠테이션</vt:lpstr>
      <vt:lpstr>3. DB 테이블 관계도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UI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참조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프로그램</dc:title>
  <dc:creator>Teirua</dc:creator>
  <cp:lastModifiedBy>Teirua</cp:lastModifiedBy>
  <cp:revision>38</cp:revision>
  <dcterms:created xsi:type="dcterms:W3CDTF">2020-01-15T15:46:32Z</dcterms:created>
  <dcterms:modified xsi:type="dcterms:W3CDTF">2020-01-27T13:00:17Z</dcterms:modified>
</cp:coreProperties>
</file>