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59" r:id="rId4"/>
    <p:sldId id="270" r:id="rId5"/>
    <p:sldId id="263" r:id="rId6"/>
    <p:sldId id="264" r:id="rId7"/>
    <p:sldId id="271" r:id="rId8"/>
    <p:sldId id="266" r:id="rId9"/>
  </p:sldIdLst>
  <p:sldSz cx="9144000" cy="6858000" type="screen4x3"/>
  <p:notesSz cx="6858000" cy="9144000"/>
  <p:embeddedFontLst>
    <p:embeddedFont>
      <p:font typeface="HY중고딕" pitchFamily="18" charset="-127"/>
      <p:regular r:id="rId11"/>
    </p:embeddedFont>
    <p:embeddedFont>
      <p:font typeface="나눔고딕" charset="-127"/>
      <p:regular r:id="rId12"/>
      <p:bold r:id="rId13"/>
    </p:embeddedFont>
    <p:embeddedFont>
      <p:font typeface="맑은 고딕" pitchFamily="50" charset="-127"/>
      <p:regular r:id="rId14"/>
      <p:bold r:id="rId15"/>
    </p:embeddedFont>
    <p:embeddedFont>
      <p:font typeface="나눔손글씨 펜" charset="-127"/>
      <p:regular r:id="rId16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중고딕" pitchFamily="18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중고딕" pitchFamily="18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중고딕" pitchFamily="18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중고딕" pitchFamily="18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중고딕" pitchFamily="18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중고딕" pitchFamily="18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중고딕" pitchFamily="18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중고딕" pitchFamily="18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중고딕" pitchFamily="18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7D9"/>
    <a:srgbClr val="346D9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2" autoAdjust="0"/>
    <p:restoredTop sz="94660"/>
  </p:normalViewPr>
  <p:slideViewPr>
    <p:cSldViewPr>
      <p:cViewPr>
        <p:scale>
          <a:sx n="100" d="100"/>
          <a:sy n="100" d="100"/>
        </p:scale>
        <p:origin x="-1020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22F16FD-9A60-4344-AF9A-B871668B36E9}" type="datetimeFigureOut">
              <a:rPr lang="ko-KR" altLang="en-US"/>
              <a:pPr>
                <a:defRPr/>
              </a:pPr>
              <a:t>2015-09-23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EA8634-FA2B-4D2B-A20B-1EB550A02F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1507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1D7A528-1BC6-4074-9181-4030BAA62707}" type="slidenum"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pPr algn="r"/>
              <a:t>4</a:t>
            </a:fld>
            <a:endParaRPr kumimoji="0" lang="en-US" altLang="ko-KR" sz="12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662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49BB5A-094E-433C-A7BA-584BDC6444B4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867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2C7BC7-3553-4FBD-8EE4-3D6972A70BE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7651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6BE6D82-2126-4A3B-925B-5A8ED36E16E1}" type="slidenum"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pPr algn="r"/>
              <a:t>7</a:t>
            </a:fld>
            <a:endParaRPr kumimoji="0" lang="en-US" altLang="ko-KR" sz="12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615113" y="6092825"/>
            <a:ext cx="2133600" cy="365125"/>
          </a:xfrm>
        </p:spPr>
        <p:txBody>
          <a:bodyPr/>
          <a:lstStyle>
            <a:lvl1pPr>
              <a:defRPr sz="800" spc="-2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43B3544B-0394-4260-9481-E80D27C0553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615113" y="6092825"/>
            <a:ext cx="2133600" cy="365125"/>
          </a:xfrm>
        </p:spPr>
        <p:txBody>
          <a:bodyPr/>
          <a:lstStyle>
            <a:lvl1pPr>
              <a:defRPr sz="800" spc="-2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DB682766-445E-4DDF-BF2A-E5FAB42F9C8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615113" y="6092825"/>
            <a:ext cx="2133600" cy="365125"/>
          </a:xfrm>
        </p:spPr>
        <p:txBody>
          <a:bodyPr/>
          <a:lstStyle>
            <a:lvl1pPr>
              <a:defRPr sz="800" spc="-2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2F3446E5-E929-488C-9CC5-E1A567D283E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997BA-5EBB-4DE4-8104-3C4B78249758}" type="datetimeFigureOut">
              <a:rPr lang="ko-KR" altLang="en-US"/>
              <a:pPr>
                <a:defRPr/>
              </a:pPr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F50A4-6181-4B4B-964B-6F238EF1861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441FF-60E6-40A1-8F39-1005B18542FA}" type="datetimeFigureOut">
              <a:rPr lang="ko-KR" altLang="en-US"/>
              <a:pPr>
                <a:defRPr/>
              </a:pPr>
              <a:t>2015-09-23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C31FF-C00E-4FB5-B10C-AF1A2835AA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615113" y="6092825"/>
            <a:ext cx="2133600" cy="365125"/>
          </a:xfrm>
        </p:spPr>
        <p:txBody>
          <a:bodyPr/>
          <a:lstStyle>
            <a:lvl1pPr>
              <a:defRPr sz="800" spc="-2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45406926-4C09-4A25-A363-48F36896CA0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615113" y="6092825"/>
            <a:ext cx="2133600" cy="365125"/>
          </a:xfrm>
        </p:spPr>
        <p:txBody>
          <a:bodyPr/>
          <a:lstStyle>
            <a:lvl1pPr>
              <a:defRPr sz="800" spc="-2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A5404C61-AA6C-490F-BA6B-05FBF6ADFF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615113" y="6092825"/>
            <a:ext cx="2133600" cy="365125"/>
          </a:xfrm>
        </p:spPr>
        <p:txBody>
          <a:bodyPr/>
          <a:lstStyle>
            <a:lvl1pPr>
              <a:defRPr sz="800" spc="-2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EE811922-9F82-4BF6-B782-55BA1DDF03E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615113" y="6092825"/>
            <a:ext cx="2133600" cy="365125"/>
          </a:xfrm>
        </p:spPr>
        <p:txBody>
          <a:bodyPr/>
          <a:lstStyle>
            <a:lvl1pPr>
              <a:defRPr sz="800" spc="-2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21138589-4BCF-427C-8737-D9D675BCD7A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>
          <a:xfrm>
            <a:off x="6681788" y="6453188"/>
            <a:ext cx="22828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kumimoji="0"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kumimoji="0"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kumimoji="0"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3"/>
          <p:cNvSpPr txBox="1"/>
          <p:nvPr userDrawn="1"/>
        </p:nvSpPr>
        <p:spPr>
          <a:xfrm>
            <a:off x="6681788" y="6453188"/>
            <a:ext cx="22828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kumimoji="0"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kumimoji="0"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kumimoji="0"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615113" y="6092825"/>
            <a:ext cx="2133600" cy="365125"/>
          </a:xfrm>
        </p:spPr>
        <p:txBody>
          <a:bodyPr/>
          <a:lstStyle>
            <a:lvl1pPr>
              <a:defRPr sz="800" spc="-2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27257347-C184-40F6-B486-B4DDEA2F3E6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7B510FC-6F48-4709-96CB-7F488E992DFA}" type="datetimeFigureOut">
              <a:rPr lang="ko-KR" altLang="en-US"/>
              <a:pPr>
                <a:defRPr/>
              </a:pPr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A12483E-AB04-4970-B3AC-082D19182AF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62" r:id="rId13"/>
    <p:sldLayoutId id="2147483661" r:id="rId1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3" descr="C:\Documents and Settings\nhn\바탕 화면\메모장\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1019175" y="4781550"/>
            <a:ext cx="3408363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1500" b="1">
                <a:solidFill>
                  <a:schemeClr val="bg1"/>
                </a:solidFill>
                <a:ea typeface="HY중고딕" pitchFamily="18" charset="-127"/>
              </a:rPr>
              <a:t>학번</a:t>
            </a:r>
            <a:r>
              <a:rPr kumimoji="0" lang="ko-KR" altLang="en-US" sz="1500">
                <a:solidFill>
                  <a:schemeClr val="bg1"/>
                </a:solidFill>
                <a:ea typeface="HY중고딕" pitchFamily="18" charset="-127"/>
              </a:rPr>
              <a:t>   </a:t>
            </a:r>
            <a:r>
              <a:rPr kumimoji="0" lang="en-US" altLang="ko-KR" sz="1500">
                <a:solidFill>
                  <a:schemeClr val="bg1"/>
                </a:solidFill>
                <a:ea typeface="HY중고딕" pitchFamily="18" charset="-127"/>
              </a:rPr>
              <a:t>2014180015</a:t>
            </a:r>
          </a:p>
          <a:p>
            <a:pPr>
              <a:lnSpc>
                <a:spcPct val="150000"/>
              </a:lnSpc>
            </a:pPr>
            <a:r>
              <a:rPr kumimoji="0" lang="ko-KR" altLang="en-US" sz="1500" b="1">
                <a:solidFill>
                  <a:schemeClr val="bg1"/>
                </a:solidFill>
                <a:ea typeface="HY중고딕" pitchFamily="18" charset="-127"/>
              </a:rPr>
              <a:t>이름   </a:t>
            </a:r>
            <a:r>
              <a:rPr kumimoji="0" lang="ko-KR" altLang="en-US" sz="1500">
                <a:solidFill>
                  <a:schemeClr val="bg1"/>
                </a:solidFill>
                <a:ea typeface="HY중고딕" pitchFamily="18" charset="-127"/>
              </a:rPr>
              <a:t>김정현</a:t>
            </a:r>
            <a:endParaRPr kumimoji="0" lang="en-US" altLang="ko-KR" sz="1500">
              <a:solidFill>
                <a:schemeClr val="bg1"/>
              </a:solidFill>
              <a:ea typeface="HY중고딕" pitchFamily="18" charset="-127"/>
            </a:endParaRPr>
          </a:p>
        </p:txBody>
      </p:sp>
      <p:sp>
        <p:nvSpPr>
          <p:cNvPr id="17411" name="TextBox 6"/>
          <p:cNvSpPr txBox="1">
            <a:spLocks noChangeArrowheads="1"/>
          </p:cNvSpPr>
          <p:nvPr/>
        </p:nvSpPr>
        <p:spPr bwMode="auto">
          <a:xfrm>
            <a:off x="971550" y="1989138"/>
            <a:ext cx="734536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en-US" altLang="ko-KR" sz="5500">
                <a:solidFill>
                  <a:schemeClr val="bg1"/>
                </a:solidFill>
                <a:ea typeface="HY중고딕" pitchFamily="18" charset="-127"/>
              </a:rPr>
              <a:t>1</a:t>
            </a:r>
            <a:r>
              <a:rPr kumimoji="0" lang="ko-KR" altLang="en-US" sz="5500">
                <a:solidFill>
                  <a:schemeClr val="bg1"/>
                </a:solidFill>
                <a:ea typeface="HY중고딕" pitchFamily="18" charset="-127"/>
              </a:rPr>
              <a:t>차 프로젝트 발표</a:t>
            </a:r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971550" y="1196975"/>
            <a:ext cx="4968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en-US" altLang="ko-KR" sz="2200">
                <a:solidFill>
                  <a:schemeClr val="bg1"/>
                </a:solidFill>
                <a:ea typeface="HY중고딕" pitchFamily="18" charset="-127"/>
              </a:rPr>
              <a:t>2D </a:t>
            </a:r>
            <a:r>
              <a:rPr kumimoji="0" lang="ko-KR" altLang="en-US" sz="2200">
                <a:solidFill>
                  <a:schemeClr val="bg1"/>
                </a:solidFill>
                <a:ea typeface="HY중고딕" pitchFamily="18" charset="-127"/>
              </a:rPr>
              <a:t>게임프로그래밍</a:t>
            </a:r>
            <a:endParaRPr kumimoji="0" lang="en-US" altLang="ko-KR" sz="2200">
              <a:solidFill>
                <a:schemeClr val="bg1"/>
              </a:solidFill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827088" y="692150"/>
            <a:ext cx="569753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ko-KR" altLang="en-US" sz="3000">
                <a:solidFill>
                  <a:srgbClr val="17375E"/>
                </a:solidFill>
                <a:ea typeface="HY중고딕" pitchFamily="18" charset="-127"/>
              </a:rPr>
              <a:t>목차</a:t>
            </a: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971550" y="1484313"/>
            <a:ext cx="21605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en-US" altLang="ko-KR" sz="2400">
                <a:solidFill>
                  <a:srgbClr val="17375E"/>
                </a:solidFill>
                <a:ea typeface="HY중고딕" pitchFamily="18" charset="-127"/>
              </a:rPr>
              <a:t>1. </a:t>
            </a:r>
            <a:r>
              <a:rPr kumimoji="0" lang="ko-KR" altLang="en-US" sz="2400">
                <a:solidFill>
                  <a:srgbClr val="17375E"/>
                </a:solidFill>
                <a:ea typeface="HY중고딕" pitchFamily="18" charset="-127"/>
              </a:rPr>
              <a:t>게임 컨셉</a:t>
            </a:r>
          </a:p>
        </p:txBody>
      </p: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971550" y="2276475"/>
            <a:ext cx="208756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en-US" altLang="ko-KR" sz="2400">
                <a:solidFill>
                  <a:srgbClr val="17375E"/>
                </a:solidFill>
                <a:ea typeface="HY중고딕" pitchFamily="18" charset="-127"/>
              </a:rPr>
              <a:t>2. </a:t>
            </a:r>
            <a:r>
              <a:rPr kumimoji="0" lang="ko-KR" altLang="en-US" sz="2400">
                <a:solidFill>
                  <a:srgbClr val="17375E"/>
                </a:solidFill>
                <a:ea typeface="HY중고딕" pitchFamily="18" charset="-127"/>
              </a:rPr>
              <a:t>게임 설명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2075" y="6092825"/>
            <a:ext cx="935038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717B3D5-5F2F-4DA7-A3C7-1224CBD37D61}" type="slidenum">
              <a:rPr kumimoji="0" lang="en-US" altLang="ko-KR" sz="1000" spc="-2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r>
              <a:rPr kumimoji="0" lang="en-US" altLang="ko-KR" sz="10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kumimoji="0" lang="ko-KR" altLang="en-US" sz="1000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971550" y="3141663"/>
            <a:ext cx="208756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en-US" altLang="ko-KR" sz="2400">
                <a:solidFill>
                  <a:srgbClr val="17375E"/>
                </a:solidFill>
                <a:ea typeface="HY중고딕" pitchFamily="18" charset="-127"/>
              </a:rPr>
              <a:t>3. </a:t>
            </a:r>
            <a:r>
              <a:rPr kumimoji="0" lang="ko-KR" altLang="en-US" sz="2400">
                <a:solidFill>
                  <a:srgbClr val="17375E"/>
                </a:solidFill>
                <a:ea typeface="HY중고딕" pitchFamily="18" charset="-127"/>
              </a:rPr>
              <a:t>개발 범위</a:t>
            </a: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971550" y="4005263"/>
            <a:ext cx="208756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en-US" altLang="ko-KR" sz="2400">
                <a:solidFill>
                  <a:srgbClr val="17375E"/>
                </a:solidFill>
                <a:ea typeface="HY중고딕" pitchFamily="18" charset="-127"/>
              </a:rPr>
              <a:t>4. </a:t>
            </a:r>
            <a:r>
              <a:rPr kumimoji="0" lang="ko-KR" altLang="en-US" sz="2400">
                <a:solidFill>
                  <a:srgbClr val="17375E"/>
                </a:solidFill>
                <a:ea typeface="HY중고딕" pitchFamily="18" charset="-127"/>
              </a:rPr>
              <a:t>개발 일정</a:t>
            </a:r>
          </a:p>
        </p:txBody>
      </p:sp>
      <p:sp>
        <p:nvSpPr>
          <p:cNvPr id="18440" name="TextBox 6"/>
          <p:cNvSpPr txBox="1">
            <a:spLocks noChangeArrowheads="1"/>
          </p:cNvSpPr>
          <p:nvPr/>
        </p:nvSpPr>
        <p:spPr bwMode="auto">
          <a:xfrm>
            <a:off x="971550" y="4941888"/>
            <a:ext cx="208756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en-US" altLang="ko-KR" sz="2400">
                <a:solidFill>
                  <a:srgbClr val="17375E"/>
                </a:solidFill>
                <a:ea typeface="HY중고딕" pitchFamily="18" charset="-127"/>
              </a:rPr>
              <a:t>5. </a:t>
            </a:r>
            <a:r>
              <a:rPr kumimoji="0" lang="ko-KR" altLang="en-US" sz="2400">
                <a:solidFill>
                  <a:srgbClr val="17375E"/>
                </a:solidFill>
                <a:ea typeface="HY중고딕" pitchFamily="18" charset="-127"/>
              </a:rPr>
              <a:t>자체 평가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900113" y="692150"/>
            <a:ext cx="569753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ko-KR" altLang="en-US" sz="3000">
                <a:solidFill>
                  <a:srgbClr val="346D94"/>
                </a:solidFill>
                <a:ea typeface="HY중고딕" pitchFamily="18" charset="-127"/>
              </a:rPr>
              <a:t>게임 컨셉</a:t>
            </a:r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1116013" y="4365625"/>
            <a:ext cx="6642100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kumimoji="0" lang="ko-KR" altLang="en-US"/>
              <a:t> </a:t>
            </a:r>
            <a:r>
              <a:rPr kumimoji="0" lang="ko-KR" altLang="en-US">
                <a:solidFill>
                  <a:srgbClr val="17375E"/>
                </a:solidFill>
              </a:rPr>
              <a:t>모바일게임 </a:t>
            </a:r>
            <a:r>
              <a:rPr kumimoji="0" lang="en-US" altLang="ko-KR">
                <a:solidFill>
                  <a:srgbClr val="17375E"/>
                </a:solidFill>
                <a:latin typeface="Arial"/>
              </a:rPr>
              <a:t>‘</a:t>
            </a:r>
            <a:r>
              <a:rPr kumimoji="0" lang="ko-KR" altLang="en-US">
                <a:solidFill>
                  <a:srgbClr val="17375E"/>
                </a:solidFill>
              </a:rPr>
              <a:t>무한의 계단</a:t>
            </a:r>
            <a:r>
              <a:rPr kumimoji="0" lang="en-US" altLang="ko-KR">
                <a:solidFill>
                  <a:srgbClr val="17375E"/>
                </a:solidFill>
                <a:latin typeface="Arial"/>
              </a:rPr>
              <a:t>’</a:t>
            </a:r>
            <a:r>
              <a:rPr kumimoji="0" lang="en-US" altLang="ko-KR">
                <a:solidFill>
                  <a:srgbClr val="17375E"/>
                </a:solidFill>
              </a:rPr>
              <a:t> </a:t>
            </a:r>
            <a:r>
              <a:rPr kumimoji="0" lang="ko-KR" altLang="en-US">
                <a:solidFill>
                  <a:srgbClr val="17375E"/>
                </a:solidFill>
              </a:rPr>
              <a:t>모티브</a:t>
            </a:r>
            <a:endParaRPr kumimoji="0" lang="ko-KR" altLang="en-US" sz="1600">
              <a:solidFill>
                <a:srgbClr val="17375E"/>
              </a:solidFill>
              <a:ea typeface="HY중고딕" pitchFamily="18" charset="-127"/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kumimoji="0" lang="ko-KR" altLang="en-US" sz="1600">
                <a:solidFill>
                  <a:srgbClr val="17375E"/>
                </a:solidFill>
                <a:ea typeface="HY중고딕" pitchFamily="18" charset="-127"/>
              </a:rPr>
              <a:t> 간단한 키보드 조작으로 구성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kumimoji="0" lang="en-US" altLang="ko-KR" sz="1600">
                <a:solidFill>
                  <a:srgbClr val="17375E"/>
                </a:solidFill>
                <a:ea typeface="HY중고딕" pitchFamily="18" charset="-127"/>
              </a:rPr>
              <a:t> </a:t>
            </a:r>
            <a:r>
              <a:rPr kumimoji="0" lang="ko-KR" altLang="en-US" sz="1600">
                <a:solidFill>
                  <a:srgbClr val="17375E"/>
                </a:solidFill>
                <a:ea typeface="HY중고딕" pitchFamily="18" charset="-127"/>
              </a:rPr>
              <a:t>쉽고</a:t>
            </a:r>
            <a:r>
              <a:rPr kumimoji="0" lang="en-US" altLang="ko-KR" sz="1600">
                <a:solidFill>
                  <a:srgbClr val="17375E"/>
                </a:solidFill>
                <a:ea typeface="HY중고딕" pitchFamily="18" charset="-127"/>
              </a:rPr>
              <a:t>, </a:t>
            </a:r>
            <a:r>
              <a:rPr kumimoji="0" lang="ko-KR" altLang="en-US" sz="1600">
                <a:solidFill>
                  <a:srgbClr val="17375E"/>
                </a:solidFill>
                <a:ea typeface="HY중고딕" pitchFamily="18" charset="-127"/>
              </a:rPr>
              <a:t>중독성 있는 게임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12075" y="6092825"/>
            <a:ext cx="935038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17A52E3-CE9B-45C1-8503-58749871B795}" type="slidenum">
              <a:rPr kumimoji="0" lang="en-US" altLang="ko-KR" sz="1000" spc="-2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r>
              <a:rPr kumimoji="0" lang="en-US" altLang="ko-KR" sz="10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kumimoji="0" lang="ko-KR" altLang="en-US" sz="1000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1" name="TextBox 3"/>
          <p:cNvSpPr txBox="1">
            <a:spLocks noChangeArrowheads="1"/>
          </p:cNvSpPr>
          <p:nvPr/>
        </p:nvSpPr>
        <p:spPr bwMode="auto">
          <a:xfrm>
            <a:off x="1403350" y="1916113"/>
            <a:ext cx="569753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endParaRPr kumimoji="0" lang="ko-KR" altLang="en-US" sz="3000">
              <a:solidFill>
                <a:srgbClr val="346D94"/>
              </a:solidFill>
              <a:ea typeface="HY중고딕" pitchFamily="18" charset="-127"/>
            </a:endParaRPr>
          </a:p>
        </p:txBody>
      </p:sp>
      <p:sp>
        <p:nvSpPr>
          <p:cNvPr id="19462" name="TextBox 3"/>
          <p:cNvSpPr txBox="1">
            <a:spLocks noChangeArrowheads="1"/>
          </p:cNvSpPr>
          <p:nvPr/>
        </p:nvSpPr>
        <p:spPr bwMode="auto">
          <a:xfrm>
            <a:off x="2051050" y="2133600"/>
            <a:ext cx="46799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en-US" altLang="ko-KR" sz="3500" b="1">
                <a:solidFill>
                  <a:srgbClr val="346D94"/>
                </a:solidFill>
                <a:latin typeface="나눔손글씨 펜" charset="-127"/>
                <a:ea typeface="HY중고딕" pitchFamily="18" charset="-127"/>
              </a:rPr>
              <a:t>“</a:t>
            </a:r>
            <a:r>
              <a:rPr kumimoji="0" lang="ko-KR" altLang="en-US" sz="3500" b="1">
                <a:solidFill>
                  <a:srgbClr val="346D94"/>
                </a:solidFill>
                <a:ea typeface="HY중고딕" pitchFamily="18" charset="-127"/>
              </a:rPr>
              <a:t>끝없이 높은 곳으로</a:t>
            </a:r>
            <a:r>
              <a:rPr kumimoji="0" lang="en-US" altLang="ko-KR" sz="3500" b="1">
                <a:solidFill>
                  <a:srgbClr val="346D94"/>
                </a:solidFill>
                <a:ea typeface="HY중고딕" pitchFamily="18" charset="-127"/>
              </a:rPr>
              <a:t>!</a:t>
            </a:r>
            <a:r>
              <a:rPr kumimoji="0" lang="en-US" altLang="ko-KR" sz="3500" b="1">
                <a:solidFill>
                  <a:srgbClr val="346D94"/>
                </a:solidFill>
                <a:latin typeface="나눔손글씨 펜" charset="-127"/>
                <a:ea typeface="HY중고딕" pitchFamily="18" charset="-127"/>
              </a:rPr>
              <a:t>”</a:t>
            </a:r>
            <a:endParaRPr kumimoji="0" lang="en-US" altLang="ko-KR" sz="3500" b="1">
              <a:solidFill>
                <a:srgbClr val="346D94"/>
              </a:solidFill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C:\Documents and Settings\nhn\바탕 화면\메모장\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TextBox 48"/>
          <p:cNvSpPr txBox="1">
            <a:spLocks noChangeArrowheads="1"/>
          </p:cNvSpPr>
          <p:nvPr/>
        </p:nvSpPr>
        <p:spPr bwMode="auto">
          <a:xfrm>
            <a:off x="971550" y="495300"/>
            <a:ext cx="569753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ko-KR" altLang="en-US" sz="3000">
                <a:solidFill>
                  <a:srgbClr val="346D94"/>
                </a:solidFill>
                <a:ea typeface="HY중고딕" pitchFamily="18" charset="-127"/>
              </a:rPr>
              <a:t>게임 설명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712075" y="6092825"/>
            <a:ext cx="935038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D6CCB21-186F-4844-9478-E126BF109F1A}" type="slidenum">
              <a:rPr kumimoji="0" lang="en-US" altLang="ko-KR" sz="1000" spc="-2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r>
              <a:rPr kumimoji="0" lang="en-US" altLang="ko-KR" sz="10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kumimoji="0" lang="ko-KR" altLang="en-US" sz="1000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166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>
              <a:ea typeface="HY중고딕" pitchFamily="18" charset="-127"/>
            </a:endParaRP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0" y="166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>
              <a:ea typeface="HY중고딕" pitchFamily="18" charset="-127"/>
            </a:endParaRPr>
          </a:p>
        </p:txBody>
      </p:sp>
      <p:pic>
        <p:nvPicPr>
          <p:cNvPr id="20486" name="_x174208456" descr="EMB00002ff47c90"/>
          <p:cNvPicPr>
            <a:picLocks noChangeAspect="1" noChangeArrowheads="1"/>
          </p:cNvPicPr>
          <p:nvPr/>
        </p:nvPicPr>
        <p:blipFill>
          <a:blip r:embed="rId4"/>
          <a:srcRect t="8134"/>
          <a:stretch>
            <a:fillRect/>
          </a:stretch>
        </p:blipFill>
        <p:spPr bwMode="auto">
          <a:xfrm>
            <a:off x="1258888" y="1628775"/>
            <a:ext cx="2306637" cy="338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0" y="1665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>
              <a:ea typeface="HY중고딕" pitchFamily="18" charset="-127"/>
            </a:endParaRPr>
          </a:p>
        </p:txBody>
      </p:sp>
      <p:pic>
        <p:nvPicPr>
          <p:cNvPr id="20488" name="_x174939448" descr="EMB00002ff47c9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92725" y="1557338"/>
            <a:ext cx="2209800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7088" y="5229225"/>
            <a:ext cx="676910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kumimoji="0" lang="ko-KR" altLang="en-US" sz="1600">
                <a:solidFill>
                  <a:srgbClr val="17375E"/>
                </a:solidFill>
                <a:ea typeface="HY중고딕" pitchFamily="18" charset="-127"/>
              </a:rPr>
              <a:t> 끊임없이 펼쳐진 계단을 좌우 키보드 조작으로 올라간다</a:t>
            </a:r>
            <a:r>
              <a:rPr kumimoji="0" lang="en-US" altLang="ko-KR" sz="1600">
                <a:solidFill>
                  <a:srgbClr val="17375E"/>
                </a:solidFill>
                <a:ea typeface="HY중고딕" pitchFamily="18" charset="-127"/>
              </a:rPr>
              <a:t>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kumimoji="0" lang="en-US" altLang="ko-KR" sz="1600">
                <a:solidFill>
                  <a:srgbClr val="17375E"/>
                </a:solidFill>
                <a:ea typeface="HY중고딕" pitchFamily="18" charset="-127"/>
              </a:rPr>
              <a:t> </a:t>
            </a:r>
            <a:r>
              <a:rPr kumimoji="0" lang="ko-KR" altLang="en-US" sz="1600">
                <a:solidFill>
                  <a:srgbClr val="17375E"/>
                </a:solidFill>
                <a:ea typeface="HY중고딕" pitchFamily="18" charset="-127"/>
              </a:rPr>
              <a:t>빨간 게이지는 제한 시간으로 </a:t>
            </a:r>
          </a:p>
          <a:p>
            <a:pPr>
              <a:lnSpc>
                <a:spcPct val="110000"/>
              </a:lnSpc>
            </a:pPr>
            <a:r>
              <a:rPr kumimoji="0" lang="ko-KR" altLang="en-US" sz="1600">
                <a:solidFill>
                  <a:srgbClr val="17375E"/>
                </a:solidFill>
                <a:ea typeface="HY중고딕" pitchFamily="18" charset="-127"/>
              </a:rPr>
              <a:t>   모두 줄어들기 전에 다음 계단으로 이동해야 한다</a:t>
            </a:r>
            <a:r>
              <a:rPr kumimoji="0" lang="en-US" altLang="ko-KR" sz="1600">
                <a:solidFill>
                  <a:srgbClr val="17375E"/>
                </a:solidFill>
                <a:ea typeface="HY중고딕" pitchFamily="18" charset="-127"/>
              </a:rPr>
              <a:t>.</a:t>
            </a:r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827088" y="5229225"/>
            <a:ext cx="676910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kumimoji="0" lang="en-US" altLang="ko-KR" sz="1600">
                <a:solidFill>
                  <a:srgbClr val="17375E"/>
                </a:solidFill>
                <a:ea typeface="HY중고딕" pitchFamily="18" charset="-127"/>
              </a:rPr>
              <a:t> </a:t>
            </a:r>
            <a:r>
              <a:rPr kumimoji="0" lang="ko-KR" altLang="en-US" sz="1600">
                <a:solidFill>
                  <a:srgbClr val="17375E"/>
                </a:solidFill>
                <a:ea typeface="HY중고딕" pitchFamily="18" charset="-127"/>
              </a:rPr>
              <a:t>다음 계단의 방향과 다르게 조작하거나</a:t>
            </a:r>
            <a:r>
              <a:rPr kumimoji="0" lang="en-US" altLang="ko-KR" sz="1600">
                <a:solidFill>
                  <a:srgbClr val="17375E"/>
                </a:solidFill>
                <a:ea typeface="HY중고딕" pitchFamily="18" charset="-127"/>
              </a:rPr>
              <a:t>, </a:t>
            </a:r>
          </a:p>
          <a:p>
            <a:pPr>
              <a:lnSpc>
                <a:spcPct val="110000"/>
              </a:lnSpc>
            </a:pPr>
            <a:r>
              <a:rPr kumimoji="0" lang="ko-KR" altLang="en-US" sz="1600">
                <a:solidFill>
                  <a:srgbClr val="17375E"/>
                </a:solidFill>
                <a:ea typeface="HY중고딕" pitchFamily="18" charset="-127"/>
              </a:rPr>
              <a:t>    게이지의 시간이 다 되면 게임 오버</a:t>
            </a:r>
          </a:p>
          <a:p>
            <a:pPr>
              <a:lnSpc>
                <a:spcPct val="110000"/>
              </a:lnSpc>
            </a:pPr>
            <a:r>
              <a:rPr kumimoji="0" lang="en-US" altLang="ko-KR" sz="1600">
                <a:solidFill>
                  <a:srgbClr val="17375E"/>
                </a:solidFill>
                <a:ea typeface="HY중고딕" pitchFamily="18" charset="-127"/>
              </a:rPr>
              <a:t>- </a:t>
            </a:r>
            <a:r>
              <a:rPr kumimoji="0" lang="ko-KR" altLang="en-US" sz="1600">
                <a:solidFill>
                  <a:srgbClr val="17375E"/>
                </a:solidFill>
                <a:ea typeface="HY중고딕" pitchFamily="18" charset="-127"/>
              </a:rPr>
              <a:t>점수가 높아질수록 게이지가 빠르게 줄어든다</a:t>
            </a:r>
            <a:r>
              <a:rPr kumimoji="0" lang="en-US" altLang="ko-KR" sz="1600">
                <a:solidFill>
                  <a:srgbClr val="17375E"/>
                </a:solidFill>
                <a:ea typeface="HY중고딕" pitchFamily="18" charset="-127"/>
              </a:rPr>
              <a:t>.</a:t>
            </a:r>
            <a:endParaRPr kumimoji="0" lang="ko-KR" altLang="en-US" sz="1600">
              <a:solidFill>
                <a:srgbClr val="17375E"/>
              </a:solidFill>
              <a:ea typeface="HY중고딕" pitchFamily="18" charset="-127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827088" y="5229225"/>
            <a:ext cx="67691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kumimoji="0" lang="ko-KR" altLang="en-US" sz="1600">
                <a:solidFill>
                  <a:srgbClr val="17375E"/>
                </a:solidFill>
                <a:ea typeface="HY중고딕" pitchFamily="18" charset="-127"/>
              </a:rPr>
              <a:t> 아이템을 사용해 더 나은 점수 획득이 가능하다</a:t>
            </a:r>
            <a:r>
              <a:rPr kumimoji="0" lang="en-US" altLang="ko-KR" sz="1600">
                <a:solidFill>
                  <a:srgbClr val="17375E"/>
                </a:solidFill>
                <a:ea typeface="HY중고딕" pitchFamily="18" charset="-127"/>
              </a:rPr>
              <a:t>.</a:t>
            </a:r>
          </a:p>
          <a:p>
            <a:r>
              <a:rPr kumimoji="0" lang="en-US" altLang="ko-KR" sz="1600">
                <a:solidFill>
                  <a:srgbClr val="17375E"/>
                </a:solidFill>
                <a:ea typeface="HY중고딕" pitchFamily="18" charset="-127"/>
              </a:rPr>
              <a:t>- </a:t>
            </a:r>
            <a:r>
              <a:rPr kumimoji="0" lang="ko-KR" altLang="en-US" sz="1600">
                <a:solidFill>
                  <a:srgbClr val="17375E"/>
                </a:solidFill>
                <a:ea typeface="HY중고딕" pitchFamily="18" charset="-127"/>
              </a:rPr>
              <a:t>한 판의 점수만큼 게임 머니가 적립되고</a:t>
            </a:r>
            <a:r>
              <a:rPr kumimoji="0" lang="en-US" altLang="ko-KR" sz="1600">
                <a:solidFill>
                  <a:srgbClr val="17375E"/>
                </a:solidFill>
                <a:ea typeface="HY중고딕" pitchFamily="18" charset="-127"/>
              </a:rPr>
              <a:t>,</a:t>
            </a:r>
          </a:p>
          <a:p>
            <a:r>
              <a:rPr kumimoji="0" lang="en-US" altLang="ko-KR" sz="1600">
                <a:solidFill>
                  <a:srgbClr val="17375E"/>
                </a:solidFill>
                <a:ea typeface="HY중고딕" pitchFamily="18" charset="-127"/>
              </a:rPr>
              <a:t>    </a:t>
            </a:r>
            <a:r>
              <a:rPr kumimoji="0" lang="ko-KR" altLang="en-US" sz="1600">
                <a:solidFill>
                  <a:srgbClr val="17375E"/>
                </a:solidFill>
                <a:ea typeface="HY중고딕" pitchFamily="18" charset="-127"/>
              </a:rPr>
              <a:t>그 머니로 아이템을 구매한다</a:t>
            </a:r>
            <a:r>
              <a:rPr kumimoji="0" lang="en-US" altLang="ko-KR" sz="1600">
                <a:solidFill>
                  <a:srgbClr val="17375E"/>
                </a:solidFill>
                <a:ea typeface="HY중고딕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" grpId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 descr="C:\Documents and Settings\nhn\바탕 화면\메모장\0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971550" y="495300"/>
            <a:ext cx="569753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ko-KR" altLang="en-US" sz="3000">
                <a:solidFill>
                  <a:srgbClr val="346D94"/>
                </a:solidFill>
                <a:ea typeface="HY중고딕" pitchFamily="18" charset="-127"/>
              </a:rPr>
              <a:t>개발 범위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12075" y="6092825"/>
            <a:ext cx="935038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B0D3E39-F778-49CB-98A3-D33F720BA526}" type="slidenum">
              <a:rPr kumimoji="0" lang="en-US" altLang="ko-KR" sz="1000" spc="-2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r>
              <a:rPr kumimoji="0" lang="en-US" altLang="ko-KR" sz="10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kumimoji="0" lang="ko-KR" altLang="en-US" sz="1000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5735" name="Group 135"/>
          <p:cNvGraphicFramePr>
            <a:graphicFrameLocks noGrp="1"/>
          </p:cNvGraphicFramePr>
          <p:nvPr/>
        </p:nvGraphicFramePr>
        <p:xfrm>
          <a:off x="457200" y="1481138"/>
          <a:ext cx="8229600" cy="4778375"/>
        </p:xfrm>
        <a:graphic>
          <a:graphicData uri="http://schemas.openxmlformats.org/drawingml/2006/table">
            <a:tbl>
              <a:tblPr/>
              <a:tblGrid>
                <a:gridCol w="1306513"/>
                <a:gridCol w="2879725"/>
                <a:gridCol w="4043362"/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최소 범위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추가 범위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캐릭터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키보드 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2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방향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좌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,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우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점프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스페이스 바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맵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계단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세로방향으로 무한 배경 스크롤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계단 무한 랜덤 배치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빈 계단 추가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점프로 게임 진행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)</a:t>
                      </a:r>
                      <a:endParaRPr kumimoji="0" lang="ko-KR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- 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일정 수준의 점수가 되면 배경 변경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아이템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일정 시간 동안 시간게이지 정지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추가 목숨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일정 시간 무적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빈 계단 무시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- 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같은 종류의 아이템 강화 업그레이드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사운드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배경음악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이동 효과음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게임오버 효과음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아이템 사용에 따른 효과음 추가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아이템 구매 효과음 추가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게임 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한 계단마다 점수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누적된 점수 만큼의 게임 머니로 상점 이용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상점 이용 후 게임 시작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점수에 따른 순위 확인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장애물 낙하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낙하 시에는 시간게이지 정지</a:t>
                      </a: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애니메이션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캐릭터 이동 애니메이션</a:t>
                      </a:r>
                      <a:endParaRPr kumimoji="0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시간게이지 애니메이션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게임오버 애니메이션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계단 이동 애니메이션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- </a:t>
                      </a:r>
                      <a:r>
                        <a:rPr kumimoji="0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장애물 낙하 애니메이션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 descr="C:\Documents and Settings\nhn\바탕 화면\메모장\0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TextBox 7"/>
          <p:cNvSpPr txBox="1">
            <a:spLocks noChangeArrowheads="1"/>
          </p:cNvSpPr>
          <p:nvPr/>
        </p:nvSpPr>
        <p:spPr bwMode="auto">
          <a:xfrm>
            <a:off x="827088" y="188913"/>
            <a:ext cx="569753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ko-KR" altLang="en-US" sz="3000">
                <a:solidFill>
                  <a:srgbClr val="346D94"/>
                </a:solidFill>
                <a:ea typeface="HY중고딕" pitchFamily="18" charset="-127"/>
              </a:rPr>
              <a:t>개발 일정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2075" y="6092825"/>
            <a:ext cx="935038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C1414E6-7F22-442A-A411-7A7C2DA4B951}" type="slidenum">
              <a:rPr kumimoji="0" lang="en-US" altLang="ko-KR" sz="1000" spc="-2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r>
              <a:rPr kumimoji="0" lang="en-US" altLang="ko-KR" sz="10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kumimoji="0" lang="ko-KR" altLang="en-US" sz="1000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7725" name="Group 77"/>
          <p:cNvGraphicFramePr>
            <a:graphicFrameLocks noGrp="1"/>
          </p:cNvGraphicFramePr>
          <p:nvPr/>
        </p:nvGraphicFramePr>
        <p:xfrm>
          <a:off x="468313" y="1196975"/>
          <a:ext cx="8229600" cy="5281613"/>
        </p:xfrm>
        <a:graphic>
          <a:graphicData uri="http://schemas.openxmlformats.org/drawingml/2006/table">
            <a:tbl>
              <a:tblPr/>
              <a:tblGrid>
                <a:gridCol w="946150"/>
                <a:gridCol w="1800225"/>
                <a:gridCol w="5483225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1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주차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리소스 수집 및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맵 제작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-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리소스 수집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-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계단 오브젝트 생성 및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Normal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모드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, Hard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모드 맵 제작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2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주차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캐릭터 오브젝트 및 맵 배치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키보드 입력에 따른 캐릭터 애니메이션 구현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제작된 맵 무한 랜덤 배치 구현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3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주차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배경 및 계단 애니메이션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-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배경 무한 스크롤 구현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-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계단 이동 애니메이션 구현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4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주차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시간 게이지 및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종료 조건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-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시간 게이지 애니메이션 및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  점수에 따른 시간 조절 구현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-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종료 조건 구현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5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주차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중간 점검 및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추가 구현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부족한 점 보완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추가 구현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1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6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주차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아이템 및 상점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기본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3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가지 아이템 구현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게임 머니를 이용한 상점 구현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아이템 구매에 따른 게임 머니 계산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7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주차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8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주차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게임 오버 처리 및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추가 구현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최종 스코어 표시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추가 구현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2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9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주차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밸런스 조정 및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버그 수정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밸런스 조정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 버그 확인 및 수정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10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주차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마무리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최종 점검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 descr="C:\Documents and Settings\nhn\바탕 화면\메모장\0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6" name="TextBox 7"/>
          <p:cNvSpPr txBox="1">
            <a:spLocks noChangeArrowheads="1"/>
          </p:cNvSpPr>
          <p:nvPr/>
        </p:nvSpPr>
        <p:spPr bwMode="auto">
          <a:xfrm>
            <a:off x="971550" y="495300"/>
            <a:ext cx="569753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ko-KR" altLang="en-US" sz="3000">
                <a:solidFill>
                  <a:srgbClr val="346D94"/>
                </a:solidFill>
                <a:ea typeface="HY중고딕" pitchFamily="18" charset="-127"/>
              </a:rPr>
              <a:t>자체 평가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2075" y="6092825"/>
            <a:ext cx="935038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B82440B-8F8D-4026-87A2-51EF478828E6}" type="slidenum">
              <a:rPr kumimoji="0" lang="en-US" altLang="ko-KR" sz="1000" spc="-2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r>
              <a:rPr kumimoji="0" lang="en-US" altLang="ko-KR" sz="1000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kumimoji="0" lang="ko-KR" altLang="en-US" sz="1000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59431" name="Group 39"/>
          <p:cNvGraphicFramePr>
            <a:graphicFrameLocks noGrp="1"/>
          </p:cNvGraphicFramePr>
          <p:nvPr/>
        </p:nvGraphicFramePr>
        <p:xfrm>
          <a:off x="395288" y="1773238"/>
          <a:ext cx="8280400" cy="4356100"/>
        </p:xfrm>
        <a:graphic>
          <a:graphicData uri="http://schemas.openxmlformats.org/drawingml/2006/table">
            <a:tbl>
              <a:tblPr/>
              <a:tblGrid>
                <a:gridCol w="4140200"/>
                <a:gridCol w="4140200"/>
              </a:tblGrid>
              <a:tr h="973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평가 항목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평가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(A:</a:t>
                      </a: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매우잘함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,B:</a:t>
                      </a: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잘함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,C:</a:t>
                      </a: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보통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,D:</a:t>
                      </a: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못함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,E:</a:t>
                      </a: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매우못함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발표자료에 포함할 내용을 다 포함했는가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B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게임컨셉이 잘 표현되었는가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?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게임 핵심 메카닉의 제시가 잘 되었는가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?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B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게임 실행 흐름이 잘 표현 되었는가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?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개발 범위가 구체적이며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, </a:t>
                      </a: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측정 가능한가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?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개발 계획이 구체적이며 실행가능한가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?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</a:rPr>
                        <a:t>B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2195513" y="2708275"/>
            <a:ext cx="4608512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7000"/>
              </a:lnSpc>
            </a:pPr>
            <a:r>
              <a:rPr kumimoji="0" lang="ko-KR" altLang="en-US" sz="6000">
                <a:solidFill>
                  <a:schemeClr val="bg1"/>
                </a:solidFill>
                <a:ea typeface="HY중고딕" pitchFamily="18" charset="-127"/>
              </a:rPr>
              <a:t>감사합니다</a:t>
            </a:r>
            <a:r>
              <a:rPr kumimoji="0" lang="en-US" altLang="ko-KR" sz="6000">
                <a:solidFill>
                  <a:schemeClr val="bg1"/>
                </a:solidFill>
                <a:ea typeface="HY중고딕" pitchFamily="18" charset="-127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414</Words>
  <Application>Microsoft Office PowerPoint</Application>
  <PresentationFormat>On-screen Show (4:3)</PresentationFormat>
  <Paragraphs>132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디자인 서식 파일</vt:lpstr>
      </vt:variant>
      <vt:variant>
        <vt:i4>13</vt:i4>
      </vt:variant>
      <vt:variant>
        <vt:lpstr>슬라이드 제목</vt:lpstr>
      </vt:variant>
      <vt:variant>
        <vt:i4>8</vt:i4>
      </vt:variant>
    </vt:vector>
  </HeadingPairs>
  <TitlesOfParts>
    <vt:vector size="27" baseType="lpstr">
      <vt:lpstr>HY중고딕</vt:lpstr>
      <vt:lpstr>Arial</vt:lpstr>
      <vt:lpstr>나눔고딕</vt:lpstr>
      <vt:lpstr>맑은 고딕</vt:lpstr>
      <vt:lpstr>굴림</vt:lpstr>
      <vt:lpstr>나눔손글씨 펜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xnote</cp:lastModifiedBy>
  <cp:revision>9</cp:revision>
  <dcterms:created xsi:type="dcterms:W3CDTF">2011-09-02T09:01:33Z</dcterms:created>
  <dcterms:modified xsi:type="dcterms:W3CDTF">2015-09-22T19:06:52Z</dcterms:modified>
</cp:coreProperties>
</file>