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3" r:id="rId3"/>
    <p:sldId id="257" r:id="rId4"/>
    <p:sldId id="258" r:id="rId5"/>
    <p:sldId id="264" r:id="rId6"/>
    <p:sldId id="265" r:id="rId7"/>
    <p:sldId id="267" r:id="rId8"/>
    <p:sldId id="259" r:id="rId9"/>
    <p:sldId id="262" r:id="rId10"/>
    <p:sldId id="260" r:id="rId11"/>
    <p:sldId id="266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826" autoAdjust="0"/>
  </p:normalViewPr>
  <p:slideViewPr>
    <p:cSldViewPr snapToGrid="0" snapToObjects="1">
      <p:cViewPr varScale="1">
        <p:scale>
          <a:sx n="74" d="100"/>
          <a:sy n="74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32C07-7258-6A4E-A333-5A0A273558A1}" type="datetimeFigureOut">
              <a:t>9/22/17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DC221-2965-A84E-B737-438B083B6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44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C3236-9A53-684C-B084-CD515E5F4A05}" type="datetimeFigureOut">
              <a:t>9/22/17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E581-1A0E-8948-93BC-65B3618887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599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4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2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5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5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3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1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9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2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1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4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9/18/17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BR - Filosofi Blockchain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541C5-8B19-BB4E-A02B-19E290C94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8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Black"/>
          <a:ea typeface="+mj-ea"/>
          <a:cs typeface="Avenir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Lato Regular"/>
          <a:ea typeface="+mn-ea"/>
          <a:cs typeface="Lato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Lato Regular"/>
          <a:ea typeface="+mn-ea"/>
          <a:cs typeface="Lato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ato Regular"/>
          <a:ea typeface="+mn-ea"/>
          <a:cs typeface="Lato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ato Regular"/>
          <a:ea typeface="+mn-ea"/>
          <a:cs typeface="Lato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ato Regular"/>
          <a:ea typeface="+mn-ea"/>
          <a:cs typeface="Lato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2333" y="0"/>
            <a:ext cx="14744970" cy="6838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5457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Filosofi Blockchain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170"/>
            <a:ext cx="6400800" cy="17526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Budi Rahardjo</a:t>
            </a:r>
          </a:p>
          <a:p>
            <a:r>
              <a:rPr lang="en-US" sz="2400" b="1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@rahard</a:t>
            </a:r>
          </a:p>
          <a:p>
            <a:r>
              <a:rPr lang="en-US" sz="2400" b="1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267360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553065" y="4992376"/>
            <a:ext cx="3371987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/>
              <a:t>A = 1.000.000</a:t>
            </a:r>
          </a:p>
          <a:p>
            <a:r>
              <a:rPr lang="en-US" sz="2400"/>
              <a:t>A &gt; B 5000</a:t>
            </a:r>
          </a:p>
          <a:p>
            <a:r>
              <a:rPr lang="en-US" sz="2400"/>
              <a:t>Chain: 4767</a:t>
            </a:r>
          </a:p>
          <a:p>
            <a:r>
              <a:rPr lang="en-US" sz="2400"/>
              <a:t>Hash: </a:t>
            </a:r>
            <a:r>
              <a:rPr lang="is-IS" sz="2400"/>
              <a:t>005e474d5e775e...</a:t>
            </a:r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262049" y="2117703"/>
            <a:ext cx="3371987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/>
              <a:t>A = 1.000.000</a:t>
            </a:r>
          </a:p>
          <a:p>
            <a:r>
              <a:rPr lang="en-US" sz="2400"/>
              <a:t>A &gt; B 5000</a:t>
            </a:r>
          </a:p>
          <a:p>
            <a:r>
              <a:rPr lang="en-US" sz="2400"/>
              <a:t>Chain: 4767</a:t>
            </a:r>
          </a:p>
          <a:p>
            <a:r>
              <a:rPr lang="en-US" sz="2400"/>
              <a:t>Hash: </a:t>
            </a:r>
            <a:r>
              <a:rPr lang="is-IS" sz="2400"/>
              <a:t>005e474d5e775e...</a:t>
            </a:r>
            <a:endParaRPr lang="en-US" sz="2400"/>
          </a:p>
        </p:txBody>
      </p:sp>
      <p:sp>
        <p:nvSpPr>
          <p:cNvPr id="3" name="TextBox 2"/>
          <p:cNvSpPr txBox="1"/>
          <p:nvPr/>
        </p:nvSpPr>
        <p:spPr>
          <a:xfrm>
            <a:off x="1794028" y="1390748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Avenir Black"/>
                <a:cs typeface="Avenir Black"/>
              </a:rPr>
              <a:t>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3469" y="5130875"/>
            <a:ext cx="535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Avenir Black"/>
                <a:cs typeface="Avenir Black"/>
              </a:rPr>
              <a:t>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15711" y="4226319"/>
            <a:ext cx="50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Avenir Black"/>
                <a:cs typeface="Avenir Black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5711" y="1524782"/>
            <a:ext cx="483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Avenir Black"/>
                <a:cs typeface="Avenir Black"/>
              </a:rPr>
              <a:t>B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10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1866" y="2489153"/>
            <a:ext cx="2554981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C:</a:t>
            </a:r>
          </a:p>
          <a:p>
            <a:r>
              <a:rPr lang="en-US"/>
              <a:t>Validated the transaction</a:t>
            </a:r>
          </a:p>
          <a:p>
            <a:r>
              <a:rPr lang="en-US"/>
              <a:t>Found the hash</a:t>
            </a:r>
          </a:p>
          <a:p>
            <a:r>
              <a:rPr lang="en-US"/>
              <a:t>Added into the ledger</a:t>
            </a:r>
          </a:p>
          <a:p>
            <a:r>
              <a:rPr lang="en-US"/>
              <a:t>Got “paid” for the effort</a:t>
            </a:r>
          </a:p>
          <a:p>
            <a:r>
              <a:rPr lang="en-US"/>
              <a:t>Transactions propagated</a:t>
            </a:r>
          </a:p>
        </p:txBody>
      </p:sp>
    </p:spTree>
    <p:extLst>
      <p:ext uri="{BB962C8B-B14F-4D97-AF65-F5344CB8AC3E}">
        <p14:creationId xmlns:p14="http://schemas.microsoft.com/office/powerpoint/2010/main" val="2654219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Transaksi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A = 1000000</a:t>
            </a:r>
          </a:p>
          <a:p>
            <a:r>
              <a:rPr lang="en-US"/>
              <a:t>A &gt; B 5000</a:t>
            </a:r>
          </a:p>
          <a:p>
            <a:pPr lvl="1"/>
            <a:r>
              <a:rPr lang="en-US"/>
              <a:t>Chain: 4767</a:t>
            </a:r>
          </a:p>
          <a:p>
            <a:pPr lvl="1"/>
            <a:r>
              <a:rPr lang="en-US"/>
              <a:t>Hash: </a:t>
            </a:r>
            <a:r>
              <a:rPr lang="is-IS"/>
              <a:t>005e474d5e775e</a:t>
            </a:r>
          </a:p>
          <a:p>
            <a:r>
              <a:rPr lang="is-IS"/>
              <a:t>A &gt; C 10000</a:t>
            </a:r>
          </a:p>
          <a:p>
            <a:pPr lvl="1"/>
            <a:r>
              <a:rPr lang="is-IS"/>
              <a:t>Chain: ...</a:t>
            </a:r>
          </a:p>
          <a:p>
            <a:pPr lvl="1"/>
            <a:r>
              <a:rPr lang="is-IS"/>
              <a:t>Hash: ...</a:t>
            </a:r>
          </a:p>
          <a:p>
            <a:r>
              <a:rPr lang="is-IS"/>
              <a:t>C &gt; B 2000</a:t>
            </a:r>
          </a:p>
          <a:p>
            <a:pPr lvl="1"/>
            <a:r>
              <a:rPr lang="is-IS"/>
              <a:t>Chain: ...</a:t>
            </a:r>
          </a:p>
          <a:p>
            <a:pPr lvl="1"/>
            <a:r>
              <a:rPr lang="is-IS"/>
              <a:t>Hash: ...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rPr lang="uk-UA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2963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Penutup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Komponen dari </a:t>
            </a:r>
            <a:r>
              <a:rPr lang="en-US" b="1"/>
              <a:t>Blockchain</a:t>
            </a:r>
          </a:p>
          <a:p>
            <a:pPr lvl="1"/>
            <a:r>
              <a:rPr lang="en-US"/>
              <a:t>Distributed Open Ledger (database)</a:t>
            </a:r>
          </a:p>
          <a:p>
            <a:pPr lvl="1"/>
            <a:r>
              <a:rPr lang="en-US"/>
              <a:t>“Miners” (pihak-pihak pencatat)</a:t>
            </a:r>
          </a:p>
          <a:p>
            <a:pPr lvl="1"/>
            <a:r>
              <a:rPr lang="en-US"/>
              <a:t>Aturan (kebijakan) tentang “pemenang” dan “honor kerja”</a:t>
            </a:r>
          </a:p>
          <a:p>
            <a:r>
              <a:rPr lang="en-US"/>
              <a:t>Dapat diaplikasikan kepada hal-hal yang memiliki komponen tersebut (beserta variasinya)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3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presentation was delivered Bahasa Indonesia (although the text is in English). Some of the context are Indonesian-related</a:t>
            </a:r>
          </a:p>
          <a:p>
            <a:r>
              <a:rPr lang="en-US"/>
              <a:t>Materi presentasi ini merupakan bagian dari presentasi. Ada banyak hal yang tidak tertuliskan dalam materi presentasi ini. Anda harus hadir di presentasinya </a:t>
            </a:r>
            <a:r>
              <a:rPr lang="en-US">
                <a:sym typeface="Wingdings"/>
              </a:rPr>
              <a:t>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rPr lang="uk-UA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599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09614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/>
              <a:t>Blockchain ≠ Bitcoin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24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oto619470939250764396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58" y="0"/>
            <a:ext cx="9710442" cy="68580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93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Transaksi Uang Konvensional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Asumsi awal, A memiliki saldo sebesar 1.000.000</a:t>
            </a:r>
          </a:p>
          <a:p>
            <a:r>
              <a:rPr lang="en-US"/>
              <a:t>Misal A akan mengirimkan uang sebanyak 5000 ke B</a:t>
            </a:r>
          </a:p>
          <a:p>
            <a:r>
              <a:rPr lang="en-US"/>
              <a:t>A akan meminta bantukan kepada pihak ketiga yang terpercaya (trusted third party), yaitu bank untuk menjadi perantara</a:t>
            </a:r>
          </a:p>
          <a:p>
            <a:r>
              <a:rPr lang="en-US"/>
              <a:t>Bank dapat mengidentifikasi identitas A dan B</a:t>
            </a:r>
          </a:p>
          <a:p>
            <a:r>
              <a:rPr lang="en-US"/>
              <a:t>Bank dapat memverifikasi bahwa transaksi ini legal (karena A memiliki saldo yang cukup)</a:t>
            </a:r>
          </a:p>
          <a:p>
            <a:r>
              <a:rPr lang="en-US"/>
              <a:t>Bank mencatatkan ini dalam ledger yang dimilikinya</a:t>
            </a:r>
          </a:p>
          <a:p>
            <a:r>
              <a:rPr lang="en-US"/>
              <a:t>Bank meminta biaya atas jasanya ini</a:t>
            </a:r>
          </a:p>
          <a:p>
            <a:r>
              <a:rPr lang="en-US"/>
              <a:t>Bank menentukan kecepatan (waktu) transaksi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rPr lang="uk-UA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014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Digunakan dalam Bitcoin untuk</a:t>
            </a:r>
          </a:p>
          <a:p>
            <a:r>
              <a:rPr lang="en-US"/>
              <a:t>Menghilangkan centralized ledger, menjadi distributed</a:t>
            </a:r>
          </a:p>
          <a:p>
            <a:r>
              <a:rPr lang="en-US"/>
              <a:t>Membuat biaya transaksi menjadi lebih murah</a:t>
            </a:r>
          </a:p>
          <a:p>
            <a:r>
              <a:rPr lang="en-US"/>
              <a:t>Membuat waktu transaksi menjadi lebih singkat (“instan”)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rPr lang="uk-UA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8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Keterangan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Kembali seperti skenario awal (A &gt; B 5000)</a:t>
            </a:r>
          </a:p>
          <a:p>
            <a:r>
              <a:rPr lang="en-US"/>
              <a:t>Konsep chain</a:t>
            </a:r>
          </a:p>
          <a:p>
            <a:r>
              <a:rPr lang="en-US"/>
              <a:t>Penilaian apa yang disebut valid chain dan kriterianya</a:t>
            </a:r>
          </a:p>
          <a:p>
            <a:pPr lvl="1"/>
            <a:r>
              <a:rPr lang="en-US"/>
              <a:t>Hash dari transaksi sebelumnya dan chain nilainya di bawah sebuah bilangan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rPr lang="uk-UA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457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02279" y="1583459"/>
            <a:ext cx="483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Avenir Black"/>
                <a:cs typeface="Avenir Black"/>
              </a:rPr>
              <a:t>B</a:t>
            </a:r>
            <a:endParaRPr lang="en-US">
              <a:latin typeface="Avenir Black"/>
              <a:cs typeface="Avenir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3651" y="5234110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Avenir Black"/>
                <a:cs typeface="Avenir Black"/>
              </a:rPr>
              <a:t>D</a:t>
            </a:r>
            <a:endParaRPr lang="en-US">
              <a:latin typeface="Avenir Black"/>
              <a:cs typeface="Avenir Blac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9159" y="3142252"/>
            <a:ext cx="151616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A &gt; B 5000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23052" y="1162106"/>
            <a:ext cx="176337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/>
              <a:t>A=1.000.000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178260" y="1583459"/>
            <a:ext cx="2134118" cy="1558793"/>
            <a:chOff x="4178260" y="1583459"/>
            <a:chExt cx="2134118" cy="1963956"/>
          </a:xfrm>
        </p:grpSpPr>
        <p:sp>
          <p:nvSpPr>
            <p:cNvPr id="14" name="TextBox 13"/>
            <p:cNvSpPr txBox="1"/>
            <p:nvPr/>
          </p:nvSpPr>
          <p:spPr>
            <a:xfrm>
              <a:off x="4178260" y="2266838"/>
              <a:ext cx="21341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Chain: 7654321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178260" y="1583459"/>
              <a:ext cx="861145" cy="1963956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21472" y="4998092"/>
            <a:ext cx="2410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hash of the above: </a:t>
            </a:r>
            <a:r>
              <a:rPr lang="mr-IN"/>
              <a:t>…</a:t>
            </a:r>
            <a:endParaRPr lang="en-US"/>
          </a:p>
          <a:p>
            <a:r>
              <a:rPr lang="en-US"/>
              <a:t>Meets certain criteria?</a:t>
            </a:r>
          </a:p>
          <a:p>
            <a:r>
              <a:rPr lang="en-US"/>
              <a:t>	If yes, found</a:t>
            </a:r>
          </a:p>
          <a:p>
            <a:r>
              <a:rPr lang="en-US"/>
              <a:t>	If no, change chain</a:t>
            </a:r>
          </a:p>
        </p:txBody>
      </p:sp>
      <p:sp>
        <p:nvSpPr>
          <p:cNvPr id="19" name="Down Arrow Callout 18"/>
          <p:cNvSpPr/>
          <p:nvPr/>
        </p:nvSpPr>
        <p:spPr>
          <a:xfrm>
            <a:off x="2378599" y="967478"/>
            <a:ext cx="4434676" cy="3910218"/>
          </a:xfrm>
          <a:prstGeom prst="downArrowCallout">
            <a:avLst>
              <a:gd name="adj1" fmla="val 22938"/>
              <a:gd name="adj2" fmla="val 16752"/>
              <a:gd name="adj3" fmla="val 18299"/>
              <a:gd name="adj4" fmla="val 7829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8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201466" y="1583460"/>
            <a:ext cx="738641" cy="952094"/>
            <a:chOff x="1201466" y="1583460"/>
            <a:chExt cx="738641" cy="952094"/>
          </a:xfrm>
        </p:grpSpPr>
        <p:sp>
          <p:nvSpPr>
            <p:cNvPr id="6" name="TextBox 5"/>
            <p:cNvSpPr txBox="1"/>
            <p:nvPr/>
          </p:nvSpPr>
          <p:spPr>
            <a:xfrm>
              <a:off x="1321542" y="1583460"/>
              <a:ext cx="5309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solidFill>
                    <a:schemeClr val="tx2"/>
                  </a:solidFill>
                  <a:latin typeface="Avenir Black"/>
                  <a:cs typeface="Avenir Black"/>
                </a:rPr>
                <a:t>A</a:t>
              </a:r>
              <a:endParaRPr lang="en-US">
                <a:solidFill>
                  <a:schemeClr val="tx2"/>
                </a:solidFill>
                <a:latin typeface="Avenir Black"/>
                <a:cs typeface="Avenir Black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01466" y="2166222"/>
              <a:ext cx="738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miner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732958" y="5234110"/>
            <a:ext cx="738641" cy="830997"/>
            <a:chOff x="6732958" y="5234110"/>
            <a:chExt cx="738641" cy="830997"/>
          </a:xfrm>
        </p:grpSpPr>
        <p:sp>
          <p:nvSpPr>
            <p:cNvPr id="2" name="TextBox 1"/>
            <p:cNvSpPr txBox="1"/>
            <p:nvPr/>
          </p:nvSpPr>
          <p:spPr>
            <a:xfrm>
              <a:off x="6813275" y="5234110"/>
              <a:ext cx="5052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solidFill>
                    <a:srgbClr val="1F497D"/>
                  </a:solidFill>
                  <a:latin typeface="Avenir Black"/>
                  <a:cs typeface="Avenir Black"/>
                </a:rPr>
                <a:t>C</a:t>
              </a:r>
              <a:endParaRPr lang="en-US">
                <a:solidFill>
                  <a:srgbClr val="1F497D"/>
                </a:solidFill>
                <a:latin typeface="Avenir Black"/>
                <a:cs typeface="Avenir Black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32958" y="5695775"/>
              <a:ext cx="738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miner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235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  <p:bldP spid="13" grpId="0" animBg="1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the (perl) script </a:t>
            </a:r>
            <a:r>
              <a:rPr lang="mr-IN"/>
              <a:t>…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09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491</Words>
  <Application>Microsoft Macintosh PowerPoint</Application>
  <PresentationFormat>On-screen Show (4:3)</PresentationFormat>
  <Paragraphs>110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Filosofi Blockchain</vt:lpstr>
      <vt:lpstr>Disclaimer</vt:lpstr>
      <vt:lpstr>Blockchain ≠ Bitcoin</vt:lpstr>
      <vt:lpstr>PowerPoint Presentation</vt:lpstr>
      <vt:lpstr>Transaksi Uang Konvensional</vt:lpstr>
      <vt:lpstr>Blockchain</vt:lpstr>
      <vt:lpstr>Keterangan</vt:lpstr>
      <vt:lpstr>PowerPoint Presentation</vt:lpstr>
      <vt:lpstr>DEMO</vt:lpstr>
      <vt:lpstr>PowerPoint Presentation</vt:lpstr>
      <vt:lpstr>Contoh Transaksi</vt:lpstr>
      <vt:lpstr>Penutup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Filosofi Blockchain</dc:title>
  <dc:creator>Budi Rahardjo</dc:creator>
  <cp:lastModifiedBy>Budi Rahardjo</cp:lastModifiedBy>
  <cp:revision>45</cp:revision>
  <cp:lastPrinted>2017-09-18T00:54:30Z</cp:lastPrinted>
  <dcterms:created xsi:type="dcterms:W3CDTF">2017-09-18T00:48:09Z</dcterms:created>
  <dcterms:modified xsi:type="dcterms:W3CDTF">2017-09-22T07:28:03Z</dcterms:modified>
</cp:coreProperties>
</file>