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hQie8m2HN2Hf3bQXbaPe0N2Dg6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48acb7d8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48acb7d8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48acb7d86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48acb7d8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4"/>
          <p:cNvSpPr txBox="1"/>
          <p:nvPr>
            <p:ph type="ctrTitle"/>
          </p:nvPr>
        </p:nvSpPr>
        <p:spPr>
          <a:xfrm>
            <a:off x="1524000" y="4467225"/>
            <a:ext cx="9144000" cy="700088"/>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rgbClr val="0C6F42"/>
              </a:buClr>
              <a:buSzPts val="4800"/>
              <a:buFont typeface="Calibri"/>
              <a:buNone/>
              <a:defRPr b="1" sz="4800">
                <a:solidFill>
                  <a:srgbClr val="0C6F4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4"/>
          <p:cNvSpPr txBox="1"/>
          <p:nvPr>
            <p:ph idx="1" type="subTitle"/>
          </p:nvPr>
        </p:nvSpPr>
        <p:spPr>
          <a:xfrm>
            <a:off x="1524000" y="5167313"/>
            <a:ext cx="9144000" cy="38417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0C6F42"/>
              </a:buClr>
              <a:buSzPts val="2400"/>
              <a:buNone/>
              <a:defRPr sz="2400">
                <a:solidFill>
                  <a:srgbClr val="0C6F42"/>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4" name="Google Shape;14;p24"/>
          <p:cNvPicPr preferRelativeResize="0"/>
          <p:nvPr/>
        </p:nvPicPr>
        <p:blipFill rotWithShape="1">
          <a:blip r:embed="rId2">
            <a:alphaModFix/>
          </a:blip>
          <a:srcRect b="3332" l="0" r="0" t="3331"/>
          <a:stretch/>
        </p:blipFill>
        <p:spPr>
          <a:xfrm>
            <a:off x="-1" y="0"/>
            <a:ext cx="12204472" cy="4362450"/>
          </a:xfrm>
          <a:prstGeom prst="rect">
            <a:avLst/>
          </a:prstGeom>
          <a:noFill/>
          <a:ln>
            <a:noFill/>
          </a:ln>
        </p:spPr>
      </p:pic>
      <p:pic>
        <p:nvPicPr>
          <p:cNvPr descr="A picture containing object&#10;&#10;Description automatically generated" id="15" name="Google Shape;15;p24"/>
          <p:cNvPicPr preferRelativeResize="0"/>
          <p:nvPr/>
        </p:nvPicPr>
        <p:blipFill rotWithShape="1">
          <a:blip r:embed="rId3">
            <a:alphaModFix/>
          </a:blip>
          <a:srcRect b="0" l="0" r="0" t="0"/>
          <a:stretch/>
        </p:blipFill>
        <p:spPr>
          <a:xfrm>
            <a:off x="3471496" y="5571946"/>
            <a:ext cx="5249008" cy="128605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3" name="Shape 93"/>
        <p:cNvGrpSpPr/>
        <p:nvPr/>
      </p:nvGrpSpPr>
      <p:grpSpPr>
        <a:xfrm>
          <a:off x="0" y="0"/>
          <a:ext cx="0" cy="0"/>
          <a:chOff x="0" y="0"/>
          <a:chExt cx="0" cy="0"/>
        </a:xfrm>
      </p:grpSpPr>
      <p:sp>
        <p:nvSpPr>
          <p:cNvPr id="94" name="Google Shape;94;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grpSp>
        <p:nvGrpSpPr>
          <p:cNvPr id="99" name="Google Shape;99;p33"/>
          <p:cNvGrpSpPr/>
          <p:nvPr/>
        </p:nvGrpSpPr>
        <p:grpSpPr>
          <a:xfrm>
            <a:off x="0" y="-90577"/>
            <a:ext cx="12787679" cy="1286054"/>
            <a:chOff x="0" y="-90577"/>
            <a:chExt cx="12787679" cy="1286054"/>
          </a:xfrm>
        </p:grpSpPr>
        <p:sp>
          <p:nvSpPr>
            <p:cNvPr id="100" name="Google Shape;100;p33"/>
            <p:cNvSpPr/>
            <p:nvPr/>
          </p:nvSpPr>
          <p:spPr>
            <a:xfrm>
              <a:off x="0" y="0"/>
              <a:ext cx="12192000" cy="1104900"/>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picture containing object&#10;&#10;Description automatically generated" id="101" name="Google Shape;101;p33"/>
            <p:cNvPicPr preferRelativeResize="0"/>
            <p:nvPr/>
          </p:nvPicPr>
          <p:blipFill rotWithShape="1">
            <a:blip r:embed="rId2">
              <a:alphaModFix/>
            </a:blip>
            <a:srcRect b="0" l="0" r="0" t="0"/>
            <a:stretch/>
          </p:blipFill>
          <p:spPr>
            <a:xfrm>
              <a:off x="7538671" y="-90577"/>
              <a:ext cx="5249008" cy="1286054"/>
            </a:xfrm>
            <a:prstGeom prst="rect">
              <a:avLst/>
            </a:prstGeom>
            <a:noFill/>
            <a:ln>
              <a:noFill/>
            </a:ln>
          </p:spPr>
        </p:pic>
        <p:pic>
          <p:nvPicPr>
            <p:cNvPr id="102" name="Google Shape;102;p33"/>
            <p:cNvPicPr preferRelativeResize="0"/>
            <p:nvPr/>
          </p:nvPicPr>
          <p:blipFill rotWithShape="1">
            <a:blip r:embed="rId3">
              <a:alphaModFix/>
            </a:blip>
            <a:srcRect b="0" l="0" r="0" t="0"/>
            <a:stretch/>
          </p:blipFill>
          <p:spPr>
            <a:xfrm>
              <a:off x="0" y="9403"/>
              <a:ext cx="3038475" cy="1086093"/>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03" name="Shape 103"/>
        <p:cNvGrpSpPr/>
        <p:nvPr/>
      </p:nvGrpSpPr>
      <p:grpSpPr>
        <a:xfrm>
          <a:off x="0" y="0"/>
          <a:ext cx="0" cy="0"/>
          <a:chOff x="0" y="0"/>
          <a:chExt cx="0" cy="0"/>
        </a:xfrm>
      </p:grpSpPr>
      <p:sp>
        <p:nvSpPr>
          <p:cNvPr id="104" name="Google Shape;104;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grpSp>
        <p:nvGrpSpPr>
          <p:cNvPr id="109" name="Google Shape;109;p34"/>
          <p:cNvGrpSpPr/>
          <p:nvPr/>
        </p:nvGrpSpPr>
        <p:grpSpPr>
          <a:xfrm>
            <a:off x="0" y="-90577"/>
            <a:ext cx="12787679" cy="1286054"/>
            <a:chOff x="0" y="-90577"/>
            <a:chExt cx="12787679" cy="1286054"/>
          </a:xfrm>
        </p:grpSpPr>
        <p:sp>
          <p:nvSpPr>
            <p:cNvPr id="110" name="Google Shape;110;p34"/>
            <p:cNvSpPr/>
            <p:nvPr/>
          </p:nvSpPr>
          <p:spPr>
            <a:xfrm>
              <a:off x="0" y="0"/>
              <a:ext cx="12192000" cy="1104900"/>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picture containing object&#10;&#10;Description automatically generated" id="111" name="Google Shape;111;p34"/>
            <p:cNvPicPr preferRelativeResize="0"/>
            <p:nvPr/>
          </p:nvPicPr>
          <p:blipFill rotWithShape="1">
            <a:blip r:embed="rId2">
              <a:alphaModFix/>
            </a:blip>
            <a:srcRect b="0" l="0" r="0" t="0"/>
            <a:stretch/>
          </p:blipFill>
          <p:spPr>
            <a:xfrm>
              <a:off x="7538671" y="-90577"/>
              <a:ext cx="5249008" cy="1286054"/>
            </a:xfrm>
            <a:prstGeom prst="rect">
              <a:avLst/>
            </a:prstGeom>
            <a:noFill/>
            <a:ln>
              <a:noFill/>
            </a:ln>
          </p:spPr>
        </p:pic>
        <p:pic>
          <p:nvPicPr>
            <p:cNvPr id="112" name="Google Shape;112;p34"/>
            <p:cNvPicPr preferRelativeResize="0"/>
            <p:nvPr/>
          </p:nvPicPr>
          <p:blipFill rotWithShape="1">
            <a:blip r:embed="rId3">
              <a:alphaModFix/>
            </a:blip>
            <a:srcRect b="0" l="0" r="0" t="0"/>
            <a:stretch/>
          </p:blipFill>
          <p:spPr>
            <a:xfrm>
              <a:off x="0" y="9403"/>
              <a:ext cx="3038475" cy="1086093"/>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6" name="Shape 16"/>
        <p:cNvGrpSpPr/>
        <p:nvPr/>
      </p:nvGrpSpPr>
      <p:grpSpPr>
        <a:xfrm>
          <a:off x="0" y="0"/>
          <a:ext cx="0" cy="0"/>
          <a:chOff x="0" y="0"/>
          <a:chExt cx="0" cy="0"/>
        </a:xfrm>
      </p:grpSpPr>
      <p:sp>
        <p:nvSpPr>
          <p:cNvPr id="17" name="Google Shape;17;p25"/>
          <p:cNvSpPr txBox="1"/>
          <p:nvPr>
            <p:ph type="title"/>
          </p:nvPr>
        </p:nvSpPr>
        <p:spPr>
          <a:xfrm>
            <a:off x="838200" y="1195477"/>
            <a:ext cx="10515600" cy="74771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C6F42"/>
              </a:buClr>
              <a:buSzPts val="4400"/>
              <a:buFont typeface="Calibri"/>
              <a:buNone/>
              <a:defRPr b="1">
                <a:solidFill>
                  <a:srgbClr val="0C6F4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5"/>
          <p:cNvSpPr txBox="1"/>
          <p:nvPr>
            <p:ph idx="1" type="body"/>
          </p:nvPr>
        </p:nvSpPr>
        <p:spPr>
          <a:xfrm>
            <a:off x="838200" y="2247900"/>
            <a:ext cx="10515600" cy="44815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0C6F42"/>
              </a:buClr>
              <a:buSzPts val="2800"/>
              <a:buChar char="•"/>
              <a:defRPr>
                <a:solidFill>
                  <a:srgbClr val="0C6F42"/>
                </a:solidFill>
              </a:defRPr>
            </a:lvl1pPr>
            <a:lvl2pPr indent="-342900" lvl="1" marL="914400" algn="l">
              <a:lnSpc>
                <a:spcPct val="90000"/>
              </a:lnSpc>
              <a:spcBef>
                <a:spcPts val="500"/>
              </a:spcBef>
              <a:spcAft>
                <a:spcPts val="0"/>
              </a:spcAft>
              <a:buClr>
                <a:srgbClr val="0C6F42"/>
              </a:buClr>
              <a:buSzPts val="1800"/>
              <a:buChar char="•"/>
              <a:defRPr>
                <a:solidFill>
                  <a:srgbClr val="0C6F42"/>
                </a:solidFill>
              </a:defRPr>
            </a:lvl2pPr>
            <a:lvl3pPr indent="-342900" lvl="2" marL="1371600" algn="l">
              <a:lnSpc>
                <a:spcPct val="90000"/>
              </a:lnSpc>
              <a:spcBef>
                <a:spcPts val="500"/>
              </a:spcBef>
              <a:spcAft>
                <a:spcPts val="0"/>
              </a:spcAft>
              <a:buClr>
                <a:srgbClr val="385623"/>
              </a:buClr>
              <a:buSzPts val="1800"/>
              <a:buChar char="•"/>
              <a:defRPr>
                <a:solidFill>
                  <a:srgbClr val="385623"/>
                </a:solidFill>
              </a:defRPr>
            </a:lvl3pPr>
            <a:lvl4pPr indent="-342900" lvl="3" marL="1828800" algn="l">
              <a:lnSpc>
                <a:spcPct val="90000"/>
              </a:lnSpc>
              <a:spcBef>
                <a:spcPts val="500"/>
              </a:spcBef>
              <a:spcAft>
                <a:spcPts val="0"/>
              </a:spcAft>
              <a:buClr>
                <a:srgbClr val="385623"/>
              </a:buClr>
              <a:buSzPts val="1800"/>
              <a:buChar char="•"/>
              <a:defRPr>
                <a:solidFill>
                  <a:srgbClr val="385623"/>
                </a:solidFill>
              </a:defRPr>
            </a:lvl4pPr>
            <a:lvl5pPr indent="-342900" lvl="4" marL="2286000" algn="l">
              <a:lnSpc>
                <a:spcPct val="90000"/>
              </a:lnSpc>
              <a:spcBef>
                <a:spcPts val="500"/>
              </a:spcBef>
              <a:spcAft>
                <a:spcPts val="0"/>
              </a:spcAft>
              <a:buClr>
                <a:srgbClr val="385623"/>
              </a:buClr>
              <a:buSzPts val="1800"/>
              <a:buChar char="•"/>
              <a:defRPr>
                <a:solidFill>
                  <a:srgbClr val="385623"/>
                </a:solidFill>
              </a:defRPr>
            </a:lvl5pPr>
            <a:lvl6pPr indent="-342900" lvl="5" marL="2743200" algn="l">
              <a:lnSpc>
                <a:spcPct val="90000"/>
              </a:lnSpc>
              <a:spcBef>
                <a:spcPts val="500"/>
              </a:spcBef>
              <a:spcAft>
                <a:spcPts val="0"/>
              </a:spcAft>
              <a:buClr>
                <a:srgbClr val="385623"/>
              </a:buClr>
              <a:buSzPts val="1800"/>
              <a:buChar char="•"/>
              <a:defRPr>
                <a:solidFill>
                  <a:srgbClr val="385623"/>
                </a:solidFill>
              </a:defRPr>
            </a:lvl6pPr>
            <a:lvl7pPr indent="-342900" lvl="6" marL="3200400" algn="l">
              <a:lnSpc>
                <a:spcPct val="90000"/>
              </a:lnSpc>
              <a:spcBef>
                <a:spcPts val="500"/>
              </a:spcBef>
              <a:spcAft>
                <a:spcPts val="0"/>
              </a:spcAft>
              <a:buClr>
                <a:srgbClr val="385623"/>
              </a:buClr>
              <a:buSzPts val="1800"/>
              <a:buChar char="•"/>
              <a:defRPr>
                <a:solidFill>
                  <a:srgbClr val="385623"/>
                </a:solidFill>
              </a:defRPr>
            </a:lvl7pPr>
            <a:lvl8pPr indent="-342900" lvl="7" marL="3657600" algn="l">
              <a:lnSpc>
                <a:spcPct val="90000"/>
              </a:lnSpc>
              <a:spcBef>
                <a:spcPts val="500"/>
              </a:spcBef>
              <a:spcAft>
                <a:spcPts val="0"/>
              </a:spcAft>
              <a:buClr>
                <a:srgbClr val="385623"/>
              </a:buClr>
              <a:buSzPts val="1800"/>
              <a:buChar char="•"/>
              <a:defRPr>
                <a:solidFill>
                  <a:srgbClr val="385623"/>
                </a:solidFill>
              </a:defRPr>
            </a:lvl8pPr>
            <a:lvl9pPr indent="-342900" lvl="8" marL="4114800" algn="l">
              <a:lnSpc>
                <a:spcPct val="90000"/>
              </a:lnSpc>
              <a:spcBef>
                <a:spcPts val="500"/>
              </a:spcBef>
              <a:spcAft>
                <a:spcPts val="0"/>
              </a:spcAft>
              <a:buClr>
                <a:srgbClr val="385623"/>
              </a:buClr>
              <a:buSzPts val="1800"/>
              <a:buChar char="•"/>
              <a:defRPr>
                <a:solidFill>
                  <a:srgbClr val="385623"/>
                </a:solidFill>
              </a:defRPr>
            </a:lvl9pPr>
          </a:lstStyle>
          <a:p/>
        </p:txBody>
      </p:sp>
      <p:grpSp>
        <p:nvGrpSpPr>
          <p:cNvPr id="19" name="Google Shape;19;p25"/>
          <p:cNvGrpSpPr/>
          <p:nvPr/>
        </p:nvGrpSpPr>
        <p:grpSpPr>
          <a:xfrm>
            <a:off x="0" y="-90577"/>
            <a:ext cx="12787679" cy="1286054"/>
            <a:chOff x="0" y="-90577"/>
            <a:chExt cx="12787679" cy="1286054"/>
          </a:xfrm>
        </p:grpSpPr>
        <p:sp>
          <p:nvSpPr>
            <p:cNvPr id="20" name="Google Shape;20;p25"/>
            <p:cNvSpPr/>
            <p:nvPr/>
          </p:nvSpPr>
          <p:spPr>
            <a:xfrm>
              <a:off x="0" y="0"/>
              <a:ext cx="12192000" cy="11049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picture containing object&#10;&#10;Description automatically generated" id="21" name="Google Shape;21;p25"/>
            <p:cNvPicPr preferRelativeResize="0"/>
            <p:nvPr/>
          </p:nvPicPr>
          <p:blipFill rotWithShape="1">
            <a:blip r:embed="rId2">
              <a:alphaModFix/>
            </a:blip>
            <a:srcRect b="0" l="0" r="0" t="0"/>
            <a:stretch/>
          </p:blipFill>
          <p:spPr>
            <a:xfrm>
              <a:off x="7538671" y="-90577"/>
              <a:ext cx="5249008" cy="1286054"/>
            </a:xfrm>
            <a:prstGeom prst="rect">
              <a:avLst/>
            </a:prstGeom>
            <a:noFill/>
            <a:ln>
              <a:noFill/>
            </a:ln>
          </p:spPr>
        </p:pic>
      </p:grpSp>
      <p:pic>
        <p:nvPicPr>
          <p:cNvPr id="22" name="Google Shape;22;p25"/>
          <p:cNvPicPr preferRelativeResize="0"/>
          <p:nvPr/>
        </p:nvPicPr>
        <p:blipFill rotWithShape="1">
          <a:blip r:embed="rId3">
            <a:alphaModFix/>
          </a:blip>
          <a:srcRect b="0" l="0" r="0" t="0"/>
          <a:stretch/>
        </p:blipFill>
        <p:spPr>
          <a:xfrm>
            <a:off x="0" y="0"/>
            <a:ext cx="3076725" cy="10800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grpSp>
        <p:nvGrpSpPr>
          <p:cNvPr id="29" name="Google Shape;29;p26"/>
          <p:cNvGrpSpPr/>
          <p:nvPr/>
        </p:nvGrpSpPr>
        <p:grpSpPr>
          <a:xfrm>
            <a:off x="0" y="-90577"/>
            <a:ext cx="12787679" cy="1286054"/>
            <a:chOff x="0" y="-90577"/>
            <a:chExt cx="12787679" cy="1286054"/>
          </a:xfrm>
        </p:grpSpPr>
        <p:sp>
          <p:nvSpPr>
            <p:cNvPr id="30" name="Google Shape;30;p26"/>
            <p:cNvSpPr/>
            <p:nvPr/>
          </p:nvSpPr>
          <p:spPr>
            <a:xfrm>
              <a:off x="0" y="0"/>
              <a:ext cx="12192000" cy="1104900"/>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picture containing object&#10;&#10;Description automatically generated" id="31" name="Google Shape;31;p26"/>
            <p:cNvPicPr preferRelativeResize="0"/>
            <p:nvPr/>
          </p:nvPicPr>
          <p:blipFill rotWithShape="1">
            <a:blip r:embed="rId2">
              <a:alphaModFix/>
            </a:blip>
            <a:srcRect b="0" l="0" r="0" t="0"/>
            <a:stretch/>
          </p:blipFill>
          <p:spPr>
            <a:xfrm>
              <a:off x="7538671" y="-90577"/>
              <a:ext cx="5249008" cy="1286054"/>
            </a:xfrm>
            <a:prstGeom prst="rect">
              <a:avLst/>
            </a:prstGeom>
            <a:noFill/>
            <a:ln>
              <a:noFill/>
            </a:ln>
          </p:spPr>
        </p:pic>
        <p:pic>
          <p:nvPicPr>
            <p:cNvPr id="32" name="Google Shape;32;p26"/>
            <p:cNvPicPr preferRelativeResize="0"/>
            <p:nvPr/>
          </p:nvPicPr>
          <p:blipFill rotWithShape="1">
            <a:blip r:embed="rId3">
              <a:alphaModFix/>
            </a:blip>
            <a:srcRect b="0" l="0" r="0" t="0"/>
            <a:stretch/>
          </p:blipFill>
          <p:spPr>
            <a:xfrm>
              <a:off x="0" y="9403"/>
              <a:ext cx="3038475" cy="1086093"/>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27"/>
          <p:cNvSpPr txBox="1"/>
          <p:nvPr>
            <p:ph type="title"/>
          </p:nvPr>
        </p:nvSpPr>
        <p:spPr>
          <a:xfrm>
            <a:off x="838200" y="1195477"/>
            <a:ext cx="10515600" cy="4952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grpSp>
        <p:nvGrpSpPr>
          <p:cNvPr id="40" name="Google Shape;40;p27"/>
          <p:cNvGrpSpPr/>
          <p:nvPr/>
        </p:nvGrpSpPr>
        <p:grpSpPr>
          <a:xfrm>
            <a:off x="0" y="-90577"/>
            <a:ext cx="12787679" cy="1286054"/>
            <a:chOff x="0" y="-90577"/>
            <a:chExt cx="12787679" cy="1286054"/>
          </a:xfrm>
        </p:grpSpPr>
        <p:sp>
          <p:nvSpPr>
            <p:cNvPr id="41" name="Google Shape;41;p27"/>
            <p:cNvSpPr/>
            <p:nvPr/>
          </p:nvSpPr>
          <p:spPr>
            <a:xfrm>
              <a:off x="0" y="0"/>
              <a:ext cx="12192000" cy="1104900"/>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picture containing object&#10;&#10;Description automatically generated" id="42" name="Google Shape;42;p27"/>
            <p:cNvPicPr preferRelativeResize="0"/>
            <p:nvPr/>
          </p:nvPicPr>
          <p:blipFill rotWithShape="1">
            <a:blip r:embed="rId2">
              <a:alphaModFix/>
            </a:blip>
            <a:srcRect b="0" l="0" r="0" t="0"/>
            <a:stretch/>
          </p:blipFill>
          <p:spPr>
            <a:xfrm>
              <a:off x="7538671" y="-90577"/>
              <a:ext cx="5249008" cy="1286054"/>
            </a:xfrm>
            <a:prstGeom prst="rect">
              <a:avLst/>
            </a:prstGeom>
            <a:noFill/>
            <a:ln>
              <a:noFill/>
            </a:ln>
          </p:spPr>
        </p:pic>
        <p:pic>
          <p:nvPicPr>
            <p:cNvPr id="43" name="Google Shape;43;p27"/>
            <p:cNvPicPr preferRelativeResize="0"/>
            <p:nvPr/>
          </p:nvPicPr>
          <p:blipFill rotWithShape="1">
            <a:blip r:embed="rId3">
              <a:alphaModFix/>
            </a:blip>
            <a:srcRect b="0" l="0" r="0" t="0"/>
            <a:stretch/>
          </p:blipFill>
          <p:spPr>
            <a:xfrm>
              <a:off x="0" y="9403"/>
              <a:ext cx="3038475" cy="1086093"/>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28"/>
          <p:cNvSpPr txBox="1"/>
          <p:nvPr>
            <p:ph type="title"/>
          </p:nvPr>
        </p:nvSpPr>
        <p:spPr>
          <a:xfrm>
            <a:off x="839788" y="1114425"/>
            <a:ext cx="10515600" cy="5762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grpSp>
        <p:nvGrpSpPr>
          <p:cNvPr id="53" name="Google Shape;53;p28"/>
          <p:cNvGrpSpPr/>
          <p:nvPr/>
        </p:nvGrpSpPr>
        <p:grpSpPr>
          <a:xfrm>
            <a:off x="0" y="-90577"/>
            <a:ext cx="12787679" cy="1286054"/>
            <a:chOff x="0" y="-90577"/>
            <a:chExt cx="12787679" cy="1286054"/>
          </a:xfrm>
        </p:grpSpPr>
        <p:sp>
          <p:nvSpPr>
            <p:cNvPr id="54" name="Google Shape;54;p28"/>
            <p:cNvSpPr/>
            <p:nvPr/>
          </p:nvSpPr>
          <p:spPr>
            <a:xfrm>
              <a:off x="0" y="0"/>
              <a:ext cx="12192000" cy="1104900"/>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picture containing object&#10;&#10;Description automatically generated" id="55" name="Google Shape;55;p28"/>
            <p:cNvPicPr preferRelativeResize="0"/>
            <p:nvPr/>
          </p:nvPicPr>
          <p:blipFill rotWithShape="1">
            <a:blip r:embed="rId2">
              <a:alphaModFix/>
            </a:blip>
            <a:srcRect b="0" l="0" r="0" t="0"/>
            <a:stretch/>
          </p:blipFill>
          <p:spPr>
            <a:xfrm>
              <a:off x="7538671" y="-90577"/>
              <a:ext cx="5249008" cy="1286054"/>
            </a:xfrm>
            <a:prstGeom prst="rect">
              <a:avLst/>
            </a:prstGeom>
            <a:noFill/>
            <a:ln>
              <a:noFill/>
            </a:ln>
          </p:spPr>
        </p:pic>
        <p:pic>
          <p:nvPicPr>
            <p:cNvPr id="56" name="Google Shape;56;p28"/>
            <p:cNvPicPr preferRelativeResize="0"/>
            <p:nvPr/>
          </p:nvPicPr>
          <p:blipFill rotWithShape="1">
            <a:blip r:embed="rId3">
              <a:alphaModFix/>
            </a:blip>
            <a:srcRect b="0" l="0" r="0" t="0"/>
            <a:stretch/>
          </p:blipFill>
          <p:spPr>
            <a:xfrm>
              <a:off x="0" y="9403"/>
              <a:ext cx="3038475" cy="1086093"/>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7" name="Shape 57"/>
        <p:cNvGrpSpPr/>
        <p:nvPr/>
      </p:nvGrpSpPr>
      <p:grpSpPr>
        <a:xfrm>
          <a:off x="0" y="0"/>
          <a:ext cx="0" cy="0"/>
          <a:chOff x="0" y="0"/>
          <a:chExt cx="0" cy="0"/>
        </a:xfrm>
      </p:grpSpPr>
      <p:sp>
        <p:nvSpPr>
          <p:cNvPr id="58" name="Google Shape;58;p29"/>
          <p:cNvSpPr txBox="1"/>
          <p:nvPr>
            <p:ph type="title"/>
          </p:nvPr>
        </p:nvSpPr>
        <p:spPr>
          <a:xfrm>
            <a:off x="838200" y="9747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grpSp>
        <p:nvGrpSpPr>
          <p:cNvPr id="62" name="Google Shape;62;p29"/>
          <p:cNvGrpSpPr/>
          <p:nvPr/>
        </p:nvGrpSpPr>
        <p:grpSpPr>
          <a:xfrm>
            <a:off x="0" y="-90577"/>
            <a:ext cx="12787679" cy="1286054"/>
            <a:chOff x="0" y="-90577"/>
            <a:chExt cx="12787679" cy="1286054"/>
          </a:xfrm>
        </p:grpSpPr>
        <p:sp>
          <p:nvSpPr>
            <p:cNvPr id="63" name="Google Shape;63;p29"/>
            <p:cNvSpPr/>
            <p:nvPr/>
          </p:nvSpPr>
          <p:spPr>
            <a:xfrm>
              <a:off x="0" y="0"/>
              <a:ext cx="12192000" cy="1104900"/>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picture containing object&#10;&#10;Description automatically generated" id="64" name="Google Shape;64;p29"/>
            <p:cNvPicPr preferRelativeResize="0"/>
            <p:nvPr/>
          </p:nvPicPr>
          <p:blipFill rotWithShape="1">
            <a:blip r:embed="rId2">
              <a:alphaModFix/>
            </a:blip>
            <a:srcRect b="0" l="0" r="0" t="0"/>
            <a:stretch/>
          </p:blipFill>
          <p:spPr>
            <a:xfrm>
              <a:off x="7538671" y="-90577"/>
              <a:ext cx="5249008" cy="1286054"/>
            </a:xfrm>
            <a:prstGeom prst="rect">
              <a:avLst/>
            </a:prstGeom>
            <a:noFill/>
            <a:ln>
              <a:noFill/>
            </a:ln>
          </p:spPr>
        </p:pic>
        <p:pic>
          <p:nvPicPr>
            <p:cNvPr id="65" name="Google Shape;65;p29"/>
            <p:cNvPicPr preferRelativeResize="0"/>
            <p:nvPr/>
          </p:nvPicPr>
          <p:blipFill rotWithShape="1">
            <a:blip r:embed="rId3">
              <a:alphaModFix/>
            </a:blip>
            <a:srcRect b="0" l="0" r="0" t="0"/>
            <a:stretch/>
          </p:blipFill>
          <p:spPr>
            <a:xfrm>
              <a:off x="0" y="9403"/>
              <a:ext cx="3038475" cy="1086093"/>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grpSp>
        <p:nvGrpSpPr>
          <p:cNvPr id="67" name="Google Shape;67;p30"/>
          <p:cNvGrpSpPr/>
          <p:nvPr/>
        </p:nvGrpSpPr>
        <p:grpSpPr>
          <a:xfrm>
            <a:off x="0" y="-90577"/>
            <a:ext cx="12787679" cy="1286054"/>
            <a:chOff x="0" y="-90577"/>
            <a:chExt cx="12787679" cy="1286054"/>
          </a:xfrm>
        </p:grpSpPr>
        <p:sp>
          <p:nvSpPr>
            <p:cNvPr id="68" name="Google Shape;68;p30"/>
            <p:cNvSpPr/>
            <p:nvPr/>
          </p:nvSpPr>
          <p:spPr>
            <a:xfrm>
              <a:off x="0" y="0"/>
              <a:ext cx="12192000" cy="1104900"/>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picture containing object&#10;&#10;Description automatically generated" id="69" name="Google Shape;69;p30"/>
            <p:cNvPicPr preferRelativeResize="0"/>
            <p:nvPr/>
          </p:nvPicPr>
          <p:blipFill rotWithShape="1">
            <a:blip r:embed="rId2">
              <a:alphaModFix/>
            </a:blip>
            <a:srcRect b="0" l="0" r="0" t="0"/>
            <a:stretch/>
          </p:blipFill>
          <p:spPr>
            <a:xfrm>
              <a:off x="7538671" y="-90577"/>
              <a:ext cx="5249008" cy="1286054"/>
            </a:xfrm>
            <a:prstGeom prst="rect">
              <a:avLst/>
            </a:prstGeom>
            <a:noFill/>
            <a:ln>
              <a:noFill/>
            </a:ln>
          </p:spPr>
        </p:pic>
        <p:pic>
          <p:nvPicPr>
            <p:cNvPr id="70" name="Google Shape;70;p30"/>
            <p:cNvPicPr preferRelativeResize="0"/>
            <p:nvPr/>
          </p:nvPicPr>
          <p:blipFill rotWithShape="1">
            <a:blip r:embed="rId3">
              <a:alphaModFix/>
            </a:blip>
            <a:srcRect b="0" l="0" r="0" t="0"/>
            <a:stretch/>
          </p:blipFill>
          <p:spPr>
            <a:xfrm>
              <a:off x="0" y="9403"/>
              <a:ext cx="3038475" cy="1086093"/>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1" name="Shape 71"/>
        <p:cNvGrpSpPr/>
        <p:nvPr/>
      </p:nvGrpSpPr>
      <p:grpSpPr>
        <a:xfrm>
          <a:off x="0" y="0"/>
          <a:ext cx="0" cy="0"/>
          <a:chOff x="0" y="0"/>
          <a:chExt cx="0" cy="0"/>
        </a:xfrm>
      </p:grpSpPr>
      <p:sp>
        <p:nvSpPr>
          <p:cNvPr id="72" name="Google Shape;72;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4" name="Google Shape;74;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grpSp>
        <p:nvGrpSpPr>
          <p:cNvPr id="78" name="Google Shape;78;p31"/>
          <p:cNvGrpSpPr/>
          <p:nvPr/>
        </p:nvGrpSpPr>
        <p:grpSpPr>
          <a:xfrm>
            <a:off x="0" y="-90577"/>
            <a:ext cx="12787679" cy="1286054"/>
            <a:chOff x="0" y="-90577"/>
            <a:chExt cx="12787679" cy="1286054"/>
          </a:xfrm>
        </p:grpSpPr>
        <p:sp>
          <p:nvSpPr>
            <p:cNvPr id="79" name="Google Shape;79;p31"/>
            <p:cNvSpPr/>
            <p:nvPr/>
          </p:nvSpPr>
          <p:spPr>
            <a:xfrm>
              <a:off x="0" y="0"/>
              <a:ext cx="12192000" cy="1104900"/>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picture containing object&#10;&#10;Description automatically generated" id="80" name="Google Shape;80;p31"/>
            <p:cNvPicPr preferRelativeResize="0"/>
            <p:nvPr/>
          </p:nvPicPr>
          <p:blipFill rotWithShape="1">
            <a:blip r:embed="rId2">
              <a:alphaModFix/>
            </a:blip>
            <a:srcRect b="0" l="0" r="0" t="0"/>
            <a:stretch/>
          </p:blipFill>
          <p:spPr>
            <a:xfrm>
              <a:off x="7538671" y="-90577"/>
              <a:ext cx="5249008" cy="1286054"/>
            </a:xfrm>
            <a:prstGeom prst="rect">
              <a:avLst/>
            </a:prstGeom>
            <a:noFill/>
            <a:ln>
              <a:noFill/>
            </a:ln>
          </p:spPr>
        </p:pic>
        <p:pic>
          <p:nvPicPr>
            <p:cNvPr id="81" name="Google Shape;81;p31"/>
            <p:cNvPicPr preferRelativeResize="0"/>
            <p:nvPr/>
          </p:nvPicPr>
          <p:blipFill rotWithShape="1">
            <a:blip r:embed="rId3">
              <a:alphaModFix/>
            </a:blip>
            <a:srcRect b="0" l="0" r="0" t="0"/>
            <a:stretch/>
          </p:blipFill>
          <p:spPr>
            <a:xfrm>
              <a:off x="0" y="9403"/>
              <a:ext cx="3038475" cy="1086093"/>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2" name="Shape 82"/>
        <p:cNvGrpSpPr/>
        <p:nvPr/>
      </p:nvGrpSpPr>
      <p:grpSpPr>
        <a:xfrm>
          <a:off x="0" y="0"/>
          <a:ext cx="0" cy="0"/>
          <a:chOff x="0" y="0"/>
          <a:chExt cx="0" cy="0"/>
        </a:xfrm>
      </p:grpSpPr>
      <p:sp>
        <p:nvSpPr>
          <p:cNvPr id="83" name="Google Shape;83;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85" name="Google Shape;85;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6" name="Google Shape;86;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grpSp>
        <p:nvGrpSpPr>
          <p:cNvPr id="89" name="Google Shape;89;p32"/>
          <p:cNvGrpSpPr/>
          <p:nvPr/>
        </p:nvGrpSpPr>
        <p:grpSpPr>
          <a:xfrm>
            <a:off x="0" y="-90577"/>
            <a:ext cx="12787679" cy="1286054"/>
            <a:chOff x="0" y="-90577"/>
            <a:chExt cx="12787679" cy="1286054"/>
          </a:xfrm>
        </p:grpSpPr>
        <p:sp>
          <p:nvSpPr>
            <p:cNvPr id="90" name="Google Shape;90;p32"/>
            <p:cNvSpPr/>
            <p:nvPr/>
          </p:nvSpPr>
          <p:spPr>
            <a:xfrm>
              <a:off x="0" y="0"/>
              <a:ext cx="12192000" cy="1104900"/>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picture containing object&#10;&#10;Description automatically generated" id="91" name="Google Shape;91;p32"/>
            <p:cNvPicPr preferRelativeResize="0"/>
            <p:nvPr/>
          </p:nvPicPr>
          <p:blipFill rotWithShape="1">
            <a:blip r:embed="rId2">
              <a:alphaModFix/>
            </a:blip>
            <a:srcRect b="0" l="0" r="0" t="0"/>
            <a:stretch/>
          </p:blipFill>
          <p:spPr>
            <a:xfrm>
              <a:off x="7538671" y="-90577"/>
              <a:ext cx="5249008" cy="1286054"/>
            </a:xfrm>
            <a:prstGeom prst="rect">
              <a:avLst/>
            </a:prstGeom>
            <a:noFill/>
            <a:ln>
              <a:noFill/>
            </a:ln>
          </p:spPr>
        </p:pic>
        <p:pic>
          <p:nvPicPr>
            <p:cNvPr id="92" name="Google Shape;92;p32"/>
            <p:cNvPicPr preferRelativeResize="0"/>
            <p:nvPr/>
          </p:nvPicPr>
          <p:blipFill rotWithShape="1">
            <a:blip r:embed="rId3">
              <a:alphaModFix/>
            </a:blip>
            <a:srcRect b="0" l="0" r="0" t="0"/>
            <a:stretch/>
          </p:blipFill>
          <p:spPr>
            <a:xfrm>
              <a:off x="0" y="9403"/>
              <a:ext cx="3038475" cy="1086093"/>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processing.org/referenc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processing.org/download/" TargetMode="External"/><Relationship Id="rId4" Type="http://schemas.openxmlformats.org/officeDocument/2006/relationships/hyperlink" Target="https://processing.org/referen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
          <p:cNvSpPr txBox="1"/>
          <p:nvPr>
            <p:ph type="ctrTitle"/>
          </p:nvPr>
        </p:nvSpPr>
        <p:spPr>
          <a:xfrm>
            <a:off x="1524000" y="5000625"/>
            <a:ext cx="9144000" cy="7002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385623"/>
              </a:buClr>
              <a:buSzPts val="4400"/>
              <a:buFont typeface="Calibri"/>
              <a:buNone/>
            </a:pPr>
            <a:r>
              <a:rPr lang="en-CA" sz="4400"/>
              <a:t>Crash Course: Introduction to Processing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8"/>
          <p:cNvSpPr txBox="1"/>
          <p:nvPr>
            <p:ph type="title"/>
          </p:nvPr>
        </p:nvSpPr>
        <p:spPr>
          <a:xfrm>
            <a:off x="838200" y="1195477"/>
            <a:ext cx="10515600" cy="7477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85623"/>
              </a:buClr>
              <a:buSzPts val="4400"/>
              <a:buFont typeface="Calibri"/>
              <a:buNone/>
            </a:pPr>
            <a:r>
              <a:rPr lang="en-CA"/>
              <a:t>Predefined Functions – </a:t>
            </a:r>
            <a:r>
              <a:rPr lang="en-CA">
                <a:solidFill>
                  <a:schemeClr val="accent5"/>
                </a:solidFill>
              </a:rPr>
              <a:t>rect()</a:t>
            </a:r>
            <a:endParaRPr>
              <a:solidFill>
                <a:schemeClr val="accent5"/>
              </a:solidFill>
            </a:endParaRPr>
          </a:p>
        </p:txBody>
      </p:sp>
      <p:sp>
        <p:nvSpPr>
          <p:cNvPr id="171" name="Google Shape;171;p8"/>
          <p:cNvSpPr txBox="1"/>
          <p:nvPr>
            <p:ph idx="1" type="body"/>
          </p:nvPr>
        </p:nvSpPr>
        <p:spPr>
          <a:xfrm>
            <a:off x="838200" y="2247901"/>
            <a:ext cx="10515600" cy="4418906"/>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385623"/>
              </a:buClr>
              <a:buSzPts val="2800"/>
              <a:buChar char="•"/>
            </a:pPr>
            <a:r>
              <a:rPr lang="en-CA" sz="2405"/>
              <a:t>A function like </a:t>
            </a:r>
            <a:r>
              <a:rPr lang="en-CA" sz="2405">
                <a:solidFill>
                  <a:schemeClr val="accent5"/>
                </a:solidFill>
              </a:rPr>
              <a:t>rect()</a:t>
            </a:r>
            <a:r>
              <a:rPr lang="en-CA" sz="2405"/>
              <a:t> will require four parameters or inputs to draw a rectangle: an x-coordinate, a y-coordinate, width and height</a:t>
            </a:r>
            <a:endParaRPr sz="2405"/>
          </a:p>
          <a:p>
            <a:pPr indent="-228600" lvl="0" marL="228600" rtl="0" algn="l">
              <a:lnSpc>
                <a:spcPct val="100000"/>
              </a:lnSpc>
              <a:spcBef>
                <a:spcPts val="1000"/>
              </a:spcBef>
              <a:spcAft>
                <a:spcPts val="0"/>
              </a:spcAft>
              <a:buClr>
                <a:srgbClr val="385623"/>
              </a:buClr>
              <a:buSzPts val="2800"/>
              <a:buChar char="•"/>
            </a:pPr>
            <a:r>
              <a:rPr lang="en-CA" sz="2405"/>
              <a:t>Syntax: </a:t>
            </a:r>
            <a:r>
              <a:rPr lang="en-CA" sz="2405">
                <a:solidFill>
                  <a:schemeClr val="accent5"/>
                </a:solidFill>
              </a:rPr>
              <a:t>rect(a, b, c, d);</a:t>
            </a:r>
            <a:endParaRPr sz="2405"/>
          </a:p>
          <a:p>
            <a:pPr indent="-50800" lvl="0" marL="228600" rtl="0" algn="l">
              <a:lnSpc>
                <a:spcPct val="100000"/>
              </a:lnSpc>
              <a:spcBef>
                <a:spcPts val="1000"/>
              </a:spcBef>
              <a:spcAft>
                <a:spcPts val="0"/>
              </a:spcAft>
              <a:buClr>
                <a:srgbClr val="385623"/>
              </a:buClr>
              <a:buSzPts val="2800"/>
              <a:buNone/>
            </a:pPr>
            <a:r>
              <a:t/>
            </a:r>
            <a:endParaRPr sz="2405"/>
          </a:p>
          <a:p>
            <a:pPr indent="-50800" lvl="0" marL="228600" rtl="0" algn="l">
              <a:lnSpc>
                <a:spcPct val="100000"/>
              </a:lnSpc>
              <a:spcBef>
                <a:spcPts val="1000"/>
              </a:spcBef>
              <a:spcAft>
                <a:spcPts val="0"/>
              </a:spcAft>
              <a:buClr>
                <a:srgbClr val="385623"/>
              </a:buClr>
              <a:buSzPts val="2800"/>
              <a:buNone/>
            </a:pPr>
            <a:r>
              <a:t/>
            </a:r>
            <a:endParaRPr sz="2405"/>
          </a:p>
          <a:p>
            <a:pPr indent="-50800" lvl="0" marL="228600" rtl="0" algn="l">
              <a:lnSpc>
                <a:spcPct val="100000"/>
              </a:lnSpc>
              <a:spcBef>
                <a:spcPts val="1000"/>
              </a:spcBef>
              <a:spcAft>
                <a:spcPts val="0"/>
              </a:spcAft>
              <a:buClr>
                <a:srgbClr val="385623"/>
              </a:buClr>
              <a:buSzPts val="2800"/>
              <a:buNone/>
            </a:pPr>
            <a:r>
              <a:t/>
            </a:r>
            <a:endParaRPr sz="2405"/>
          </a:p>
          <a:p>
            <a:pPr indent="-228600" lvl="0" marL="228600" rtl="0" algn="l">
              <a:lnSpc>
                <a:spcPct val="100000"/>
              </a:lnSpc>
              <a:spcBef>
                <a:spcPts val="1000"/>
              </a:spcBef>
              <a:spcAft>
                <a:spcPts val="0"/>
              </a:spcAft>
              <a:buClr>
                <a:srgbClr val="385623"/>
              </a:buClr>
              <a:buSzPts val="2800"/>
              <a:buChar char="•"/>
            </a:pPr>
            <a:r>
              <a:rPr lang="en-CA" sz="2405"/>
              <a:t>For instance, </a:t>
            </a:r>
            <a:r>
              <a:rPr lang="en-CA" sz="2405">
                <a:solidFill>
                  <a:schemeClr val="accent5"/>
                </a:solidFill>
              </a:rPr>
              <a:t>rect(100, 100, 50, 50);</a:t>
            </a:r>
            <a:r>
              <a:rPr lang="en-CA" sz="2405"/>
              <a:t>, when compiled, draws a square with width and height equal to 50 units, positioned at (100, 100) on the sketching window</a:t>
            </a:r>
            <a:endParaRPr/>
          </a:p>
          <a:p>
            <a:pPr indent="-228600" lvl="0" marL="228600" rtl="0" algn="l">
              <a:lnSpc>
                <a:spcPct val="100000"/>
              </a:lnSpc>
              <a:spcBef>
                <a:spcPts val="1000"/>
              </a:spcBef>
              <a:spcAft>
                <a:spcPts val="0"/>
              </a:spcAft>
              <a:buClr>
                <a:srgbClr val="385623"/>
              </a:buClr>
              <a:buSzPts val="2800"/>
              <a:buChar char="•"/>
            </a:pPr>
            <a:r>
              <a:rPr lang="en-CA" sz="1202"/>
              <a:t>Note: syntax is just a fancy word for “grammar”, the correct way to write code so that the compiler (what translates your code into 0s and 1s) can understand it</a:t>
            </a:r>
            <a:endParaRPr sz="1202"/>
          </a:p>
          <a:p>
            <a:pPr indent="-50800" lvl="0" marL="228600" rtl="0" algn="l">
              <a:lnSpc>
                <a:spcPct val="60000"/>
              </a:lnSpc>
              <a:spcBef>
                <a:spcPts val="1000"/>
              </a:spcBef>
              <a:spcAft>
                <a:spcPts val="0"/>
              </a:spcAft>
              <a:buClr>
                <a:srgbClr val="385623"/>
              </a:buClr>
              <a:buSzPts val="2800"/>
              <a:buNone/>
            </a:pPr>
            <a:r>
              <a:t/>
            </a:r>
            <a:endParaRPr sz="910"/>
          </a:p>
        </p:txBody>
      </p:sp>
      <p:pic>
        <p:nvPicPr>
          <p:cNvPr id="172" name="Google Shape;172;p8"/>
          <p:cNvPicPr preferRelativeResize="0"/>
          <p:nvPr/>
        </p:nvPicPr>
        <p:blipFill rotWithShape="1">
          <a:blip r:embed="rId3">
            <a:alphaModFix/>
          </a:blip>
          <a:srcRect b="0" l="0" r="0" t="0"/>
          <a:stretch/>
        </p:blipFill>
        <p:spPr>
          <a:xfrm>
            <a:off x="4222260" y="3196244"/>
            <a:ext cx="5343525" cy="17090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9"/>
          <p:cNvSpPr txBox="1"/>
          <p:nvPr>
            <p:ph type="title"/>
          </p:nvPr>
        </p:nvSpPr>
        <p:spPr>
          <a:xfrm>
            <a:off x="838200" y="1195477"/>
            <a:ext cx="10515600" cy="7477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85623"/>
              </a:buClr>
              <a:buSzPts val="4400"/>
              <a:buFont typeface="Calibri"/>
              <a:buNone/>
            </a:pPr>
            <a:r>
              <a:rPr lang="en-CA"/>
              <a:t>Predefined Functions – </a:t>
            </a:r>
            <a:r>
              <a:rPr lang="en-CA">
                <a:solidFill>
                  <a:schemeClr val="accent5"/>
                </a:solidFill>
              </a:rPr>
              <a:t>rect()</a:t>
            </a:r>
            <a:endParaRPr>
              <a:solidFill>
                <a:schemeClr val="accent5"/>
              </a:solidFill>
            </a:endParaRPr>
          </a:p>
        </p:txBody>
      </p:sp>
      <p:pic>
        <p:nvPicPr>
          <p:cNvPr id="178" name="Google Shape;178;p9"/>
          <p:cNvPicPr preferRelativeResize="0"/>
          <p:nvPr>
            <p:ph idx="1" type="body"/>
          </p:nvPr>
        </p:nvPicPr>
        <p:blipFill rotWithShape="1">
          <a:blip r:embed="rId3">
            <a:alphaModFix/>
          </a:blip>
          <a:srcRect b="0" l="0" r="0" t="0"/>
          <a:stretch/>
        </p:blipFill>
        <p:spPr>
          <a:xfrm>
            <a:off x="838200" y="2035534"/>
            <a:ext cx="5413241" cy="4481400"/>
          </a:xfrm>
          <a:prstGeom prst="rect">
            <a:avLst/>
          </a:prstGeom>
          <a:noFill/>
          <a:ln>
            <a:noFill/>
          </a:ln>
        </p:spPr>
      </p:pic>
      <p:sp>
        <p:nvSpPr>
          <p:cNvPr id="179" name="Google Shape;179;p9"/>
          <p:cNvSpPr txBox="1"/>
          <p:nvPr/>
        </p:nvSpPr>
        <p:spPr>
          <a:xfrm>
            <a:off x="6858000" y="3257550"/>
            <a:ext cx="5334000" cy="22159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CA" sz="2400" u="none" cap="none" strike="noStrike">
                <a:solidFill>
                  <a:srgbClr val="0C6F42"/>
                </a:solidFill>
                <a:latin typeface="Calibri"/>
                <a:ea typeface="Calibri"/>
                <a:cs typeface="Calibri"/>
                <a:sym typeface="Calibri"/>
              </a:rPr>
              <a:t>Note that on the Processing sketching window, x values increase from left to right but unlike a normal Cartesian graph, y -values increase from top to bottom</a:t>
            </a:r>
            <a:endParaRPr b="0" i="0" sz="1400" u="none" cap="none" strike="noStrike">
              <a:solidFill>
                <a:srgbClr val="0C6F4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10"/>
          <p:cNvSpPr txBox="1"/>
          <p:nvPr>
            <p:ph type="title"/>
          </p:nvPr>
        </p:nvSpPr>
        <p:spPr>
          <a:xfrm>
            <a:off x="838200" y="1195477"/>
            <a:ext cx="10515600" cy="7477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85623"/>
              </a:buClr>
              <a:buSzPts val="4400"/>
              <a:buFont typeface="Calibri"/>
              <a:buNone/>
            </a:pPr>
            <a:r>
              <a:rPr lang="en-CA"/>
              <a:t>Predefined Functions – </a:t>
            </a:r>
            <a:r>
              <a:rPr lang="en-CA">
                <a:solidFill>
                  <a:schemeClr val="accent5"/>
                </a:solidFill>
              </a:rPr>
              <a:t>line()</a:t>
            </a:r>
            <a:endParaRPr>
              <a:solidFill>
                <a:schemeClr val="accent5"/>
              </a:solidFill>
            </a:endParaRPr>
          </a:p>
        </p:txBody>
      </p:sp>
      <p:sp>
        <p:nvSpPr>
          <p:cNvPr id="185" name="Google Shape;185;p10"/>
          <p:cNvSpPr txBox="1"/>
          <p:nvPr>
            <p:ph idx="1" type="body"/>
          </p:nvPr>
        </p:nvSpPr>
        <p:spPr>
          <a:xfrm>
            <a:off x="838200" y="2247900"/>
            <a:ext cx="10515600" cy="448151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85623"/>
              </a:buClr>
              <a:buSzPts val="2800"/>
              <a:buChar char="•"/>
            </a:pPr>
            <a:r>
              <a:rPr lang="en-CA"/>
              <a:t>The </a:t>
            </a:r>
            <a:r>
              <a:rPr lang="en-CA">
                <a:solidFill>
                  <a:schemeClr val="accent5"/>
                </a:solidFill>
              </a:rPr>
              <a:t>line()</a:t>
            </a:r>
            <a:r>
              <a:rPr lang="en-CA"/>
              <a:t> function also requires four parameters: the x and y positions of an initial point as well as the x and y positions of a terminal point</a:t>
            </a:r>
            <a:endParaRPr/>
          </a:p>
          <a:p>
            <a:pPr indent="-228600" lvl="0" marL="228600" rtl="0" algn="l">
              <a:lnSpc>
                <a:spcPct val="90000"/>
              </a:lnSpc>
              <a:spcBef>
                <a:spcPts val="1000"/>
              </a:spcBef>
              <a:spcAft>
                <a:spcPts val="0"/>
              </a:spcAft>
              <a:buClr>
                <a:srgbClr val="385623"/>
              </a:buClr>
              <a:buSzPts val="2800"/>
              <a:buChar char="•"/>
            </a:pPr>
            <a:r>
              <a:rPr lang="en-CA"/>
              <a:t>Syntax: </a:t>
            </a:r>
            <a:r>
              <a:rPr lang="en-CA">
                <a:solidFill>
                  <a:schemeClr val="accent5"/>
                </a:solidFill>
              </a:rPr>
              <a:t>line(x1, y1, x2, y2);</a:t>
            </a:r>
            <a:endParaRPr>
              <a:solidFill>
                <a:schemeClr val="accent5"/>
              </a:solidFill>
            </a:endParaRPr>
          </a:p>
          <a:p>
            <a:pPr indent="-50800" lvl="0" marL="228600" rtl="0" algn="l">
              <a:lnSpc>
                <a:spcPct val="90000"/>
              </a:lnSpc>
              <a:spcBef>
                <a:spcPts val="1000"/>
              </a:spcBef>
              <a:spcAft>
                <a:spcPts val="0"/>
              </a:spcAft>
              <a:buClr>
                <a:srgbClr val="385623"/>
              </a:buClr>
              <a:buSzPts val="2800"/>
              <a:buNone/>
            </a:pPr>
            <a:r>
              <a:t/>
            </a:r>
            <a:endParaRPr/>
          </a:p>
        </p:txBody>
      </p:sp>
      <p:pic>
        <p:nvPicPr>
          <p:cNvPr id="186" name="Google Shape;186;p10"/>
          <p:cNvPicPr preferRelativeResize="0"/>
          <p:nvPr/>
        </p:nvPicPr>
        <p:blipFill rotWithShape="1">
          <a:blip r:embed="rId3">
            <a:alphaModFix/>
          </a:blip>
          <a:srcRect b="0" l="0" r="0" t="0"/>
          <a:stretch/>
        </p:blipFill>
        <p:spPr>
          <a:xfrm>
            <a:off x="3223573" y="4369698"/>
            <a:ext cx="4887373" cy="18814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11"/>
          <p:cNvSpPr txBox="1"/>
          <p:nvPr>
            <p:ph type="title"/>
          </p:nvPr>
        </p:nvSpPr>
        <p:spPr>
          <a:xfrm>
            <a:off x="838200" y="1195477"/>
            <a:ext cx="10515600" cy="7477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85623"/>
              </a:buClr>
              <a:buSzPts val="4400"/>
              <a:buFont typeface="Calibri"/>
              <a:buNone/>
            </a:pPr>
            <a:r>
              <a:rPr lang="en-CA"/>
              <a:t>Predefined Functions – </a:t>
            </a:r>
            <a:r>
              <a:rPr lang="en-CA">
                <a:solidFill>
                  <a:schemeClr val="accent5"/>
                </a:solidFill>
              </a:rPr>
              <a:t>line()</a:t>
            </a:r>
            <a:r>
              <a:rPr lang="en-CA"/>
              <a:t> </a:t>
            </a:r>
            <a:endParaRPr/>
          </a:p>
        </p:txBody>
      </p:sp>
      <p:sp>
        <p:nvSpPr>
          <p:cNvPr id="192" name="Google Shape;192;p11"/>
          <p:cNvSpPr txBox="1"/>
          <p:nvPr>
            <p:ph idx="1" type="body"/>
          </p:nvPr>
        </p:nvSpPr>
        <p:spPr>
          <a:xfrm>
            <a:off x="838200" y="2247900"/>
            <a:ext cx="10515600" cy="448151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85623"/>
              </a:buClr>
              <a:buSzPts val="2800"/>
              <a:buChar char="•"/>
            </a:pPr>
            <a:r>
              <a:rPr lang="en-CA"/>
              <a:t>For example, </a:t>
            </a:r>
            <a:r>
              <a:rPr lang="en-CA">
                <a:solidFill>
                  <a:schemeClr val="accent5"/>
                </a:solidFill>
              </a:rPr>
              <a:t>line(200, 300, 400, 500);</a:t>
            </a:r>
            <a:r>
              <a:rPr lang="en-CA"/>
              <a:t> generates a line connecting the points (200, 300) and (400, 500)</a:t>
            </a:r>
            <a:endParaRPr/>
          </a:p>
          <a:p>
            <a:pPr indent="-50800" lvl="0" marL="228600" rtl="0" algn="l">
              <a:lnSpc>
                <a:spcPct val="90000"/>
              </a:lnSpc>
              <a:spcBef>
                <a:spcPts val="1000"/>
              </a:spcBef>
              <a:spcAft>
                <a:spcPts val="0"/>
              </a:spcAft>
              <a:buClr>
                <a:srgbClr val="385623"/>
              </a:buClr>
              <a:buSzPts val="2800"/>
              <a:buNone/>
            </a:pPr>
            <a:r>
              <a:t/>
            </a:r>
            <a:endParaRPr/>
          </a:p>
        </p:txBody>
      </p:sp>
      <p:pic>
        <p:nvPicPr>
          <p:cNvPr id="193" name="Google Shape;193;p11"/>
          <p:cNvPicPr preferRelativeResize="0"/>
          <p:nvPr/>
        </p:nvPicPr>
        <p:blipFill rotWithShape="1">
          <a:blip r:embed="rId3">
            <a:alphaModFix/>
          </a:blip>
          <a:srcRect b="0" l="0" r="0" t="0"/>
          <a:stretch/>
        </p:blipFill>
        <p:spPr>
          <a:xfrm>
            <a:off x="3238543" y="3043864"/>
            <a:ext cx="5681662" cy="381413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12"/>
          <p:cNvSpPr txBox="1"/>
          <p:nvPr>
            <p:ph type="title"/>
          </p:nvPr>
        </p:nvSpPr>
        <p:spPr>
          <a:xfrm>
            <a:off x="838200" y="1195477"/>
            <a:ext cx="10515600" cy="7477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85623"/>
              </a:buClr>
              <a:buSzPts val="4400"/>
              <a:buFont typeface="Calibri"/>
              <a:buNone/>
            </a:pPr>
            <a:r>
              <a:rPr lang="en-CA"/>
              <a:t>Predefined Functions – </a:t>
            </a:r>
            <a:r>
              <a:rPr lang="en-CA">
                <a:solidFill>
                  <a:schemeClr val="accent5"/>
                </a:solidFill>
              </a:rPr>
              <a:t>ellipse()</a:t>
            </a:r>
            <a:endParaRPr>
              <a:solidFill>
                <a:schemeClr val="accent5"/>
              </a:solidFill>
            </a:endParaRPr>
          </a:p>
        </p:txBody>
      </p:sp>
      <p:sp>
        <p:nvSpPr>
          <p:cNvPr id="199" name="Google Shape;199;p12"/>
          <p:cNvSpPr txBox="1"/>
          <p:nvPr>
            <p:ph idx="1" type="body"/>
          </p:nvPr>
        </p:nvSpPr>
        <p:spPr>
          <a:xfrm>
            <a:off x="838200" y="2247900"/>
            <a:ext cx="10515600" cy="448151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85623"/>
              </a:buClr>
              <a:buSzPts val="2800"/>
              <a:buChar char="•"/>
            </a:pPr>
            <a:r>
              <a:rPr lang="en-CA"/>
              <a:t>The </a:t>
            </a:r>
            <a:r>
              <a:rPr lang="en-CA">
                <a:solidFill>
                  <a:schemeClr val="accent5"/>
                </a:solidFill>
              </a:rPr>
              <a:t>ellipse()</a:t>
            </a:r>
            <a:r>
              <a:rPr lang="en-CA"/>
              <a:t> function in Processing usually requires four parameters: the x and y coordinates of its centre, as well as its width and height</a:t>
            </a:r>
            <a:endParaRPr/>
          </a:p>
          <a:p>
            <a:pPr indent="-228600" lvl="0" marL="228600" rtl="0" algn="l">
              <a:lnSpc>
                <a:spcPct val="90000"/>
              </a:lnSpc>
              <a:spcBef>
                <a:spcPts val="1000"/>
              </a:spcBef>
              <a:spcAft>
                <a:spcPts val="0"/>
              </a:spcAft>
              <a:buClr>
                <a:srgbClr val="385623"/>
              </a:buClr>
              <a:buSzPts val="2800"/>
              <a:buChar char="•"/>
            </a:pPr>
            <a:r>
              <a:rPr lang="en-CA"/>
              <a:t>If the width and height are equal, you have a circle</a:t>
            </a:r>
            <a:endParaRPr/>
          </a:p>
          <a:p>
            <a:pPr indent="-228600" lvl="0" marL="228600" rtl="0" algn="l">
              <a:lnSpc>
                <a:spcPct val="90000"/>
              </a:lnSpc>
              <a:spcBef>
                <a:spcPts val="1000"/>
              </a:spcBef>
              <a:spcAft>
                <a:spcPts val="0"/>
              </a:spcAft>
              <a:buClr>
                <a:srgbClr val="385623"/>
              </a:buClr>
              <a:buSzPts val="2800"/>
              <a:buChar char="•"/>
            </a:pPr>
            <a:r>
              <a:rPr lang="en-CA"/>
              <a:t>Syntax: </a:t>
            </a:r>
            <a:r>
              <a:rPr lang="en-CA">
                <a:solidFill>
                  <a:schemeClr val="accent5"/>
                </a:solidFill>
              </a:rPr>
              <a:t>ellipse(a, b, c, d);</a:t>
            </a:r>
            <a:endParaRPr>
              <a:solidFill>
                <a:schemeClr val="accent5"/>
              </a:solidFill>
            </a:endParaRPr>
          </a:p>
          <a:p>
            <a:pPr indent="-50800" lvl="0" marL="228600" rtl="0" algn="l">
              <a:lnSpc>
                <a:spcPct val="90000"/>
              </a:lnSpc>
              <a:spcBef>
                <a:spcPts val="1000"/>
              </a:spcBef>
              <a:spcAft>
                <a:spcPts val="0"/>
              </a:spcAft>
              <a:buClr>
                <a:srgbClr val="385623"/>
              </a:buClr>
              <a:buSzPts val="2800"/>
              <a:buNone/>
            </a:pPr>
            <a:r>
              <a:t/>
            </a:r>
            <a:endParaRPr/>
          </a:p>
        </p:txBody>
      </p:sp>
      <p:pic>
        <p:nvPicPr>
          <p:cNvPr id="200" name="Google Shape;200;p12"/>
          <p:cNvPicPr preferRelativeResize="0"/>
          <p:nvPr/>
        </p:nvPicPr>
        <p:blipFill rotWithShape="1">
          <a:blip r:embed="rId3">
            <a:alphaModFix/>
          </a:blip>
          <a:srcRect b="0" l="0" r="0" t="0"/>
          <a:stretch/>
        </p:blipFill>
        <p:spPr>
          <a:xfrm>
            <a:off x="3733800" y="4076700"/>
            <a:ext cx="4724400" cy="2381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13"/>
          <p:cNvSpPr txBox="1"/>
          <p:nvPr>
            <p:ph type="title"/>
          </p:nvPr>
        </p:nvSpPr>
        <p:spPr>
          <a:xfrm>
            <a:off x="838200" y="1195477"/>
            <a:ext cx="10515600" cy="7477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85623"/>
              </a:buClr>
              <a:buSzPts val="4400"/>
              <a:buFont typeface="Calibri"/>
              <a:buNone/>
            </a:pPr>
            <a:r>
              <a:rPr lang="en-CA"/>
              <a:t>Predefined Functions – </a:t>
            </a:r>
            <a:r>
              <a:rPr lang="en-CA">
                <a:solidFill>
                  <a:schemeClr val="accent5"/>
                </a:solidFill>
              </a:rPr>
              <a:t>ellipse()</a:t>
            </a:r>
            <a:endParaRPr>
              <a:solidFill>
                <a:schemeClr val="accent5"/>
              </a:solidFill>
            </a:endParaRPr>
          </a:p>
        </p:txBody>
      </p:sp>
      <p:sp>
        <p:nvSpPr>
          <p:cNvPr id="206" name="Google Shape;206;p13"/>
          <p:cNvSpPr txBox="1"/>
          <p:nvPr>
            <p:ph idx="1" type="body"/>
          </p:nvPr>
        </p:nvSpPr>
        <p:spPr>
          <a:xfrm>
            <a:off x="838200" y="2247900"/>
            <a:ext cx="10515600" cy="448151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85623"/>
              </a:buClr>
              <a:buSzPts val="2800"/>
              <a:buChar char="•"/>
            </a:pPr>
            <a:r>
              <a:rPr lang="en-CA"/>
              <a:t>For example, </a:t>
            </a:r>
            <a:r>
              <a:rPr lang="en-CA">
                <a:solidFill>
                  <a:schemeClr val="accent5"/>
                </a:solidFill>
              </a:rPr>
              <a:t>ellipse(250, 250, 100, 100);</a:t>
            </a:r>
            <a:r>
              <a:rPr lang="en-CA"/>
              <a:t> creates a circle at (250, 250) with a height and width of 100 units (a diameter of 100 pixels)</a:t>
            </a:r>
            <a:endParaRPr/>
          </a:p>
          <a:p>
            <a:pPr indent="-50800" lvl="0" marL="228600" rtl="0" algn="l">
              <a:lnSpc>
                <a:spcPct val="90000"/>
              </a:lnSpc>
              <a:spcBef>
                <a:spcPts val="1000"/>
              </a:spcBef>
              <a:spcAft>
                <a:spcPts val="0"/>
              </a:spcAft>
              <a:buClr>
                <a:srgbClr val="385623"/>
              </a:buClr>
              <a:buSzPts val="2800"/>
              <a:buNone/>
            </a:pPr>
            <a:r>
              <a:t/>
            </a:r>
            <a:endParaRPr/>
          </a:p>
        </p:txBody>
      </p:sp>
      <p:pic>
        <p:nvPicPr>
          <p:cNvPr id="207" name="Google Shape;207;p13"/>
          <p:cNvPicPr preferRelativeResize="0"/>
          <p:nvPr/>
        </p:nvPicPr>
        <p:blipFill rotWithShape="1">
          <a:blip r:embed="rId3">
            <a:alphaModFix/>
          </a:blip>
          <a:srcRect b="0" l="0" r="0" t="0"/>
          <a:stretch/>
        </p:blipFill>
        <p:spPr>
          <a:xfrm>
            <a:off x="3336578" y="3009900"/>
            <a:ext cx="5518844" cy="3848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14"/>
          <p:cNvSpPr txBox="1"/>
          <p:nvPr>
            <p:ph type="title"/>
          </p:nvPr>
        </p:nvSpPr>
        <p:spPr>
          <a:xfrm>
            <a:off x="838200" y="1195477"/>
            <a:ext cx="10515600" cy="7477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85623"/>
              </a:buClr>
              <a:buSzPts val="4400"/>
              <a:buFont typeface="Calibri"/>
              <a:buNone/>
            </a:pPr>
            <a:r>
              <a:rPr lang="en-CA"/>
              <a:t>Predefined Functions – </a:t>
            </a:r>
            <a:r>
              <a:rPr lang="en-CA">
                <a:solidFill>
                  <a:schemeClr val="accent5"/>
                </a:solidFill>
              </a:rPr>
              <a:t>random()</a:t>
            </a:r>
            <a:endParaRPr>
              <a:solidFill>
                <a:schemeClr val="accent5"/>
              </a:solidFill>
            </a:endParaRPr>
          </a:p>
        </p:txBody>
      </p:sp>
      <p:sp>
        <p:nvSpPr>
          <p:cNvPr id="213" name="Google Shape;213;p14"/>
          <p:cNvSpPr txBox="1"/>
          <p:nvPr>
            <p:ph idx="1" type="body"/>
          </p:nvPr>
        </p:nvSpPr>
        <p:spPr>
          <a:xfrm>
            <a:off x="838200" y="2247900"/>
            <a:ext cx="10515600" cy="448151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85623"/>
              </a:buClr>
              <a:buSzPts val="2800"/>
              <a:buChar char="•"/>
            </a:pPr>
            <a:r>
              <a:rPr lang="en-CA">
                <a:solidFill>
                  <a:schemeClr val="accent5"/>
                </a:solidFill>
              </a:rPr>
              <a:t>random() </a:t>
            </a:r>
            <a:r>
              <a:rPr lang="en-CA"/>
              <a:t>outputs a random number</a:t>
            </a:r>
            <a:endParaRPr/>
          </a:p>
          <a:p>
            <a:pPr indent="-228600" lvl="0" marL="228600" rtl="0" algn="l">
              <a:lnSpc>
                <a:spcPct val="90000"/>
              </a:lnSpc>
              <a:spcBef>
                <a:spcPts val="0"/>
              </a:spcBef>
              <a:spcAft>
                <a:spcPts val="0"/>
              </a:spcAft>
              <a:buClr>
                <a:srgbClr val="385623"/>
              </a:buClr>
              <a:buSzPts val="2800"/>
              <a:buChar char="•"/>
            </a:pPr>
            <a:r>
              <a:rPr lang="en-CA"/>
              <a:t>For instance, </a:t>
            </a:r>
            <a:r>
              <a:rPr lang="en-CA">
                <a:solidFill>
                  <a:schemeClr val="accent5"/>
                </a:solidFill>
              </a:rPr>
              <a:t>random(15)</a:t>
            </a:r>
            <a:r>
              <a:rPr lang="en-CA"/>
              <a:t> will return a random number from 0 up to but not including 15 </a:t>
            </a:r>
            <a:endParaRPr/>
          </a:p>
          <a:p>
            <a:pPr indent="-228600" lvl="0" marL="228600" rtl="0" algn="l">
              <a:lnSpc>
                <a:spcPct val="90000"/>
              </a:lnSpc>
              <a:spcBef>
                <a:spcPts val="1000"/>
              </a:spcBef>
              <a:spcAft>
                <a:spcPts val="0"/>
              </a:spcAft>
              <a:buClr>
                <a:srgbClr val="385623"/>
              </a:buClr>
              <a:buSzPts val="2800"/>
              <a:buChar char="•"/>
            </a:pPr>
            <a:r>
              <a:rPr lang="en-CA"/>
              <a:t>random(5.7, 15) will return a random number from 5.7 up to but not including 15</a:t>
            </a:r>
            <a:endParaRPr/>
          </a:p>
          <a:p>
            <a:pPr indent="-228600" lvl="0" marL="228600" rtl="0" algn="l">
              <a:lnSpc>
                <a:spcPct val="90000"/>
              </a:lnSpc>
              <a:spcBef>
                <a:spcPts val="1000"/>
              </a:spcBef>
              <a:spcAft>
                <a:spcPts val="0"/>
              </a:spcAft>
              <a:buSzPts val="2800"/>
              <a:buChar char="•"/>
            </a:pPr>
            <a:r>
              <a:rPr lang="en-CA"/>
              <a:t>Random is an example of a function that has optional parameters - not all parameters have to be filled in, as they have some default value</a:t>
            </a:r>
            <a:endParaRPr/>
          </a:p>
          <a:p>
            <a:pPr indent="-228600" lvl="0" marL="228600" rtl="0" algn="l">
              <a:lnSpc>
                <a:spcPct val="90000"/>
              </a:lnSpc>
              <a:spcBef>
                <a:spcPts val="1000"/>
              </a:spcBef>
              <a:spcAft>
                <a:spcPts val="0"/>
              </a:spcAft>
              <a:buClr>
                <a:srgbClr val="385623"/>
              </a:buClr>
              <a:buSzPts val="2800"/>
              <a:buChar char="•"/>
            </a:pPr>
            <a:r>
              <a:rPr lang="en-CA"/>
              <a:t>Syntax: </a:t>
            </a:r>
            <a:r>
              <a:rPr lang="en-CA">
                <a:solidFill>
                  <a:schemeClr val="accent5"/>
                </a:solidFill>
              </a:rPr>
              <a:t>random(high);</a:t>
            </a:r>
            <a:r>
              <a:rPr lang="en-CA"/>
              <a:t> or </a:t>
            </a:r>
            <a:r>
              <a:rPr lang="en-CA">
                <a:solidFill>
                  <a:schemeClr val="accent5"/>
                </a:solidFill>
              </a:rPr>
              <a:t>random(low, high);</a:t>
            </a:r>
            <a:endParaRPr>
              <a:solidFill>
                <a:schemeClr val="accent5"/>
              </a:solidFill>
            </a:endParaRPr>
          </a:p>
          <a:p>
            <a:pPr indent="-50800" lvl="0" marL="228600" rtl="0" algn="l">
              <a:lnSpc>
                <a:spcPct val="90000"/>
              </a:lnSpc>
              <a:spcBef>
                <a:spcPts val="1000"/>
              </a:spcBef>
              <a:spcAft>
                <a:spcPts val="0"/>
              </a:spcAft>
              <a:buClr>
                <a:srgbClr val="385623"/>
              </a:buClr>
              <a:buSzPts val="2800"/>
              <a:buNone/>
            </a:pPr>
            <a:r>
              <a:t/>
            </a:r>
            <a:endParaRPr/>
          </a:p>
        </p:txBody>
      </p:sp>
      <p:pic>
        <p:nvPicPr>
          <p:cNvPr id="214" name="Google Shape;214;p14"/>
          <p:cNvPicPr preferRelativeResize="0"/>
          <p:nvPr/>
        </p:nvPicPr>
        <p:blipFill rotWithShape="1">
          <a:blip r:embed="rId3">
            <a:alphaModFix/>
          </a:blip>
          <a:srcRect b="0" l="0" r="0" t="0"/>
          <a:stretch/>
        </p:blipFill>
        <p:spPr>
          <a:xfrm>
            <a:off x="7671560" y="5415948"/>
            <a:ext cx="3067050" cy="1143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15"/>
          <p:cNvSpPr txBox="1"/>
          <p:nvPr>
            <p:ph type="title"/>
          </p:nvPr>
        </p:nvSpPr>
        <p:spPr>
          <a:xfrm>
            <a:off x="838200" y="1195477"/>
            <a:ext cx="10515600" cy="7477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85623"/>
              </a:buClr>
              <a:buSzPts val="4400"/>
              <a:buFont typeface="Calibri"/>
              <a:buNone/>
            </a:pPr>
            <a:r>
              <a:rPr lang="en-CA"/>
              <a:t>Predefined Functions – </a:t>
            </a:r>
            <a:r>
              <a:rPr lang="en-CA">
                <a:solidFill>
                  <a:schemeClr val="accent5"/>
                </a:solidFill>
              </a:rPr>
              <a:t>fill()</a:t>
            </a:r>
            <a:endParaRPr>
              <a:solidFill>
                <a:schemeClr val="accent5"/>
              </a:solidFill>
            </a:endParaRPr>
          </a:p>
        </p:txBody>
      </p:sp>
      <p:sp>
        <p:nvSpPr>
          <p:cNvPr id="220" name="Google Shape;220;p15"/>
          <p:cNvSpPr txBox="1"/>
          <p:nvPr>
            <p:ph idx="1" type="body"/>
          </p:nvPr>
        </p:nvSpPr>
        <p:spPr>
          <a:xfrm>
            <a:off x="838200" y="2247900"/>
            <a:ext cx="10515600" cy="448151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85623"/>
              </a:buClr>
              <a:buSzPts val="2800"/>
              <a:buChar char="•"/>
            </a:pPr>
            <a:r>
              <a:rPr lang="en-CA"/>
              <a:t>The </a:t>
            </a:r>
            <a:r>
              <a:rPr lang="en-CA">
                <a:solidFill>
                  <a:schemeClr val="accent5"/>
                </a:solidFill>
              </a:rPr>
              <a:t>fill()</a:t>
            </a:r>
            <a:r>
              <a:rPr lang="en-CA"/>
              <a:t> function allows you to colour shapes according to the RGB (Red, Green, Blue) colour scale with values from 0 to 255</a:t>
            </a:r>
            <a:endParaRPr/>
          </a:p>
          <a:p>
            <a:pPr indent="-228600" lvl="0" marL="228600" rtl="0" algn="l">
              <a:lnSpc>
                <a:spcPct val="90000"/>
              </a:lnSpc>
              <a:spcBef>
                <a:spcPts val="1000"/>
              </a:spcBef>
              <a:spcAft>
                <a:spcPts val="0"/>
              </a:spcAft>
              <a:buClr>
                <a:srgbClr val="385623"/>
              </a:buClr>
              <a:buSzPts val="2800"/>
              <a:buChar char="•"/>
            </a:pPr>
            <a:r>
              <a:rPr lang="en-CA"/>
              <a:t>The </a:t>
            </a:r>
            <a:r>
              <a:rPr lang="en-CA">
                <a:solidFill>
                  <a:schemeClr val="accent5"/>
                </a:solidFill>
              </a:rPr>
              <a:t>fill()</a:t>
            </a:r>
            <a:r>
              <a:rPr lang="en-CA"/>
              <a:t> function takes three parameters</a:t>
            </a:r>
            <a:endParaRPr/>
          </a:p>
          <a:p>
            <a:pPr indent="-228600" lvl="0" marL="228600" rtl="0" algn="l">
              <a:lnSpc>
                <a:spcPct val="90000"/>
              </a:lnSpc>
              <a:spcBef>
                <a:spcPts val="1000"/>
              </a:spcBef>
              <a:spcAft>
                <a:spcPts val="0"/>
              </a:spcAft>
              <a:buClr>
                <a:srgbClr val="385623"/>
              </a:buClr>
              <a:buSzPts val="2800"/>
              <a:buChar char="•"/>
            </a:pPr>
            <a:r>
              <a:rPr lang="en-CA">
                <a:solidFill>
                  <a:schemeClr val="accent5"/>
                </a:solidFill>
              </a:rPr>
              <a:t>fill(0, 0, 0);</a:t>
            </a:r>
            <a:r>
              <a:rPr lang="en-CA"/>
              <a:t> fills with black</a:t>
            </a:r>
            <a:endParaRPr/>
          </a:p>
          <a:p>
            <a:pPr indent="-228600" lvl="0" marL="228600" rtl="0" algn="l">
              <a:lnSpc>
                <a:spcPct val="90000"/>
              </a:lnSpc>
              <a:spcBef>
                <a:spcPts val="1000"/>
              </a:spcBef>
              <a:spcAft>
                <a:spcPts val="0"/>
              </a:spcAft>
              <a:buClr>
                <a:srgbClr val="385623"/>
              </a:buClr>
              <a:buSzPts val="2800"/>
              <a:buChar char="•"/>
            </a:pPr>
            <a:r>
              <a:rPr lang="en-CA">
                <a:solidFill>
                  <a:schemeClr val="accent5"/>
                </a:solidFill>
              </a:rPr>
              <a:t>fill(255, 255, 255);</a:t>
            </a:r>
            <a:r>
              <a:rPr lang="en-CA"/>
              <a:t> fills with white</a:t>
            </a:r>
            <a:endParaRPr/>
          </a:p>
          <a:p>
            <a:pPr indent="-228600" lvl="0" marL="228600" rtl="0" algn="l">
              <a:lnSpc>
                <a:spcPct val="90000"/>
              </a:lnSpc>
              <a:spcBef>
                <a:spcPts val="1000"/>
              </a:spcBef>
              <a:spcAft>
                <a:spcPts val="0"/>
              </a:spcAft>
              <a:buClr>
                <a:srgbClr val="385623"/>
              </a:buClr>
              <a:buSzPts val="2800"/>
              <a:buChar char="•"/>
            </a:pPr>
            <a:r>
              <a:rPr lang="en-CA"/>
              <a:t>Any other colour is generated by having various numbers in the first position (amount of red), in the second position (amount of green) and in the third position (amount of blue)</a:t>
            </a:r>
            <a:endParaRPr/>
          </a:p>
          <a:p>
            <a:pPr indent="-50800" lvl="0" marL="228600" rtl="0" algn="l">
              <a:lnSpc>
                <a:spcPct val="90000"/>
              </a:lnSpc>
              <a:spcBef>
                <a:spcPts val="1000"/>
              </a:spcBef>
              <a:spcAft>
                <a:spcPts val="0"/>
              </a:spcAft>
              <a:buClr>
                <a:srgbClr val="385623"/>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16"/>
          <p:cNvSpPr txBox="1"/>
          <p:nvPr>
            <p:ph type="title"/>
          </p:nvPr>
        </p:nvSpPr>
        <p:spPr>
          <a:xfrm>
            <a:off x="838200" y="1195477"/>
            <a:ext cx="10515600" cy="7477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85623"/>
              </a:buClr>
              <a:buSzPts val="4400"/>
              <a:buFont typeface="Calibri"/>
              <a:buNone/>
            </a:pPr>
            <a:r>
              <a:rPr lang="en-CA"/>
              <a:t>Predefined Functions – </a:t>
            </a:r>
            <a:r>
              <a:rPr lang="en-CA">
                <a:solidFill>
                  <a:schemeClr val="accent5"/>
                </a:solidFill>
              </a:rPr>
              <a:t>fill()</a:t>
            </a:r>
            <a:endParaRPr>
              <a:solidFill>
                <a:schemeClr val="accent5"/>
              </a:solidFill>
            </a:endParaRPr>
          </a:p>
        </p:txBody>
      </p:sp>
      <p:sp>
        <p:nvSpPr>
          <p:cNvPr id="226" name="Google Shape;226;p16"/>
          <p:cNvSpPr txBox="1"/>
          <p:nvPr>
            <p:ph idx="1" type="body"/>
          </p:nvPr>
        </p:nvSpPr>
        <p:spPr>
          <a:xfrm>
            <a:off x="838200" y="2247900"/>
            <a:ext cx="10515600" cy="448151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85623"/>
              </a:buClr>
              <a:buSzPts val="2800"/>
              <a:buChar char="•"/>
            </a:pPr>
            <a:r>
              <a:rPr lang="en-CA"/>
              <a:t>Syntax: </a:t>
            </a:r>
            <a:r>
              <a:rPr lang="en-CA">
                <a:solidFill>
                  <a:schemeClr val="accent5"/>
                </a:solidFill>
              </a:rPr>
              <a:t>fill(v1, v2, v3);</a:t>
            </a:r>
            <a:endParaRPr>
              <a:solidFill>
                <a:schemeClr val="accent5"/>
              </a:solidFill>
            </a:endParaRPr>
          </a:p>
          <a:p>
            <a:pPr indent="-50800" lvl="0" marL="228600" rtl="0" algn="l">
              <a:lnSpc>
                <a:spcPct val="90000"/>
              </a:lnSpc>
              <a:spcBef>
                <a:spcPts val="1000"/>
              </a:spcBef>
              <a:spcAft>
                <a:spcPts val="0"/>
              </a:spcAft>
              <a:buClr>
                <a:srgbClr val="385623"/>
              </a:buClr>
              <a:buSzPts val="2800"/>
              <a:buNone/>
            </a:pPr>
            <a:r>
              <a:t/>
            </a:r>
            <a:endParaRPr/>
          </a:p>
        </p:txBody>
      </p:sp>
      <p:pic>
        <p:nvPicPr>
          <p:cNvPr id="227" name="Google Shape;227;p16"/>
          <p:cNvPicPr preferRelativeResize="0"/>
          <p:nvPr/>
        </p:nvPicPr>
        <p:blipFill rotWithShape="1">
          <a:blip r:embed="rId3">
            <a:alphaModFix/>
          </a:blip>
          <a:srcRect b="0" l="0" r="0" t="0"/>
          <a:stretch/>
        </p:blipFill>
        <p:spPr>
          <a:xfrm>
            <a:off x="2466975" y="2821781"/>
            <a:ext cx="7258050" cy="1666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17"/>
          <p:cNvSpPr txBox="1"/>
          <p:nvPr>
            <p:ph type="title"/>
          </p:nvPr>
        </p:nvSpPr>
        <p:spPr>
          <a:xfrm>
            <a:off x="838200" y="1195477"/>
            <a:ext cx="10515600" cy="7477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85623"/>
              </a:buClr>
              <a:buSzPts val="4400"/>
              <a:buFont typeface="Calibri"/>
              <a:buNone/>
            </a:pPr>
            <a:r>
              <a:rPr lang="en-CA"/>
              <a:t>Predefined Functions – </a:t>
            </a:r>
            <a:r>
              <a:rPr lang="en-CA">
                <a:solidFill>
                  <a:schemeClr val="accent5"/>
                </a:solidFill>
              </a:rPr>
              <a:t>fill()</a:t>
            </a:r>
            <a:endParaRPr>
              <a:solidFill>
                <a:schemeClr val="accent5"/>
              </a:solidFill>
            </a:endParaRPr>
          </a:p>
        </p:txBody>
      </p:sp>
      <p:sp>
        <p:nvSpPr>
          <p:cNvPr id="233" name="Google Shape;233;p17"/>
          <p:cNvSpPr txBox="1"/>
          <p:nvPr>
            <p:ph idx="1" type="body"/>
          </p:nvPr>
        </p:nvSpPr>
        <p:spPr>
          <a:xfrm>
            <a:off x="838200" y="2247900"/>
            <a:ext cx="10515600" cy="448151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85623"/>
              </a:buClr>
              <a:buSzPts val="2800"/>
              <a:buChar char="•"/>
            </a:pPr>
            <a:r>
              <a:rPr lang="en-CA"/>
              <a:t>For example, when you write </a:t>
            </a:r>
            <a:r>
              <a:rPr lang="en-CA">
                <a:solidFill>
                  <a:schemeClr val="accent5"/>
                </a:solidFill>
              </a:rPr>
              <a:t>fill(255, 0, 0);</a:t>
            </a:r>
            <a:r>
              <a:rPr lang="en-CA"/>
              <a:t>, you have turned on all the red light R but have 0 for the amounts of green and blue light G and B (hence you see red)</a:t>
            </a:r>
            <a:endParaRPr/>
          </a:p>
          <a:p>
            <a:pPr indent="-228600" lvl="0" marL="228600" rtl="0" algn="l">
              <a:lnSpc>
                <a:spcPct val="90000"/>
              </a:lnSpc>
              <a:spcBef>
                <a:spcPts val="1000"/>
              </a:spcBef>
              <a:spcAft>
                <a:spcPts val="0"/>
              </a:spcAft>
              <a:buClr>
                <a:srgbClr val="385623"/>
              </a:buClr>
              <a:buSzPts val="2800"/>
              <a:buChar char="•"/>
            </a:pPr>
            <a:r>
              <a:rPr lang="en-CA"/>
              <a:t>Note that the colour black may be achieved with a single parameter </a:t>
            </a:r>
            <a:r>
              <a:rPr lang="en-CA">
                <a:solidFill>
                  <a:schemeClr val="accent5"/>
                </a:solidFill>
              </a:rPr>
              <a:t>fill(0)</a:t>
            </a:r>
            <a:r>
              <a:rPr lang="en-CA"/>
              <a:t>, because it assumes the other parameters to be the same and similarly the colour white may be obtained with </a:t>
            </a:r>
            <a:r>
              <a:rPr lang="en-CA">
                <a:solidFill>
                  <a:schemeClr val="accent5"/>
                </a:solidFill>
              </a:rPr>
              <a:t>fill(255)</a:t>
            </a:r>
            <a:endParaRPr>
              <a:solidFill>
                <a:schemeClr val="accent5"/>
              </a:solidFill>
            </a:endParaRPr>
          </a:p>
          <a:p>
            <a:pPr indent="-228600" lvl="0" marL="228600" rtl="0" algn="l">
              <a:lnSpc>
                <a:spcPct val="90000"/>
              </a:lnSpc>
              <a:spcBef>
                <a:spcPts val="1000"/>
              </a:spcBef>
              <a:spcAft>
                <a:spcPts val="0"/>
              </a:spcAft>
              <a:buClr>
                <a:srgbClr val="385623"/>
              </a:buClr>
              <a:buSzPts val="2800"/>
              <a:buChar char="•"/>
            </a:pPr>
            <a:r>
              <a:rPr lang="en-CA"/>
              <a:t>As you might suspect, any value in between 0 and 255 would generate some other colour on the grayscale</a:t>
            </a:r>
            <a:endParaRPr/>
          </a:p>
          <a:p>
            <a:pPr indent="-228600" lvl="0" marL="228600" rtl="0" algn="l">
              <a:lnSpc>
                <a:spcPct val="90000"/>
              </a:lnSpc>
              <a:spcBef>
                <a:spcPts val="1000"/>
              </a:spcBef>
              <a:spcAft>
                <a:spcPts val="0"/>
              </a:spcAft>
              <a:buClr>
                <a:srgbClr val="385623"/>
              </a:buClr>
              <a:buSzPts val="2800"/>
              <a:buChar char="•"/>
            </a:pPr>
            <a:r>
              <a:rPr lang="en-CA">
                <a:solidFill>
                  <a:schemeClr val="accent5"/>
                </a:solidFill>
              </a:rPr>
              <a:t>stroke()</a:t>
            </a:r>
            <a:r>
              <a:rPr lang="en-CA"/>
              <a:t> works exactly like</a:t>
            </a:r>
            <a:r>
              <a:rPr lang="en-CA">
                <a:solidFill>
                  <a:schemeClr val="accent5"/>
                </a:solidFill>
              </a:rPr>
              <a:t> fill()</a:t>
            </a:r>
            <a:r>
              <a:rPr lang="en-CA"/>
              <a:t> but is used to colour lines instead of shapes</a:t>
            </a:r>
            <a:endParaRPr/>
          </a:p>
          <a:p>
            <a:pPr indent="-50800" lvl="0" marL="228600" rtl="0" algn="l">
              <a:lnSpc>
                <a:spcPct val="90000"/>
              </a:lnSpc>
              <a:spcBef>
                <a:spcPts val="1000"/>
              </a:spcBef>
              <a:spcAft>
                <a:spcPts val="0"/>
              </a:spcAft>
              <a:buClr>
                <a:srgbClr val="385623"/>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
          <p:cNvSpPr txBox="1"/>
          <p:nvPr>
            <p:ph type="title"/>
          </p:nvPr>
        </p:nvSpPr>
        <p:spPr>
          <a:xfrm>
            <a:off x="838200" y="1195477"/>
            <a:ext cx="10515600" cy="7477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85623"/>
              </a:buClr>
              <a:buSzPts val="4400"/>
              <a:buFont typeface="Calibri"/>
              <a:buNone/>
            </a:pPr>
            <a:r>
              <a:rPr lang="en-CA"/>
              <a:t>In this Crash Course</a:t>
            </a:r>
            <a:endParaRPr/>
          </a:p>
        </p:txBody>
      </p:sp>
      <p:sp>
        <p:nvSpPr>
          <p:cNvPr id="123" name="Google Shape;123;p2"/>
          <p:cNvSpPr txBox="1"/>
          <p:nvPr>
            <p:ph idx="1" type="body"/>
          </p:nvPr>
        </p:nvSpPr>
        <p:spPr>
          <a:xfrm>
            <a:off x="838200" y="2247900"/>
            <a:ext cx="10515600" cy="4481513"/>
          </a:xfrm>
          <a:prstGeom prst="rect">
            <a:avLst/>
          </a:prstGeom>
          <a:noFill/>
          <a:ln>
            <a:noFill/>
          </a:ln>
        </p:spPr>
        <p:txBody>
          <a:bodyPr anchorCtr="0" anchor="t" bIns="45700" lIns="91425" spcFirstLastPara="1" rIns="91425" wrap="square" tIns="45700">
            <a:normAutofit/>
          </a:bodyPr>
          <a:lstStyle/>
          <a:p>
            <a:pPr indent="-177800" lvl="0" marL="228600" rtl="0" algn="l">
              <a:lnSpc>
                <a:spcPct val="90000"/>
              </a:lnSpc>
              <a:spcBef>
                <a:spcPts val="0"/>
              </a:spcBef>
              <a:spcAft>
                <a:spcPts val="0"/>
              </a:spcAft>
              <a:buClr>
                <a:srgbClr val="0C6F42"/>
              </a:buClr>
              <a:buSzPts val="2000"/>
              <a:buChar char="•"/>
            </a:pPr>
            <a:r>
              <a:rPr lang="en-CA" sz="2000">
                <a:solidFill>
                  <a:srgbClr val="0C6F42"/>
                </a:solidFill>
              </a:rPr>
              <a:t>What is programming/coding?</a:t>
            </a:r>
            <a:endParaRPr sz="2000">
              <a:solidFill>
                <a:srgbClr val="0C6F42"/>
              </a:solidFill>
            </a:endParaRPr>
          </a:p>
          <a:p>
            <a:pPr indent="-177800" lvl="0" marL="228600" rtl="0" algn="l">
              <a:lnSpc>
                <a:spcPct val="90000"/>
              </a:lnSpc>
              <a:spcBef>
                <a:spcPts val="1000"/>
              </a:spcBef>
              <a:spcAft>
                <a:spcPts val="0"/>
              </a:spcAft>
              <a:buClr>
                <a:srgbClr val="0C6F42"/>
              </a:buClr>
              <a:buSzPts val="2000"/>
              <a:buChar char="•"/>
            </a:pPr>
            <a:r>
              <a:rPr lang="en-CA" sz="2000">
                <a:solidFill>
                  <a:srgbClr val="0C6F42"/>
                </a:solidFill>
              </a:rPr>
              <a:t>What is Processing?</a:t>
            </a:r>
            <a:endParaRPr b="1" sz="2000">
              <a:solidFill>
                <a:schemeClr val="accent5"/>
              </a:solidFill>
            </a:endParaRPr>
          </a:p>
          <a:p>
            <a:pPr indent="-177800" lvl="0" marL="228600" rtl="0" algn="l">
              <a:lnSpc>
                <a:spcPct val="90000"/>
              </a:lnSpc>
              <a:spcBef>
                <a:spcPts val="1000"/>
              </a:spcBef>
              <a:spcAft>
                <a:spcPts val="0"/>
              </a:spcAft>
              <a:buClr>
                <a:srgbClr val="0C6F42"/>
              </a:buClr>
              <a:buSzPts val="2000"/>
              <a:buChar char="•"/>
            </a:pPr>
            <a:r>
              <a:rPr lang="en-CA" sz="2000">
                <a:solidFill>
                  <a:srgbClr val="0C6F42"/>
                </a:solidFill>
              </a:rPr>
              <a:t>Pre-defined functions</a:t>
            </a:r>
            <a:endParaRPr sz="2000"/>
          </a:p>
          <a:p>
            <a:pPr indent="-203200" lvl="1" marL="685800" rtl="0" algn="l">
              <a:lnSpc>
                <a:spcPct val="90000"/>
              </a:lnSpc>
              <a:spcBef>
                <a:spcPts val="500"/>
              </a:spcBef>
              <a:spcAft>
                <a:spcPts val="0"/>
              </a:spcAft>
              <a:buClr>
                <a:schemeClr val="accent5"/>
              </a:buClr>
              <a:buSzPts val="2000"/>
              <a:buChar char="•"/>
            </a:pPr>
            <a:r>
              <a:rPr lang="en-CA" sz="2000">
                <a:solidFill>
                  <a:schemeClr val="accent5"/>
                </a:solidFill>
              </a:rPr>
              <a:t>setup()</a:t>
            </a:r>
            <a:endParaRPr sz="2000">
              <a:solidFill>
                <a:schemeClr val="accent5"/>
              </a:solidFill>
            </a:endParaRPr>
          </a:p>
          <a:p>
            <a:pPr indent="-203200" lvl="1" marL="685800" rtl="0" algn="l">
              <a:lnSpc>
                <a:spcPct val="90000"/>
              </a:lnSpc>
              <a:spcBef>
                <a:spcPts val="500"/>
              </a:spcBef>
              <a:spcAft>
                <a:spcPts val="0"/>
              </a:spcAft>
              <a:buClr>
                <a:schemeClr val="accent5"/>
              </a:buClr>
              <a:buSzPts val="2000"/>
              <a:buChar char="•"/>
            </a:pPr>
            <a:r>
              <a:rPr lang="en-CA" sz="2000">
                <a:solidFill>
                  <a:schemeClr val="accent5"/>
                </a:solidFill>
              </a:rPr>
              <a:t>draw()</a:t>
            </a:r>
            <a:endParaRPr sz="2000">
              <a:solidFill>
                <a:schemeClr val="accent5"/>
              </a:solidFill>
            </a:endParaRPr>
          </a:p>
          <a:p>
            <a:pPr indent="-203200" lvl="1" marL="685800" rtl="0" algn="l">
              <a:lnSpc>
                <a:spcPct val="90000"/>
              </a:lnSpc>
              <a:spcBef>
                <a:spcPts val="500"/>
              </a:spcBef>
              <a:spcAft>
                <a:spcPts val="0"/>
              </a:spcAft>
              <a:buClr>
                <a:schemeClr val="accent5"/>
              </a:buClr>
              <a:buSzPts val="2000"/>
              <a:buChar char="•"/>
            </a:pPr>
            <a:r>
              <a:rPr lang="en-CA" sz="2000">
                <a:solidFill>
                  <a:schemeClr val="accent5"/>
                </a:solidFill>
              </a:rPr>
              <a:t>rect()</a:t>
            </a:r>
            <a:endParaRPr sz="2000">
              <a:solidFill>
                <a:schemeClr val="accent5"/>
              </a:solidFill>
            </a:endParaRPr>
          </a:p>
          <a:p>
            <a:pPr indent="-203200" lvl="1" marL="685800" rtl="0" algn="l">
              <a:lnSpc>
                <a:spcPct val="90000"/>
              </a:lnSpc>
              <a:spcBef>
                <a:spcPts val="500"/>
              </a:spcBef>
              <a:spcAft>
                <a:spcPts val="0"/>
              </a:spcAft>
              <a:buClr>
                <a:schemeClr val="accent5"/>
              </a:buClr>
              <a:buSzPts val="2000"/>
              <a:buChar char="•"/>
            </a:pPr>
            <a:r>
              <a:rPr lang="en-CA" sz="2000">
                <a:solidFill>
                  <a:schemeClr val="accent5"/>
                </a:solidFill>
              </a:rPr>
              <a:t>line()</a:t>
            </a:r>
            <a:endParaRPr sz="2000">
              <a:solidFill>
                <a:schemeClr val="accent5"/>
              </a:solidFill>
            </a:endParaRPr>
          </a:p>
          <a:p>
            <a:pPr indent="-203200" lvl="1" marL="685800" rtl="0" algn="l">
              <a:lnSpc>
                <a:spcPct val="90000"/>
              </a:lnSpc>
              <a:spcBef>
                <a:spcPts val="500"/>
              </a:spcBef>
              <a:spcAft>
                <a:spcPts val="0"/>
              </a:spcAft>
              <a:buClr>
                <a:schemeClr val="accent5"/>
              </a:buClr>
              <a:buSzPts val="2000"/>
              <a:buChar char="•"/>
            </a:pPr>
            <a:r>
              <a:rPr lang="en-CA" sz="2000">
                <a:solidFill>
                  <a:schemeClr val="accent5"/>
                </a:solidFill>
              </a:rPr>
              <a:t>ellipse()</a:t>
            </a:r>
            <a:endParaRPr sz="2000">
              <a:solidFill>
                <a:schemeClr val="accent5"/>
              </a:solidFill>
            </a:endParaRPr>
          </a:p>
          <a:p>
            <a:pPr indent="-203200" lvl="1" marL="685800" rtl="0" algn="l">
              <a:lnSpc>
                <a:spcPct val="90000"/>
              </a:lnSpc>
              <a:spcBef>
                <a:spcPts val="500"/>
              </a:spcBef>
              <a:spcAft>
                <a:spcPts val="0"/>
              </a:spcAft>
              <a:buClr>
                <a:schemeClr val="accent5"/>
              </a:buClr>
              <a:buSzPts val="2000"/>
              <a:buChar char="•"/>
            </a:pPr>
            <a:r>
              <a:rPr lang="en-CA" sz="2000">
                <a:solidFill>
                  <a:schemeClr val="accent5"/>
                </a:solidFill>
              </a:rPr>
              <a:t>random()</a:t>
            </a:r>
            <a:endParaRPr sz="2000">
              <a:solidFill>
                <a:schemeClr val="accent5"/>
              </a:solidFill>
            </a:endParaRPr>
          </a:p>
          <a:p>
            <a:pPr indent="-203200" lvl="1" marL="685800" rtl="0" algn="l">
              <a:lnSpc>
                <a:spcPct val="90000"/>
              </a:lnSpc>
              <a:spcBef>
                <a:spcPts val="500"/>
              </a:spcBef>
              <a:spcAft>
                <a:spcPts val="0"/>
              </a:spcAft>
              <a:buClr>
                <a:schemeClr val="accent5"/>
              </a:buClr>
              <a:buSzPts val="2000"/>
              <a:buChar char="•"/>
            </a:pPr>
            <a:r>
              <a:rPr lang="en-CA" sz="2000">
                <a:solidFill>
                  <a:schemeClr val="accent5"/>
                </a:solidFill>
              </a:rPr>
              <a:t>fill()</a:t>
            </a:r>
            <a:endParaRPr sz="2000">
              <a:solidFill>
                <a:schemeClr val="accent5"/>
              </a:solidFill>
            </a:endParaRPr>
          </a:p>
          <a:p>
            <a:pPr indent="-203200" lvl="1" marL="685800" rtl="0" algn="l">
              <a:lnSpc>
                <a:spcPct val="90000"/>
              </a:lnSpc>
              <a:spcBef>
                <a:spcPts val="500"/>
              </a:spcBef>
              <a:spcAft>
                <a:spcPts val="0"/>
              </a:spcAft>
              <a:buClr>
                <a:schemeClr val="accent5"/>
              </a:buClr>
              <a:buSzPts val="2000"/>
              <a:buChar char="•"/>
            </a:pPr>
            <a:r>
              <a:rPr lang="en-CA" sz="2000">
                <a:solidFill>
                  <a:schemeClr val="accent5"/>
                </a:solidFill>
              </a:rPr>
              <a:t>print() </a:t>
            </a:r>
            <a:r>
              <a:rPr lang="en-CA" sz="2000">
                <a:solidFill>
                  <a:srgbClr val="0C6F42"/>
                </a:solidFill>
              </a:rPr>
              <a:t>and</a:t>
            </a:r>
            <a:r>
              <a:rPr lang="en-CA" sz="2000">
                <a:solidFill>
                  <a:schemeClr val="accent5"/>
                </a:solidFill>
              </a:rPr>
              <a:t> println()</a:t>
            </a:r>
            <a:endParaRPr sz="2000">
              <a:solidFill>
                <a:schemeClr val="accent5"/>
              </a:solidFill>
            </a:endParaRPr>
          </a:p>
          <a:p>
            <a:pPr indent="-177800" lvl="0" marL="228600" rtl="0" algn="l">
              <a:lnSpc>
                <a:spcPct val="90000"/>
              </a:lnSpc>
              <a:spcBef>
                <a:spcPts val="1000"/>
              </a:spcBef>
              <a:spcAft>
                <a:spcPts val="0"/>
              </a:spcAft>
              <a:buClr>
                <a:srgbClr val="0C6F42"/>
              </a:buClr>
              <a:buSzPts val="2000"/>
              <a:buChar char="•"/>
            </a:pPr>
            <a:r>
              <a:rPr lang="en-CA" sz="2000">
                <a:solidFill>
                  <a:srgbClr val="0C6F42"/>
                </a:solidFill>
              </a:rPr>
              <a:t>Summary</a:t>
            </a:r>
            <a:endParaRPr sz="2000">
              <a:solidFill>
                <a:srgbClr val="0C6F4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18"/>
          <p:cNvSpPr txBox="1"/>
          <p:nvPr>
            <p:ph type="title"/>
          </p:nvPr>
        </p:nvSpPr>
        <p:spPr>
          <a:xfrm>
            <a:off x="838200" y="1195477"/>
            <a:ext cx="10515600" cy="7477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85623"/>
              </a:buClr>
              <a:buSzPts val="4400"/>
              <a:buFont typeface="Calibri"/>
              <a:buNone/>
            </a:pPr>
            <a:r>
              <a:rPr lang="en-CA"/>
              <a:t>Predefined Functions – </a:t>
            </a:r>
            <a:r>
              <a:rPr lang="en-CA">
                <a:solidFill>
                  <a:schemeClr val="accent5"/>
                </a:solidFill>
              </a:rPr>
              <a:t>fill()</a:t>
            </a:r>
            <a:endParaRPr>
              <a:solidFill>
                <a:schemeClr val="accent5"/>
              </a:solidFill>
            </a:endParaRPr>
          </a:p>
        </p:txBody>
      </p:sp>
      <p:pic>
        <p:nvPicPr>
          <p:cNvPr id="239" name="Google Shape;239;p18"/>
          <p:cNvPicPr preferRelativeResize="0"/>
          <p:nvPr>
            <p:ph idx="1" type="body"/>
          </p:nvPr>
        </p:nvPicPr>
        <p:blipFill rotWithShape="1">
          <a:blip r:embed="rId3">
            <a:alphaModFix/>
          </a:blip>
          <a:srcRect b="0" l="0" r="0" t="0"/>
          <a:stretch/>
        </p:blipFill>
        <p:spPr>
          <a:xfrm>
            <a:off x="2985613" y="2012844"/>
            <a:ext cx="6540772" cy="4481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19"/>
          <p:cNvSpPr txBox="1"/>
          <p:nvPr>
            <p:ph type="title"/>
          </p:nvPr>
        </p:nvSpPr>
        <p:spPr>
          <a:xfrm>
            <a:off x="838200" y="1195477"/>
            <a:ext cx="10515600" cy="7477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85623"/>
              </a:buClr>
              <a:buSzPts val="4400"/>
              <a:buFont typeface="Calibri"/>
              <a:buNone/>
            </a:pPr>
            <a:r>
              <a:rPr lang="en-CA"/>
              <a:t>Predefined Functions – </a:t>
            </a:r>
            <a:r>
              <a:rPr lang="en-CA">
                <a:solidFill>
                  <a:schemeClr val="accent5"/>
                </a:solidFill>
              </a:rPr>
              <a:t>print()</a:t>
            </a:r>
            <a:r>
              <a:rPr lang="en-CA"/>
              <a:t> and </a:t>
            </a:r>
            <a:r>
              <a:rPr lang="en-CA">
                <a:solidFill>
                  <a:schemeClr val="accent5"/>
                </a:solidFill>
              </a:rPr>
              <a:t>println()</a:t>
            </a:r>
            <a:endParaRPr>
              <a:solidFill>
                <a:schemeClr val="accent5"/>
              </a:solidFill>
            </a:endParaRPr>
          </a:p>
        </p:txBody>
      </p:sp>
      <p:sp>
        <p:nvSpPr>
          <p:cNvPr id="245" name="Google Shape;245;p19"/>
          <p:cNvSpPr txBox="1"/>
          <p:nvPr>
            <p:ph idx="1" type="body"/>
          </p:nvPr>
        </p:nvSpPr>
        <p:spPr>
          <a:xfrm>
            <a:off x="838200" y="2247900"/>
            <a:ext cx="10515600" cy="448151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85623"/>
              </a:buClr>
              <a:buSzPts val="2800"/>
              <a:buChar char="•"/>
            </a:pPr>
            <a:r>
              <a:rPr lang="en-CA"/>
              <a:t>The </a:t>
            </a:r>
            <a:r>
              <a:rPr lang="en-CA">
                <a:solidFill>
                  <a:schemeClr val="accent5"/>
                </a:solidFill>
              </a:rPr>
              <a:t>print()</a:t>
            </a:r>
            <a:r>
              <a:rPr lang="en-CA"/>
              <a:t> function prints text or function outputs to the </a:t>
            </a:r>
            <a:r>
              <a:rPr i="1" lang="en-CA"/>
              <a:t>console</a:t>
            </a:r>
            <a:r>
              <a:rPr lang="en-CA"/>
              <a:t> (which is the black box underneath your code)</a:t>
            </a:r>
            <a:endParaRPr/>
          </a:p>
          <a:p>
            <a:pPr indent="-228600" lvl="0" marL="228600" rtl="0" algn="l">
              <a:lnSpc>
                <a:spcPct val="90000"/>
              </a:lnSpc>
              <a:spcBef>
                <a:spcPts val="1000"/>
              </a:spcBef>
              <a:spcAft>
                <a:spcPts val="0"/>
              </a:spcAft>
              <a:buClr>
                <a:srgbClr val="385623"/>
              </a:buClr>
              <a:buSzPts val="2800"/>
              <a:buChar char="•"/>
            </a:pPr>
            <a:r>
              <a:rPr lang="en-CA"/>
              <a:t>To print a message, you must have double quotations, i.e. </a:t>
            </a:r>
            <a:r>
              <a:rPr lang="en-CA">
                <a:solidFill>
                  <a:schemeClr val="accent5"/>
                </a:solidFill>
              </a:rPr>
              <a:t>print(“Coding is fun.”)</a:t>
            </a:r>
            <a:endParaRPr>
              <a:solidFill>
                <a:schemeClr val="accent5"/>
              </a:solidFill>
            </a:endParaRPr>
          </a:p>
          <a:p>
            <a:pPr indent="-228600" lvl="0" marL="228600" rtl="0" algn="l">
              <a:lnSpc>
                <a:spcPct val="90000"/>
              </a:lnSpc>
              <a:spcBef>
                <a:spcPts val="1000"/>
              </a:spcBef>
              <a:spcAft>
                <a:spcPts val="0"/>
              </a:spcAft>
              <a:buClr>
                <a:srgbClr val="385623"/>
              </a:buClr>
              <a:buSzPts val="2800"/>
              <a:buChar char="•"/>
            </a:pPr>
            <a:r>
              <a:rPr lang="en-CA"/>
              <a:t>The </a:t>
            </a:r>
            <a:r>
              <a:rPr lang="en-CA">
                <a:solidFill>
                  <a:schemeClr val="accent5"/>
                </a:solidFill>
              </a:rPr>
              <a:t>print()</a:t>
            </a:r>
            <a:r>
              <a:rPr lang="en-CA"/>
              <a:t> function prints in the same line every time it is called</a:t>
            </a:r>
            <a:endParaRPr/>
          </a:p>
          <a:p>
            <a:pPr indent="-228600" lvl="0" marL="228600" rtl="0" algn="l">
              <a:lnSpc>
                <a:spcPct val="90000"/>
              </a:lnSpc>
              <a:spcBef>
                <a:spcPts val="1000"/>
              </a:spcBef>
              <a:spcAft>
                <a:spcPts val="0"/>
              </a:spcAft>
              <a:buClr>
                <a:srgbClr val="385623"/>
              </a:buClr>
              <a:buSzPts val="2800"/>
              <a:buChar char="•"/>
            </a:pPr>
            <a:r>
              <a:rPr lang="en-CA"/>
              <a:t>The </a:t>
            </a:r>
            <a:r>
              <a:rPr lang="en-CA">
                <a:solidFill>
                  <a:schemeClr val="accent5"/>
                </a:solidFill>
              </a:rPr>
              <a:t>println()</a:t>
            </a:r>
            <a:r>
              <a:rPr lang="en-CA"/>
              <a:t> function is similar to the </a:t>
            </a:r>
            <a:r>
              <a:rPr lang="en-CA">
                <a:solidFill>
                  <a:schemeClr val="accent5"/>
                </a:solidFill>
              </a:rPr>
              <a:t>print()</a:t>
            </a:r>
            <a:r>
              <a:rPr lang="en-CA"/>
              <a:t> function but it prints in a new line every time it gets called (similar to pressing the “Enter” key on a keyboard before adding more text)</a:t>
            </a:r>
            <a:endParaRPr/>
          </a:p>
          <a:p>
            <a:pPr indent="-228600" lvl="0" marL="228600" rtl="0" algn="l">
              <a:lnSpc>
                <a:spcPct val="90000"/>
              </a:lnSpc>
              <a:spcBef>
                <a:spcPts val="1000"/>
              </a:spcBef>
              <a:spcAft>
                <a:spcPts val="0"/>
              </a:spcAft>
              <a:buClr>
                <a:srgbClr val="385623"/>
              </a:buClr>
              <a:buSzPts val="2800"/>
              <a:buChar char="•"/>
            </a:pPr>
            <a:r>
              <a:rPr lang="en-CA"/>
              <a:t>Syntax:</a:t>
            </a:r>
            <a:r>
              <a:rPr lang="en-CA">
                <a:solidFill>
                  <a:schemeClr val="accent5"/>
                </a:solidFill>
              </a:rPr>
              <a:t> print(what)</a:t>
            </a:r>
            <a:r>
              <a:rPr lang="en-CA"/>
              <a:t> or </a:t>
            </a:r>
            <a:r>
              <a:rPr lang="en-CA">
                <a:solidFill>
                  <a:schemeClr val="accent5"/>
                </a:solidFill>
              </a:rPr>
              <a:t>println(what)</a:t>
            </a:r>
            <a:endParaRPr>
              <a:solidFill>
                <a:schemeClr val="accent5"/>
              </a:solidFill>
            </a:endParaRPr>
          </a:p>
          <a:p>
            <a:pPr indent="-50800" lvl="0" marL="228600" rtl="0" algn="l">
              <a:lnSpc>
                <a:spcPct val="90000"/>
              </a:lnSpc>
              <a:spcBef>
                <a:spcPts val="1000"/>
              </a:spcBef>
              <a:spcAft>
                <a:spcPts val="0"/>
              </a:spcAft>
              <a:buClr>
                <a:srgbClr val="385623"/>
              </a:buClr>
              <a:buSzPts val="2800"/>
              <a:buNone/>
            </a:pPr>
            <a:r>
              <a:t/>
            </a:r>
            <a:endParaRPr/>
          </a:p>
        </p:txBody>
      </p:sp>
      <p:pic>
        <p:nvPicPr>
          <p:cNvPr id="246" name="Google Shape;246;p19"/>
          <p:cNvPicPr preferRelativeResize="0"/>
          <p:nvPr/>
        </p:nvPicPr>
        <p:blipFill rotWithShape="1">
          <a:blip r:embed="rId3">
            <a:alphaModFix/>
          </a:blip>
          <a:srcRect b="0" l="0" r="0" t="0"/>
          <a:stretch/>
        </p:blipFill>
        <p:spPr>
          <a:xfrm>
            <a:off x="2814637" y="6268241"/>
            <a:ext cx="6562725" cy="58975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0"/>
          <p:cNvSpPr txBox="1"/>
          <p:nvPr>
            <p:ph type="title"/>
          </p:nvPr>
        </p:nvSpPr>
        <p:spPr>
          <a:xfrm>
            <a:off x="838200" y="1195477"/>
            <a:ext cx="10515600" cy="7477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85623"/>
              </a:buClr>
              <a:buSzPts val="4400"/>
              <a:buFont typeface="Calibri"/>
              <a:buNone/>
            </a:pPr>
            <a:r>
              <a:rPr lang="en-CA"/>
              <a:t>Predefined Functions – </a:t>
            </a:r>
            <a:r>
              <a:rPr lang="en-CA">
                <a:solidFill>
                  <a:schemeClr val="accent5"/>
                </a:solidFill>
              </a:rPr>
              <a:t>print()</a:t>
            </a:r>
            <a:r>
              <a:rPr lang="en-CA"/>
              <a:t> and </a:t>
            </a:r>
            <a:r>
              <a:rPr lang="en-CA">
                <a:solidFill>
                  <a:schemeClr val="accent5"/>
                </a:solidFill>
              </a:rPr>
              <a:t>println()</a:t>
            </a:r>
            <a:endParaRPr>
              <a:solidFill>
                <a:schemeClr val="accent5"/>
              </a:solidFill>
            </a:endParaRPr>
          </a:p>
        </p:txBody>
      </p:sp>
      <p:pic>
        <p:nvPicPr>
          <p:cNvPr id="252" name="Google Shape;252;p20"/>
          <p:cNvPicPr preferRelativeResize="0"/>
          <p:nvPr>
            <p:ph idx="1" type="body"/>
          </p:nvPr>
        </p:nvPicPr>
        <p:blipFill rotWithShape="1">
          <a:blip r:embed="rId3">
            <a:alphaModFix/>
          </a:blip>
          <a:srcRect b="0" l="0" r="0" t="0"/>
          <a:stretch/>
        </p:blipFill>
        <p:spPr>
          <a:xfrm>
            <a:off x="423036" y="2073507"/>
            <a:ext cx="8327654" cy="2598245"/>
          </a:xfrm>
          <a:prstGeom prst="rect">
            <a:avLst/>
          </a:prstGeom>
          <a:noFill/>
          <a:ln>
            <a:noFill/>
          </a:ln>
        </p:spPr>
      </p:pic>
      <p:pic>
        <p:nvPicPr>
          <p:cNvPr id="253" name="Google Shape;253;p20"/>
          <p:cNvPicPr preferRelativeResize="0"/>
          <p:nvPr/>
        </p:nvPicPr>
        <p:blipFill rotWithShape="1">
          <a:blip r:embed="rId4">
            <a:alphaModFix/>
          </a:blip>
          <a:srcRect b="0" l="0" r="0" t="0"/>
          <a:stretch/>
        </p:blipFill>
        <p:spPr>
          <a:xfrm>
            <a:off x="943320" y="4912995"/>
            <a:ext cx="2724150" cy="1304925"/>
          </a:xfrm>
          <a:prstGeom prst="rect">
            <a:avLst/>
          </a:prstGeom>
          <a:noFill/>
          <a:ln>
            <a:noFill/>
          </a:ln>
        </p:spPr>
      </p:pic>
      <p:sp>
        <p:nvSpPr>
          <p:cNvPr id="254" name="Google Shape;254;p20"/>
          <p:cNvSpPr txBox="1"/>
          <p:nvPr/>
        </p:nvSpPr>
        <p:spPr>
          <a:xfrm>
            <a:off x="4600877" y="5079248"/>
            <a:ext cx="7298575" cy="198981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385623"/>
              </a:buClr>
              <a:buSzPts val="2800"/>
              <a:buFont typeface="Arial"/>
              <a:buNone/>
            </a:pPr>
            <a:r>
              <a:rPr b="0" i="0" lang="en-CA" sz="2800" u="none" cap="none" strike="noStrike">
                <a:solidFill>
                  <a:srgbClr val="0C6F42"/>
                </a:solidFill>
                <a:latin typeface="Calibri"/>
                <a:ea typeface="Calibri"/>
                <a:cs typeface="Calibri"/>
                <a:sym typeface="Calibri"/>
              </a:rPr>
              <a:t>Don’t forget that the Processing reference page linked on Slide 5 contains all the information you need for each predefined function! </a:t>
            </a:r>
            <a:endParaRPr b="0" i="0" sz="2800" u="none" cap="none" strike="noStrike">
              <a:solidFill>
                <a:schemeClr val="accent5"/>
              </a:solidFill>
              <a:latin typeface="Calibri"/>
              <a:ea typeface="Calibri"/>
              <a:cs typeface="Calibri"/>
              <a:sym typeface="Calibri"/>
            </a:endParaRPr>
          </a:p>
          <a:p>
            <a:pPr indent="-50800" lvl="0" marL="228600" marR="0" rtl="0" algn="l">
              <a:lnSpc>
                <a:spcPct val="90000"/>
              </a:lnSpc>
              <a:spcBef>
                <a:spcPts val="1000"/>
              </a:spcBef>
              <a:spcAft>
                <a:spcPts val="0"/>
              </a:spcAft>
              <a:buClr>
                <a:srgbClr val="385623"/>
              </a:buClr>
              <a:buSzPts val="2800"/>
              <a:buFont typeface="Arial"/>
              <a:buNone/>
            </a:pPr>
            <a:r>
              <a:t/>
            </a:r>
            <a:endParaRPr b="0" i="0" sz="2800" u="none" cap="none" strike="noStrike">
              <a:solidFill>
                <a:srgbClr val="0C6F42"/>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21"/>
          <p:cNvSpPr txBox="1"/>
          <p:nvPr>
            <p:ph type="title"/>
          </p:nvPr>
        </p:nvSpPr>
        <p:spPr>
          <a:xfrm>
            <a:off x="838200" y="1195477"/>
            <a:ext cx="10515600" cy="7477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85623"/>
              </a:buClr>
              <a:buSzPts val="4400"/>
              <a:buFont typeface="Calibri"/>
              <a:buNone/>
            </a:pPr>
            <a:r>
              <a:rPr lang="en-CA"/>
              <a:t>Summary</a:t>
            </a:r>
            <a:endParaRPr/>
          </a:p>
        </p:txBody>
      </p:sp>
      <p:sp>
        <p:nvSpPr>
          <p:cNvPr id="260" name="Google Shape;260;p21"/>
          <p:cNvSpPr txBox="1"/>
          <p:nvPr>
            <p:ph idx="1" type="body"/>
          </p:nvPr>
        </p:nvSpPr>
        <p:spPr>
          <a:xfrm>
            <a:off x="838200" y="2247900"/>
            <a:ext cx="10515600" cy="4481513"/>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rgbClr val="385623"/>
              </a:buClr>
              <a:buSzPts val="2800"/>
              <a:buChar char="•"/>
            </a:pPr>
            <a:r>
              <a:rPr lang="en-CA"/>
              <a:t>Well would you look at that, you’re coding! We’re only going up from here! Now let’s review what we’ve learned.</a:t>
            </a:r>
            <a:endParaRPr/>
          </a:p>
          <a:p>
            <a:pPr indent="-228600" lvl="0" marL="228600" rtl="0" algn="l">
              <a:lnSpc>
                <a:spcPct val="80000"/>
              </a:lnSpc>
              <a:spcBef>
                <a:spcPts val="0"/>
              </a:spcBef>
              <a:spcAft>
                <a:spcPts val="0"/>
              </a:spcAft>
              <a:buClr>
                <a:srgbClr val="385623"/>
              </a:buClr>
              <a:buSzPts val="2800"/>
              <a:buChar char="•"/>
            </a:pPr>
            <a:r>
              <a:rPr lang="en-CA"/>
              <a:t>In this crash course, we learned what coding is all about and were introduced to Processing</a:t>
            </a:r>
            <a:endParaRPr/>
          </a:p>
          <a:p>
            <a:pPr indent="-228600" lvl="0" marL="228600" rtl="0" algn="l">
              <a:lnSpc>
                <a:spcPct val="80000"/>
              </a:lnSpc>
              <a:spcBef>
                <a:spcPts val="1000"/>
              </a:spcBef>
              <a:spcAft>
                <a:spcPts val="0"/>
              </a:spcAft>
              <a:buClr>
                <a:srgbClr val="385623"/>
              </a:buClr>
              <a:buSzPts val="2800"/>
              <a:buChar char="•"/>
            </a:pPr>
            <a:r>
              <a:rPr lang="en-CA"/>
              <a:t>Computer programming consists of writing commands in source code that get compiled into machine code (0s and 1s) for execution</a:t>
            </a:r>
            <a:endParaRPr/>
          </a:p>
          <a:p>
            <a:pPr indent="-228600" lvl="0" marL="228600" rtl="0" algn="l">
              <a:lnSpc>
                <a:spcPct val="80000"/>
              </a:lnSpc>
              <a:spcBef>
                <a:spcPts val="1000"/>
              </a:spcBef>
              <a:spcAft>
                <a:spcPts val="0"/>
              </a:spcAft>
              <a:buClr>
                <a:srgbClr val="385623"/>
              </a:buClr>
              <a:buSzPts val="2800"/>
              <a:buChar char="•"/>
            </a:pPr>
            <a:r>
              <a:rPr lang="en-CA"/>
              <a:t>Coding can be found in many industries and is consequently a very desirable skill to have</a:t>
            </a:r>
            <a:endParaRPr/>
          </a:p>
          <a:p>
            <a:pPr indent="-228600" lvl="0" marL="228600" rtl="0" algn="l">
              <a:lnSpc>
                <a:spcPct val="80000"/>
              </a:lnSpc>
              <a:spcBef>
                <a:spcPts val="1000"/>
              </a:spcBef>
              <a:spcAft>
                <a:spcPts val="0"/>
              </a:spcAft>
              <a:buClr>
                <a:srgbClr val="385623"/>
              </a:buClr>
              <a:buSzPts val="2800"/>
              <a:buChar char="•"/>
            </a:pPr>
            <a:r>
              <a:rPr lang="en-CA"/>
              <a:t>Processing is an open source, Java-based language with an integrated development environment (IDE) for you to write your code in, which helps people learn to code in a visual way</a:t>
            </a:r>
            <a:endParaRPr/>
          </a:p>
          <a:p>
            <a:pPr indent="-50800" lvl="0" marL="228600" rtl="0" algn="l">
              <a:lnSpc>
                <a:spcPct val="80000"/>
              </a:lnSpc>
              <a:spcBef>
                <a:spcPts val="1000"/>
              </a:spcBef>
              <a:spcAft>
                <a:spcPts val="0"/>
              </a:spcAft>
              <a:buClr>
                <a:srgbClr val="385623"/>
              </a:buClr>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2"/>
          <p:cNvSpPr txBox="1"/>
          <p:nvPr>
            <p:ph type="title"/>
          </p:nvPr>
        </p:nvSpPr>
        <p:spPr>
          <a:xfrm>
            <a:off x="838200" y="1195477"/>
            <a:ext cx="10515600" cy="7477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85623"/>
              </a:buClr>
              <a:buSzPts val="4400"/>
              <a:buFont typeface="Calibri"/>
              <a:buNone/>
            </a:pPr>
            <a:r>
              <a:rPr lang="en-CA"/>
              <a:t>Summary</a:t>
            </a:r>
            <a:endParaRPr/>
          </a:p>
        </p:txBody>
      </p:sp>
      <p:sp>
        <p:nvSpPr>
          <p:cNvPr id="266" name="Google Shape;266;p22"/>
          <p:cNvSpPr txBox="1"/>
          <p:nvPr>
            <p:ph idx="1" type="body"/>
          </p:nvPr>
        </p:nvSpPr>
        <p:spPr>
          <a:xfrm>
            <a:off x="838200" y="2247900"/>
            <a:ext cx="10515600" cy="448151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85623"/>
              </a:buClr>
              <a:buSzPts val="2800"/>
              <a:buChar char="•"/>
            </a:pPr>
            <a:r>
              <a:rPr lang="en-CA"/>
              <a:t>Processing offers several predefined or library functions such as </a:t>
            </a:r>
            <a:r>
              <a:rPr lang="en-CA">
                <a:solidFill>
                  <a:schemeClr val="accent5"/>
                </a:solidFill>
              </a:rPr>
              <a:t>setup()</a:t>
            </a:r>
            <a:r>
              <a:rPr lang="en-CA"/>
              <a:t>, </a:t>
            </a:r>
            <a:r>
              <a:rPr lang="en-CA">
                <a:solidFill>
                  <a:schemeClr val="accent5"/>
                </a:solidFill>
              </a:rPr>
              <a:t>draw()</a:t>
            </a:r>
            <a:r>
              <a:rPr lang="en-CA"/>
              <a:t>, </a:t>
            </a:r>
            <a:r>
              <a:rPr lang="en-CA">
                <a:solidFill>
                  <a:schemeClr val="accent5"/>
                </a:solidFill>
              </a:rPr>
              <a:t>rect()</a:t>
            </a:r>
            <a:r>
              <a:rPr lang="en-CA"/>
              <a:t>, </a:t>
            </a:r>
            <a:r>
              <a:rPr lang="en-CA">
                <a:solidFill>
                  <a:schemeClr val="accent5"/>
                </a:solidFill>
              </a:rPr>
              <a:t>line()</a:t>
            </a:r>
            <a:r>
              <a:rPr lang="en-CA"/>
              <a:t>, </a:t>
            </a:r>
            <a:r>
              <a:rPr lang="en-CA">
                <a:solidFill>
                  <a:schemeClr val="accent5"/>
                </a:solidFill>
              </a:rPr>
              <a:t>ellipse()</a:t>
            </a:r>
            <a:r>
              <a:rPr lang="en-CA"/>
              <a:t>, </a:t>
            </a:r>
            <a:r>
              <a:rPr lang="en-CA">
                <a:solidFill>
                  <a:schemeClr val="accent5"/>
                </a:solidFill>
              </a:rPr>
              <a:t>random()</a:t>
            </a:r>
            <a:r>
              <a:rPr lang="en-CA"/>
              <a:t>, </a:t>
            </a:r>
            <a:r>
              <a:rPr lang="en-CA">
                <a:solidFill>
                  <a:schemeClr val="accent5"/>
                </a:solidFill>
              </a:rPr>
              <a:t>fill()</a:t>
            </a:r>
            <a:r>
              <a:rPr lang="en-CA"/>
              <a:t>, </a:t>
            </a:r>
            <a:r>
              <a:rPr lang="en-CA">
                <a:solidFill>
                  <a:schemeClr val="accent5"/>
                </a:solidFill>
              </a:rPr>
              <a:t>print()</a:t>
            </a:r>
            <a:r>
              <a:rPr lang="en-CA"/>
              <a:t>, and </a:t>
            </a:r>
            <a:r>
              <a:rPr lang="en-CA">
                <a:solidFill>
                  <a:schemeClr val="accent5"/>
                </a:solidFill>
              </a:rPr>
              <a:t>println()</a:t>
            </a:r>
            <a:r>
              <a:rPr lang="en-CA"/>
              <a:t> that are ready to complete basic tasks for you</a:t>
            </a:r>
            <a:endParaRPr/>
          </a:p>
          <a:p>
            <a:pPr indent="-228600" lvl="0" marL="228600" rtl="0" algn="l">
              <a:lnSpc>
                <a:spcPct val="90000"/>
              </a:lnSpc>
              <a:spcBef>
                <a:spcPts val="1000"/>
              </a:spcBef>
              <a:spcAft>
                <a:spcPts val="0"/>
              </a:spcAft>
              <a:buClr>
                <a:srgbClr val="385623"/>
              </a:buClr>
              <a:buSzPts val="2800"/>
              <a:buChar char="•"/>
            </a:pPr>
            <a:r>
              <a:rPr lang="en-CA"/>
              <a:t>Functions are small chunks of code that can be used repetitively</a:t>
            </a:r>
            <a:endParaRPr/>
          </a:p>
          <a:p>
            <a:pPr indent="-228600" lvl="0" marL="228600" rtl="0" algn="l">
              <a:lnSpc>
                <a:spcPct val="90000"/>
              </a:lnSpc>
              <a:spcBef>
                <a:spcPts val="1000"/>
              </a:spcBef>
              <a:spcAft>
                <a:spcPts val="0"/>
              </a:spcAft>
              <a:buClr>
                <a:srgbClr val="385623"/>
              </a:buClr>
              <a:buSzPts val="2800"/>
              <a:buChar char="•"/>
            </a:pPr>
            <a:r>
              <a:rPr lang="en-CA"/>
              <a:t>Documentation for predefined functions covered and many more can be found on the Processing website at </a:t>
            </a:r>
            <a:r>
              <a:rPr lang="en-CA" u="sng">
                <a:solidFill>
                  <a:schemeClr val="hlink"/>
                </a:solidFill>
                <a:hlinkClick r:id="rId3"/>
              </a:rPr>
              <a:t>https://processing.org/reference/</a:t>
            </a:r>
            <a:endParaRPr u="sng">
              <a:solidFill>
                <a:schemeClr val="hlink"/>
              </a:solidFill>
            </a:endParaRPr>
          </a:p>
          <a:p>
            <a:pPr indent="-228600" lvl="0" marL="228600" rtl="0" algn="l">
              <a:lnSpc>
                <a:spcPct val="90000"/>
              </a:lnSpc>
              <a:spcBef>
                <a:spcPts val="1000"/>
              </a:spcBef>
              <a:spcAft>
                <a:spcPts val="0"/>
              </a:spcAft>
              <a:buClr>
                <a:srgbClr val="385623"/>
              </a:buClr>
              <a:buSzPts val="2800"/>
              <a:buChar char="•"/>
            </a:pPr>
            <a:r>
              <a:rPr lang="en-CA"/>
              <a:t>You have completed: </a:t>
            </a:r>
            <a:r>
              <a:rPr b="1" lang="en-CA"/>
              <a:t>1. Introduction to Processing</a:t>
            </a:r>
            <a:endParaRPr/>
          </a:p>
          <a:p>
            <a:pPr indent="-228600" lvl="0" marL="228600" rtl="0" algn="l">
              <a:lnSpc>
                <a:spcPct val="90000"/>
              </a:lnSpc>
              <a:spcBef>
                <a:spcPts val="1000"/>
              </a:spcBef>
              <a:spcAft>
                <a:spcPts val="0"/>
              </a:spcAft>
              <a:buClr>
                <a:srgbClr val="385623"/>
              </a:buClr>
              <a:buSzPts val="2800"/>
              <a:buChar char="•"/>
            </a:pPr>
            <a:r>
              <a:rPr lang="en-CA"/>
              <a:t>Up next:</a:t>
            </a:r>
            <a:r>
              <a:rPr b="1" lang="en-CA"/>
              <a:t> 2. Variables and Data Types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3"/>
          <p:cNvSpPr txBox="1"/>
          <p:nvPr>
            <p:ph type="title"/>
          </p:nvPr>
        </p:nvSpPr>
        <p:spPr>
          <a:xfrm>
            <a:off x="838200" y="1195477"/>
            <a:ext cx="10515600" cy="7477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85623"/>
              </a:buClr>
              <a:buSzPts val="4400"/>
              <a:buFont typeface="Calibri"/>
              <a:buNone/>
            </a:pPr>
            <a:r>
              <a:rPr lang="en-CA"/>
              <a:t>What is Programming?</a:t>
            </a:r>
            <a:endParaRPr/>
          </a:p>
        </p:txBody>
      </p:sp>
      <p:sp>
        <p:nvSpPr>
          <p:cNvPr id="129" name="Google Shape;129;p3"/>
          <p:cNvSpPr txBox="1"/>
          <p:nvPr>
            <p:ph idx="1" type="body"/>
          </p:nvPr>
        </p:nvSpPr>
        <p:spPr>
          <a:xfrm>
            <a:off x="838200" y="2247900"/>
            <a:ext cx="10515600" cy="4481513"/>
          </a:xfrm>
          <a:prstGeom prst="rect">
            <a:avLst/>
          </a:prstGeom>
          <a:noFill/>
          <a:ln>
            <a:noFill/>
          </a:ln>
        </p:spPr>
        <p:txBody>
          <a:bodyPr anchorCtr="0" anchor="t" bIns="45700" lIns="91425" spcFirstLastPara="1" rIns="91425" wrap="square" tIns="45700">
            <a:normAutofit/>
          </a:bodyPr>
          <a:lstStyle/>
          <a:p>
            <a:pPr indent="-203200" lvl="0" marL="228600" rtl="0" algn="l">
              <a:lnSpc>
                <a:spcPct val="80000"/>
              </a:lnSpc>
              <a:spcBef>
                <a:spcPts val="0"/>
              </a:spcBef>
              <a:spcAft>
                <a:spcPts val="0"/>
              </a:spcAft>
              <a:buClr>
                <a:srgbClr val="0C6F42"/>
              </a:buClr>
              <a:buSzPts val="2400"/>
              <a:buChar char="•"/>
            </a:pPr>
            <a:r>
              <a:rPr lang="en-CA" sz="2400">
                <a:solidFill>
                  <a:srgbClr val="0C6F42"/>
                </a:solidFill>
              </a:rPr>
              <a:t>Programming is a creative process which provides instructions for a computer. However computers don’t understand the meaning of words like humans do - so how do we write something that a computer will be able to understand?</a:t>
            </a:r>
            <a:endParaRPr sz="2400">
              <a:solidFill>
                <a:srgbClr val="0C6F42"/>
              </a:solidFill>
            </a:endParaRPr>
          </a:p>
          <a:p>
            <a:pPr indent="0" lvl="0" marL="228600" rtl="0" algn="l">
              <a:lnSpc>
                <a:spcPct val="80000"/>
              </a:lnSpc>
              <a:spcBef>
                <a:spcPts val="0"/>
              </a:spcBef>
              <a:spcAft>
                <a:spcPts val="0"/>
              </a:spcAft>
              <a:buSzPts val="2800"/>
              <a:buNone/>
            </a:pPr>
            <a:r>
              <a:t/>
            </a:r>
            <a:endParaRPr sz="2400">
              <a:solidFill>
                <a:srgbClr val="0C6F42"/>
              </a:solidFill>
            </a:endParaRPr>
          </a:p>
          <a:p>
            <a:pPr indent="-203200" lvl="0" marL="228600" rtl="0" algn="l">
              <a:lnSpc>
                <a:spcPct val="80000"/>
              </a:lnSpc>
              <a:spcBef>
                <a:spcPts val="0"/>
              </a:spcBef>
              <a:spcAft>
                <a:spcPts val="0"/>
              </a:spcAft>
              <a:buClr>
                <a:srgbClr val="0C6F42"/>
              </a:buClr>
              <a:buSzPts val="2400"/>
              <a:buChar char="•"/>
            </a:pPr>
            <a:r>
              <a:rPr lang="en-CA" sz="2400">
                <a:solidFill>
                  <a:srgbClr val="0C6F42"/>
                </a:solidFill>
              </a:rPr>
              <a:t>Programming languages allow us to use </a:t>
            </a:r>
            <a:r>
              <a:rPr i="1" lang="en-CA" sz="2400">
                <a:solidFill>
                  <a:srgbClr val="0C6F42"/>
                </a:solidFill>
              </a:rPr>
              <a:t>high level</a:t>
            </a:r>
            <a:r>
              <a:rPr lang="en-CA" sz="2400">
                <a:solidFill>
                  <a:srgbClr val="0C6F42"/>
                </a:solidFill>
              </a:rPr>
              <a:t> commands that make sense to us, and with the use of a compiler convert these into </a:t>
            </a:r>
            <a:r>
              <a:rPr i="1" lang="en-CA" sz="2400">
                <a:solidFill>
                  <a:srgbClr val="0C6F42"/>
                </a:solidFill>
              </a:rPr>
              <a:t>low level </a:t>
            </a:r>
            <a:r>
              <a:rPr lang="en-CA" sz="2400">
                <a:solidFill>
                  <a:srgbClr val="0C6F42"/>
                </a:solidFill>
              </a:rPr>
              <a:t>commands (often a series of zeros and ones) that the computer can interpret</a:t>
            </a:r>
            <a:endParaRPr sz="2400">
              <a:solidFill>
                <a:srgbClr val="0C6F42"/>
              </a:solidFill>
            </a:endParaRPr>
          </a:p>
          <a:p>
            <a:pPr indent="0" lvl="0" marL="228600" rtl="0" algn="l">
              <a:lnSpc>
                <a:spcPct val="80000"/>
              </a:lnSpc>
              <a:spcBef>
                <a:spcPts val="0"/>
              </a:spcBef>
              <a:spcAft>
                <a:spcPts val="0"/>
              </a:spcAft>
              <a:buSzPts val="2800"/>
              <a:buNone/>
            </a:pPr>
            <a:r>
              <a:t/>
            </a:r>
            <a:endParaRPr sz="2400">
              <a:solidFill>
                <a:srgbClr val="0C6F42"/>
              </a:solidFill>
            </a:endParaRPr>
          </a:p>
          <a:p>
            <a:pPr indent="-203200" lvl="0" marL="228600" rtl="0" algn="l">
              <a:lnSpc>
                <a:spcPct val="80000"/>
              </a:lnSpc>
              <a:spcBef>
                <a:spcPts val="0"/>
              </a:spcBef>
              <a:spcAft>
                <a:spcPts val="0"/>
              </a:spcAft>
              <a:buClr>
                <a:srgbClr val="0C6F42"/>
              </a:buClr>
              <a:buSzPts val="2400"/>
              <a:buChar char="•"/>
            </a:pPr>
            <a:r>
              <a:rPr lang="en-CA" sz="2400">
                <a:solidFill>
                  <a:srgbClr val="0C6F42"/>
                </a:solidFill>
              </a:rPr>
              <a:t>There are multiple programming languages, such as Python, C#, C++, Java, and many more which all have their advantages and disadvantages. Processing is one of these programming languages.</a:t>
            </a:r>
            <a:endParaRPr sz="2400">
              <a:solidFill>
                <a:srgbClr val="0C6F42"/>
              </a:solidFill>
            </a:endParaRPr>
          </a:p>
          <a:p>
            <a:pPr indent="0" lvl="0" marL="228600" rtl="0" algn="l">
              <a:lnSpc>
                <a:spcPct val="80000"/>
              </a:lnSpc>
              <a:spcBef>
                <a:spcPts val="1000"/>
              </a:spcBef>
              <a:spcAft>
                <a:spcPts val="0"/>
              </a:spcAft>
              <a:buSzPts val="2800"/>
              <a:buNone/>
            </a:pPr>
            <a:r>
              <a:t/>
            </a:r>
            <a:endParaRPr>
              <a:solidFill>
                <a:srgbClr val="0C6F42"/>
              </a:solidFill>
            </a:endParaRPr>
          </a:p>
          <a:p>
            <a:pPr indent="-50800" lvl="0" marL="228600" rtl="0" algn="l">
              <a:lnSpc>
                <a:spcPct val="80000"/>
              </a:lnSpc>
              <a:spcBef>
                <a:spcPts val="1000"/>
              </a:spcBef>
              <a:spcAft>
                <a:spcPts val="0"/>
              </a:spcAft>
              <a:buClr>
                <a:srgbClr val="385623"/>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4"/>
          <p:cNvSpPr txBox="1"/>
          <p:nvPr>
            <p:ph type="title"/>
          </p:nvPr>
        </p:nvSpPr>
        <p:spPr>
          <a:xfrm>
            <a:off x="838200" y="1195477"/>
            <a:ext cx="10515600" cy="7477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85623"/>
              </a:buClr>
              <a:buSzPts val="4400"/>
              <a:buFont typeface="Calibri"/>
              <a:buNone/>
            </a:pPr>
            <a:r>
              <a:rPr lang="en-CA"/>
              <a:t>What is Programming?</a:t>
            </a:r>
            <a:endParaRPr/>
          </a:p>
        </p:txBody>
      </p:sp>
      <p:sp>
        <p:nvSpPr>
          <p:cNvPr id="135" name="Google Shape;135;p4"/>
          <p:cNvSpPr txBox="1"/>
          <p:nvPr>
            <p:ph idx="1" type="body"/>
          </p:nvPr>
        </p:nvSpPr>
        <p:spPr>
          <a:xfrm>
            <a:off x="838200" y="2247900"/>
            <a:ext cx="10515600" cy="4481513"/>
          </a:xfrm>
          <a:prstGeom prst="rect">
            <a:avLst/>
          </a:prstGeom>
          <a:noFill/>
          <a:ln>
            <a:noFill/>
          </a:ln>
        </p:spPr>
        <p:txBody>
          <a:bodyPr anchorCtr="0" anchor="t" bIns="45700" lIns="91425" spcFirstLastPara="1" rIns="91425" wrap="square" tIns="45700">
            <a:normAutofit/>
          </a:bodyPr>
          <a:lstStyle/>
          <a:p>
            <a:pPr indent="-203200" lvl="0" marL="228600" rtl="0" algn="l">
              <a:lnSpc>
                <a:spcPct val="90000"/>
              </a:lnSpc>
              <a:spcBef>
                <a:spcPts val="0"/>
              </a:spcBef>
              <a:spcAft>
                <a:spcPts val="0"/>
              </a:spcAft>
              <a:buClr>
                <a:srgbClr val="0C6F42"/>
              </a:buClr>
              <a:buSzPts val="2400"/>
              <a:buChar char="•"/>
            </a:pPr>
            <a:r>
              <a:rPr lang="en-CA" sz="2400">
                <a:solidFill>
                  <a:srgbClr val="0C6F42"/>
                </a:solidFill>
              </a:rPr>
              <a:t>Due to the highly technological world we live in, programming is essentially in every aspect of our lives. From the phones we use, to the cars we drive - they all rely on some sort of programming</a:t>
            </a:r>
            <a:endParaRPr sz="2400">
              <a:solidFill>
                <a:srgbClr val="0C6F42"/>
              </a:solidFill>
            </a:endParaRPr>
          </a:p>
          <a:p>
            <a:pPr indent="0" lvl="0" marL="228600" rtl="0" algn="l">
              <a:lnSpc>
                <a:spcPct val="90000"/>
              </a:lnSpc>
              <a:spcBef>
                <a:spcPts val="0"/>
              </a:spcBef>
              <a:spcAft>
                <a:spcPts val="0"/>
              </a:spcAft>
              <a:buSzPts val="2800"/>
              <a:buNone/>
            </a:pPr>
            <a:r>
              <a:t/>
            </a:r>
            <a:endParaRPr sz="2400">
              <a:solidFill>
                <a:srgbClr val="0C6F42"/>
              </a:solidFill>
            </a:endParaRPr>
          </a:p>
          <a:p>
            <a:pPr indent="-203200" lvl="0" marL="228600" rtl="0" algn="l">
              <a:lnSpc>
                <a:spcPct val="90000"/>
              </a:lnSpc>
              <a:spcBef>
                <a:spcPts val="0"/>
              </a:spcBef>
              <a:spcAft>
                <a:spcPts val="0"/>
              </a:spcAft>
              <a:buClr>
                <a:srgbClr val="0C6F42"/>
              </a:buClr>
              <a:buSzPts val="2400"/>
              <a:buChar char="•"/>
            </a:pPr>
            <a:r>
              <a:rPr lang="en-CA" sz="2400">
                <a:solidFill>
                  <a:srgbClr val="0C6F42"/>
                </a:solidFill>
              </a:rPr>
              <a:t>Coding is the basis of fields such as software engineering and computer science, but can be found and applied in virtually all industries, especially in electronics, automation, app development, business, e-commerce, web design or even medicine</a:t>
            </a:r>
            <a:endParaRPr sz="2400">
              <a:solidFill>
                <a:srgbClr val="0C6F42"/>
              </a:solidFill>
            </a:endParaRPr>
          </a:p>
          <a:p>
            <a:pPr indent="0" lvl="0" marL="228600" rtl="0" algn="l">
              <a:lnSpc>
                <a:spcPct val="90000"/>
              </a:lnSpc>
              <a:spcBef>
                <a:spcPts val="0"/>
              </a:spcBef>
              <a:spcAft>
                <a:spcPts val="0"/>
              </a:spcAft>
              <a:buSzPts val="2800"/>
              <a:buNone/>
            </a:pPr>
            <a:r>
              <a:t/>
            </a:r>
            <a:endParaRPr sz="2400">
              <a:solidFill>
                <a:srgbClr val="0C6F42"/>
              </a:solidFill>
            </a:endParaRPr>
          </a:p>
          <a:p>
            <a:pPr indent="-203200" lvl="0" marL="228600" rtl="0" algn="l">
              <a:lnSpc>
                <a:spcPct val="90000"/>
              </a:lnSpc>
              <a:spcBef>
                <a:spcPts val="0"/>
              </a:spcBef>
              <a:spcAft>
                <a:spcPts val="0"/>
              </a:spcAft>
              <a:buClr>
                <a:srgbClr val="0C6F42"/>
              </a:buClr>
              <a:buSzPts val="2400"/>
              <a:buChar char="•"/>
            </a:pPr>
            <a:r>
              <a:rPr lang="en-CA" sz="2400">
                <a:solidFill>
                  <a:srgbClr val="0C6F42"/>
                </a:solidFill>
              </a:rPr>
              <a:t>It’s an extremely desirable and sought-after skill for employment and post-secondary education in today’s increasingly technology dependent society</a:t>
            </a:r>
            <a:endParaRPr sz="2400">
              <a:solidFill>
                <a:srgbClr val="0C6F42"/>
              </a:solidFill>
            </a:endParaRPr>
          </a:p>
          <a:p>
            <a:pPr indent="-50800" lvl="0" marL="228600" rtl="0" algn="l">
              <a:lnSpc>
                <a:spcPct val="90000"/>
              </a:lnSpc>
              <a:spcBef>
                <a:spcPts val="1000"/>
              </a:spcBef>
              <a:spcAft>
                <a:spcPts val="0"/>
              </a:spcAft>
              <a:buClr>
                <a:srgbClr val="385623"/>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5"/>
          <p:cNvSpPr txBox="1"/>
          <p:nvPr>
            <p:ph type="title"/>
          </p:nvPr>
        </p:nvSpPr>
        <p:spPr>
          <a:xfrm>
            <a:off x="838200" y="1195477"/>
            <a:ext cx="10515600" cy="7477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85623"/>
              </a:buClr>
              <a:buSzPts val="4400"/>
              <a:buFont typeface="Calibri"/>
              <a:buNone/>
            </a:pPr>
            <a:r>
              <a:rPr lang="en-CA"/>
              <a:t>What is Processing?</a:t>
            </a:r>
            <a:endParaRPr/>
          </a:p>
        </p:txBody>
      </p:sp>
      <p:sp>
        <p:nvSpPr>
          <p:cNvPr id="141" name="Google Shape;141;p5"/>
          <p:cNvSpPr txBox="1"/>
          <p:nvPr>
            <p:ph idx="1" type="body"/>
          </p:nvPr>
        </p:nvSpPr>
        <p:spPr>
          <a:xfrm>
            <a:off x="838200" y="2247900"/>
            <a:ext cx="10515600" cy="4481513"/>
          </a:xfrm>
          <a:prstGeom prst="rect">
            <a:avLst/>
          </a:prstGeom>
          <a:noFill/>
          <a:ln>
            <a:noFill/>
          </a:ln>
        </p:spPr>
        <p:txBody>
          <a:bodyPr anchorCtr="0" anchor="t" bIns="45700" lIns="91425" spcFirstLastPara="1" rIns="91425" wrap="square" tIns="45700">
            <a:normAutofit/>
          </a:bodyPr>
          <a:lstStyle/>
          <a:p>
            <a:pPr indent="-203200" lvl="0" marL="228600" rtl="0" algn="l">
              <a:lnSpc>
                <a:spcPct val="90000"/>
              </a:lnSpc>
              <a:spcBef>
                <a:spcPts val="0"/>
              </a:spcBef>
              <a:spcAft>
                <a:spcPts val="0"/>
              </a:spcAft>
              <a:buClr>
                <a:srgbClr val="0C6F42"/>
              </a:buClr>
              <a:buSzPts val="2400"/>
              <a:buChar char="•"/>
            </a:pPr>
            <a:r>
              <a:rPr lang="en-CA" sz="2400">
                <a:solidFill>
                  <a:srgbClr val="0C6F42"/>
                </a:solidFill>
              </a:rPr>
              <a:t>Processing is a user-friendly, open source Java-based program which is somewhat of a sketchbook, enabling you to code in a very visual way</a:t>
            </a:r>
            <a:endParaRPr sz="2400">
              <a:solidFill>
                <a:srgbClr val="0C6F42"/>
              </a:solidFill>
            </a:endParaRPr>
          </a:p>
          <a:p>
            <a:pPr indent="-203200" lvl="0" marL="228600" rtl="0" algn="l">
              <a:lnSpc>
                <a:spcPct val="90000"/>
              </a:lnSpc>
              <a:spcBef>
                <a:spcPts val="1000"/>
              </a:spcBef>
              <a:spcAft>
                <a:spcPts val="0"/>
              </a:spcAft>
              <a:buClr>
                <a:srgbClr val="0C6F42"/>
              </a:buClr>
              <a:buSzPts val="2400"/>
              <a:buChar char="•"/>
            </a:pPr>
            <a:r>
              <a:rPr lang="en-CA" sz="2400">
                <a:solidFill>
                  <a:srgbClr val="0C6F42"/>
                </a:solidFill>
              </a:rPr>
              <a:t>You can start your own programming adventure by downloading the Processing IDE (Integrated Development Environment)</a:t>
            </a:r>
            <a:endParaRPr sz="2400">
              <a:solidFill>
                <a:srgbClr val="0C6F42"/>
              </a:solidFill>
            </a:endParaRPr>
          </a:p>
          <a:p>
            <a:pPr indent="-203200" lvl="0" marL="228600" rtl="0" algn="l">
              <a:lnSpc>
                <a:spcPct val="90000"/>
              </a:lnSpc>
              <a:spcBef>
                <a:spcPts val="1000"/>
              </a:spcBef>
              <a:spcAft>
                <a:spcPts val="0"/>
              </a:spcAft>
              <a:buClr>
                <a:srgbClr val="385623"/>
              </a:buClr>
              <a:buSzPts val="2400"/>
              <a:buChar char="•"/>
            </a:pPr>
            <a:r>
              <a:rPr lang="en-CA" sz="2400">
                <a:solidFill>
                  <a:srgbClr val="0C6F42"/>
                </a:solidFill>
              </a:rPr>
              <a:t>Link to do</a:t>
            </a:r>
            <a:r>
              <a:rPr lang="en-CA" sz="2400"/>
              <a:t>wnload Processing: </a:t>
            </a:r>
            <a:r>
              <a:rPr lang="en-CA" sz="2400" u="sng">
                <a:solidFill>
                  <a:schemeClr val="hlink"/>
                </a:solidFill>
                <a:hlinkClick r:id="rId3"/>
              </a:rPr>
              <a:t>https://processing.org/download/</a:t>
            </a:r>
            <a:r>
              <a:rPr lang="en-CA" sz="2400"/>
              <a:t> </a:t>
            </a:r>
            <a:endParaRPr sz="2400"/>
          </a:p>
          <a:p>
            <a:pPr indent="-203200" lvl="0" marL="228600" rtl="0" algn="l">
              <a:lnSpc>
                <a:spcPct val="90000"/>
              </a:lnSpc>
              <a:spcBef>
                <a:spcPts val="1000"/>
              </a:spcBef>
              <a:spcAft>
                <a:spcPts val="0"/>
              </a:spcAft>
              <a:buClr>
                <a:srgbClr val="385623"/>
              </a:buClr>
              <a:buSzPts val="2400"/>
              <a:buChar char="•"/>
            </a:pPr>
            <a:r>
              <a:rPr lang="en-CA" sz="2400">
                <a:solidFill>
                  <a:srgbClr val="0C6F42"/>
                </a:solidFill>
              </a:rPr>
              <a:t>Detailed reference for</a:t>
            </a:r>
            <a:r>
              <a:rPr lang="en-CA" sz="2400"/>
              <a:t> Processing: </a:t>
            </a:r>
            <a:r>
              <a:rPr lang="en-CA" sz="2400" u="sng">
                <a:solidFill>
                  <a:schemeClr val="hlink"/>
                </a:solidFill>
                <a:hlinkClick r:id="rId4"/>
              </a:rPr>
              <a:t>https://processing.org/reference/</a:t>
            </a:r>
            <a:endParaRPr sz="2400"/>
          </a:p>
          <a:p>
            <a:pPr indent="-203200" lvl="0" marL="228600" rtl="0" algn="l">
              <a:lnSpc>
                <a:spcPct val="90000"/>
              </a:lnSpc>
              <a:spcBef>
                <a:spcPts val="1000"/>
              </a:spcBef>
              <a:spcAft>
                <a:spcPts val="0"/>
              </a:spcAft>
              <a:buClr>
                <a:srgbClr val="385623"/>
              </a:buClr>
              <a:buSzPts val="2400"/>
              <a:buChar char="•"/>
            </a:pPr>
            <a:r>
              <a:rPr lang="en-CA" sz="2400">
                <a:solidFill>
                  <a:srgbClr val="0C6F42"/>
                </a:solidFill>
              </a:rPr>
              <a:t>Note that m</a:t>
            </a:r>
            <a:r>
              <a:rPr lang="en-CA" sz="2400"/>
              <a:t>ost lines of code must end with a semicolon (;) to be compiled properly</a:t>
            </a:r>
            <a:endParaRPr sz="2400"/>
          </a:p>
          <a:p>
            <a:pPr indent="-50800" lvl="0" marL="228600" rtl="0" algn="l">
              <a:lnSpc>
                <a:spcPct val="90000"/>
              </a:lnSpc>
              <a:spcBef>
                <a:spcPts val="1000"/>
              </a:spcBef>
              <a:spcAft>
                <a:spcPts val="0"/>
              </a:spcAft>
              <a:buClr>
                <a:srgbClr val="385623"/>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6"/>
          <p:cNvSpPr txBox="1"/>
          <p:nvPr>
            <p:ph type="title"/>
          </p:nvPr>
        </p:nvSpPr>
        <p:spPr>
          <a:xfrm>
            <a:off x="838200" y="1195477"/>
            <a:ext cx="10515600" cy="7477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85623"/>
              </a:buClr>
              <a:buSzPts val="4400"/>
              <a:buFont typeface="Calibri"/>
              <a:buNone/>
            </a:pPr>
            <a:r>
              <a:rPr lang="en-CA"/>
              <a:t>Predefined Functions</a:t>
            </a:r>
            <a:endParaRPr/>
          </a:p>
        </p:txBody>
      </p:sp>
      <p:sp>
        <p:nvSpPr>
          <p:cNvPr id="147" name="Google Shape;147;p6"/>
          <p:cNvSpPr txBox="1"/>
          <p:nvPr>
            <p:ph idx="1" type="body"/>
          </p:nvPr>
        </p:nvSpPr>
        <p:spPr>
          <a:xfrm>
            <a:off x="838200" y="2247900"/>
            <a:ext cx="10515600" cy="448151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85623"/>
              </a:buClr>
              <a:buSzPts val="2800"/>
              <a:buChar char="•"/>
            </a:pPr>
            <a:r>
              <a:rPr lang="en-CA"/>
              <a:t>A function is a small, modular, unit of code that can be “called” to complete a defined task</a:t>
            </a:r>
            <a:endParaRPr/>
          </a:p>
          <a:p>
            <a:pPr indent="-228600" lvl="0" marL="228600" rtl="0" algn="l">
              <a:lnSpc>
                <a:spcPct val="90000"/>
              </a:lnSpc>
              <a:spcBef>
                <a:spcPts val="1000"/>
              </a:spcBef>
              <a:spcAft>
                <a:spcPts val="0"/>
              </a:spcAft>
              <a:buClr>
                <a:srgbClr val="385623"/>
              </a:buClr>
              <a:buSzPts val="2800"/>
              <a:buChar char="•"/>
            </a:pPr>
            <a:r>
              <a:rPr lang="en-CA"/>
              <a:t>Functions can be used repetitively</a:t>
            </a:r>
            <a:endParaRPr/>
          </a:p>
          <a:p>
            <a:pPr indent="-228600" lvl="0" marL="228600" rtl="0" algn="l">
              <a:lnSpc>
                <a:spcPct val="90000"/>
              </a:lnSpc>
              <a:spcBef>
                <a:spcPts val="1000"/>
              </a:spcBef>
              <a:spcAft>
                <a:spcPts val="0"/>
              </a:spcAft>
              <a:buClr>
                <a:srgbClr val="385623"/>
              </a:buClr>
              <a:buSzPts val="2800"/>
              <a:buChar char="•"/>
            </a:pPr>
            <a:r>
              <a:rPr lang="en-CA"/>
              <a:t>They can be user-defined (created by you) or predefined (created by the makers of Processing)</a:t>
            </a:r>
            <a:endParaRPr/>
          </a:p>
          <a:p>
            <a:pPr indent="-228600" lvl="0" marL="228600" rtl="0" algn="l">
              <a:lnSpc>
                <a:spcPct val="90000"/>
              </a:lnSpc>
              <a:spcBef>
                <a:spcPts val="1000"/>
              </a:spcBef>
              <a:spcAft>
                <a:spcPts val="0"/>
              </a:spcAft>
              <a:buClr>
                <a:srgbClr val="385623"/>
              </a:buClr>
              <a:buSzPts val="2800"/>
              <a:buChar char="•"/>
            </a:pPr>
            <a:r>
              <a:rPr lang="en-CA"/>
              <a:t>Predefined functions are free for you to use and are stored in a library included in your download of Processing</a:t>
            </a:r>
            <a:endParaRPr/>
          </a:p>
          <a:p>
            <a:pPr indent="-228600" lvl="0" marL="228600" rtl="0" algn="l">
              <a:lnSpc>
                <a:spcPct val="90000"/>
              </a:lnSpc>
              <a:spcBef>
                <a:spcPts val="1000"/>
              </a:spcBef>
              <a:spcAft>
                <a:spcPts val="0"/>
              </a:spcAft>
              <a:buClr>
                <a:srgbClr val="385623"/>
              </a:buClr>
              <a:buSzPts val="2800"/>
              <a:buChar char="•"/>
            </a:pPr>
            <a:r>
              <a:rPr lang="en-CA"/>
              <a:t>For now, we will focus only on predefined functions</a:t>
            </a:r>
            <a:endParaRPr/>
          </a:p>
          <a:p>
            <a:pPr indent="-50800" lvl="0" marL="228600" rtl="0" algn="l">
              <a:lnSpc>
                <a:spcPct val="90000"/>
              </a:lnSpc>
              <a:spcBef>
                <a:spcPts val="1000"/>
              </a:spcBef>
              <a:spcAft>
                <a:spcPts val="0"/>
              </a:spcAft>
              <a:buClr>
                <a:srgbClr val="385623"/>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7"/>
          <p:cNvSpPr txBox="1"/>
          <p:nvPr>
            <p:ph type="title"/>
          </p:nvPr>
        </p:nvSpPr>
        <p:spPr>
          <a:xfrm>
            <a:off x="838200" y="1195477"/>
            <a:ext cx="10515600" cy="7477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85623"/>
              </a:buClr>
              <a:buSzPts val="4400"/>
              <a:buFont typeface="Calibri"/>
              <a:buNone/>
            </a:pPr>
            <a:r>
              <a:rPr lang="en-CA"/>
              <a:t>Predefined Functions</a:t>
            </a:r>
            <a:endParaRPr/>
          </a:p>
        </p:txBody>
      </p:sp>
      <p:sp>
        <p:nvSpPr>
          <p:cNvPr id="153" name="Google Shape;153;p7"/>
          <p:cNvSpPr txBox="1"/>
          <p:nvPr>
            <p:ph idx="1" type="body"/>
          </p:nvPr>
        </p:nvSpPr>
        <p:spPr>
          <a:xfrm>
            <a:off x="838200" y="2247900"/>
            <a:ext cx="10515600" cy="4481513"/>
          </a:xfrm>
          <a:prstGeom prst="rect">
            <a:avLst/>
          </a:prstGeom>
          <a:noFill/>
          <a:ln>
            <a:noFill/>
          </a:ln>
        </p:spPr>
        <p:txBody>
          <a:bodyPr anchorCtr="0" anchor="t" bIns="45700" lIns="91425" spcFirstLastPara="1" rIns="91425" wrap="square" tIns="45700">
            <a:normAutofit/>
          </a:bodyPr>
          <a:lstStyle/>
          <a:p>
            <a:pPr indent="-222250" lvl="0" marL="228600" rtl="0" algn="l">
              <a:lnSpc>
                <a:spcPct val="90000"/>
              </a:lnSpc>
              <a:spcBef>
                <a:spcPts val="0"/>
              </a:spcBef>
              <a:spcAft>
                <a:spcPts val="0"/>
              </a:spcAft>
              <a:buSzPts val="2700"/>
              <a:buChar char="•"/>
            </a:pPr>
            <a:r>
              <a:rPr lang="en-CA" sz="2700"/>
              <a:t>The names of predefined functions are key words recognized by the compiler</a:t>
            </a:r>
            <a:endParaRPr sz="2700">
              <a:solidFill>
                <a:srgbClr val="0C6F42"/>
              </a:solidFill>
            </a:endParaRPr>
          </a:p>
          <a:p>
            <a:pPr indent="-222250" lvl="0" marL="228600" rtl="0" algn="l">
              <a:lnSpc>
                <a:spcPct val="90000"/>
              </a:lnSpc>
              <a:spcBef>
                <a:spcPts val="0"/>
              </a:spcBef>
              <a:spcAft>
                <a:spcPts val="0"/>
              </a:spcAft>
              <a:buClr>
                <a:srgbClr val="0C6F42"/>
              </a:buClr>
              <a:buSzPts val="2700"/>
              <a:buChar char="•"/>
            </a:pPr>
            <a:r>
              <a:rPr lang="en-CA" sz="2700">
                <a:solidFill>
                  <a:srgbClr val="0C6F42"/>
                </a:solidFill>
              </a:rPr>
              <a:t>Some examples of predefined (or library) functions are </a:t>
            </a:r>
            <a:r>
              <a:rPr lang="en-CA" sz="2700">
                <a:solidFill>
                  <a:schemeClr val="accent5"/>
                </a:solidFill>
              </a:rPr>
              <a:t>setup()</a:t>
            </a:r>
            <a:r>
              <a:rPr lang="en-CA" sz="2700">
                <a:solidFill>
                  <a:srgbClr val="0C6F42"/>
                </a:solidFill>
              </a:rPr>
              <a:t>, </a:t>
            </a:r>
            <a:r>
              <a:rPr lang="en-CA" sz="2700">
                <a:solidFill>
                  <a:schemeClr val="accent5"/>
                </a:solidFill>
              </a:rPr>
              <a:t>draw()</a:t>
            </a:r>
            <a:r>
              <a:rPr lang="en-CA" sz="2700">
                <a:solidFill>
                  <a:schemeClr val="accent6"/>
                </a:solidFill>
              </a:rPr>
              <a:t>,</a:t>
            </a:r>
            <a:r>
              <a:rPr lang="en-CA" sz="2700">
                <a:solidFill>
                  <a:schemeClr val="accent5"/>
                </a:solidFill>
              </a:rPr>
              <a:t> rect()</a:t>
            </a:r>
            <a:r>
              <a:rPr lang="en-CA" sz="2700">
                <a:solidFill>
                  <a:srgbClr val="0C6F42"/>
                </a:solidFill>
              </a:rPr>
              <a:t>, </a:t>
            </a:r>
            <a:r>
              <a:rPr lang="en-CA" sz="2700">
                <a:solidFill>
                  <a:schemeClr val="accent5"/>
                </a:solidFill>
              </a:rPr>
              <a:t>size()</a:t>
            </a:r>
            <a:r>
              <a:rPr lang="en-CA" sz="2700">
                <a:solidFill>
                  <a:srgbClr val="0C6F42"/>
                </a:solidFill>
              </a:rPr>
              <a:t>, </a:t>
            </a:r>
            <a:r>
              <a:rPr lang="en-CA" sz="2700">
                <a:solidFill>
                  <a:schemeClr val="accent5"/>
                </a:solidFill>
              </a:rPr>
              <a:t>ellipse()</a:t>
            </a:r>
            <a:r>
              <a:rPr lang="en-CA" sz="2700">
                <a:solidFill>
                  <a:srgbClr val="0C6F42"/>
                </a:solidFill>
              </a:rPr>
              <a:t>, </a:t>
            </a:r>
            <a:r>
              <a:rPr lang="en-CA" sz="2700">
                <a:solidFill>
                  <a:schemeClr val="accent5"/>
                </a:solidFill>
              </a:rPr>
              <a:t>random()</a:t>
            </a:r>
            <a:r>
              <a:rPr lang="en-CA" sz="2700">
                <a:solidFill>
                  <a:srgbClr val="0C6F42"/>
                </a:solidFill>
              </a:rPr>
              <a:t>, </a:t>
            </a:r>
            <a:r>
              <a:rPr lang="en-CA" sz="2700">
                <a:solidFill>
                  <a:schemeClr val="accent5"/>
                </a:solidFill>
              </a:rPr>
              <a:t>print()</a:t>
            </a:r>
            <a:r>
              <a:rPr lang="en-CA" sz="2700">
                <a:solidFill>
                  <a:srgbClr val="0C6F42"/>
                </a:solidFill>
              </a:rPr>
              <a:t>, </a:t>
            </a:r>
            <a:r>
              <a:rPr lang="en-CA" sz="2700">
                <a:solidFill>
                  <a:schemeClr val="accent5"/>
                </a:solidFill>
              </a:rPr>
              <a:t>println()</a:t>
            </a:r>
            <a:r>
              <a:rPr lang="en-CA" sz="2700">
                <a:solidFill>
                  <a:srgbClr val="0C6F42"/>
                </a:solidFill>
              </a:rPr>
              <a:t>, </a:t>
            </a:r>
            <a:r>
              <a:rPr lang="en-CA" sz="2700">
                <a:solidFill>
                  <a:schemeClr val="accent5"/>
                </a:solidFill>
              </a:rPr>
              <a:t>fill()</a:t>
            </a:r>
            <a:r>
              <a:rPr lang="en-CA" sz="2700">
                <a:solidFill>
                  <a:srgbClr val="0C6F42"/>
                </a:solidFill>
              </a:rPr>
              <a:t>, </a:t>
            </a:r>
            <a:r>
              <a:rPr lang="en-CA" sz="2700">
                <a:solidFill>
                  <a:schemeClr val="accent5"/>
                </a:solidFill>
              </a:rPr>
              <a:t>stroke()</a:t>
            </a:r>
            <a:r>
              <a:rPr lang="en-CA" sz="2700">
                <a:solidFill>
                  <a:srgbClr val="0C6F42"/>
                </a:solidFill>
              </a:rPr>
              <a:t>, and </a:t>
            </a:r>
            <a:r>
              <a:rPr lang="en-CA" sz="2700">
                <a:solidFill>
                  <a:schemeClr val="accent5"/>
                </a:solidFill>
              </a:rPr>
              <a:t>line()</a:t>
            </a:r>
            <a:endParaRPr sz="2700">
              <a:solidFill>
                <a:schemeClr val="accent5"/>
              </a:solidFill>
            </a:endParaRPr>
          </a:p>
          <a:p>
            <a:pPr indent="-222250" lvl="0" marL="228600" rtl="0" algn="l">
              <a:lnSpc>
                <a:spcPct val="90000"/>
              </a:lnSpc>
              <a:spcBef>
                <a:spcPts val="1000"/>
              </a:spcBef>
              <a:spcAft>
                <a:spcPts val="0"/>
              </a:spcAft>
              <a:buClr>
                <a:srgbClr val="0C6F42"/>
              </a:buClr>
              <a:buSzPts val="2700"/>
              <a:buChar char="•"/>
            </a:pPr>
            <a:r>
              <a:rPr lang="en-CA" sz="2700">
                <a:solidFill>
                  <a:srgbClr val="0C6F42"/>
                </a:solidFill>
              </a:rPr>
              <a:t>Most functions require inputs or parameters to be put between the brackets to specify details that influence the function’s output</a:t>
            </a:r>
            <a:endParaRPr sz="2700">
              <a:solidFill>
                <a:srgbClr val="0C6F42"/>
              </a:solidFill>
            </a:endParaRPr>
          </a:p>
          <a:p>
            <a:pPr indent="-222250" lvl="0" marL="228600" rtl="0" algn="l">
              <a:lnSpc>
                <a:spcPct val="90000"/>
              </a:lnSpc>
              <a:spcBef>
                <a:spcPts val="1000"/>
              </a:spcBef>
              <a:spcAft>
                <a:spcPts val="0"/>
              </a:spcAft>
              <a:buClr>
                <a:srgbClr val="0C6F42"/>
              </a:buClr>
              <a:buSzPts val="2700"/>
              <a:buChar char="•"/>
            </a:pPr>
            <a:r>
              <a:rPr lang="en-CA" sz="2700">
                <a:solidFill>
                  <a:srgbClr val="0C6F42"/>
                </a:solidFill>
              </a:rPr>
              <a:t>The </a:t>
            </a:r>
            <a:r>
              <a:rPr lang="en-CA" sz="2700">
                <a:solidFill>
                  <a:schemeClr val="accent5"/>
                </a:solidFill>
              </a:rPr>
              <a:t>size()</a:t>
            </a:r>
            <a:r>
              <a:rPr lang="en-CA" sz="2700">
                <a:solidFill>
                  <a:srgbClr val="0C6F42"/>
                </a:solidFill>
              </a:rPr>
              <a:t> function sets up the size of your sketching/display window and requires two parameters: the width and the height</a:t>
            </a:r>
            <a:endParaRPr sz="2700">
              <a:solidFill>
                <a:srgbClr val="0C6F42"/>
              </a:solidFill>
            </a:endParaRPr>
          </a:p>
          <a:p>
            <a:pPr indent="-222250" lvl="0" marL="228600" rtl="0" algn="l">
              <a:lnSpc>
                <a:spcPct val="90000"/>
              </a:lnSpc>
              <a:spcBef>
                <a:spcPts val="1000"/>
              </a:spcBef>
              <a:spcAft>
                <a:spcPts val="0"/>
              </a:spcAft>
              <a:buClr>
                <a:srgbClr val="0C6F42"/>
              </a:buClr>
              <a:buSzPts val="2700"/>
              <a:buChar char="•"/>
            </a:pPr>
            <a:r>
              <a:rPr lang="en-CA" sz="2700">
                <a:solidFill>
                  <a:srgbClr val="0C6F42"/>
                </a:solidFill>
              </a:rPr>
              <a:t>Typing in the IDE </a:t>
            </a:r>
            <a:r>
              <a:rPr lang="en-CA" sz="2700">
                <a:solidFill>
                  <a:schemeClr val="accent5"/>
                </a:solidFill>
              </a:rPr>
              <a:t>size(500,500);</a:t>
            </a:r>
            <a:r>
              <a:rPr lang="en-CA" sz="2700">
                <a:solidFill>
                  <a:srgbClr val="0C6F42"/>
                </a:solidFill>
              </a:rPr>
              <a:t> opens a 500 </a:t>
            </a:r>
            <a:r>
              <a:rPr lang="en-CA" sz="2700"/>
              <a:t>x</a:t>
            </a:r>
            <a:r>
              <a:rPr lang="en-CA" sz="2700">
                <a:solidFill>
                  <a:srgbClr val="0C6F42"/>
                </a:solidFill>
              </a:rPr>
              <a:t> 500 pixel window (go try it!)</a:t>
            </a:r>
            <a:endParaRPr sz="2700">
              <a:solidFill>
                <a:srgbClr val="0C6F42"/>
              </a:solidFill>
            </a:endParaRPr>
          </a:p>
          <a:p>
            <a:pPr indent="-50800" lvl="0" marL="228600" rtl="0" algn="l">
              <a:lnSpc>
                <a:spcPct val="90000"/>
              </a:lnSpc>
              <a:spcBef>
                <a:spcPts val="1000"/>
              </a:spcBef>
              <a:spcAft>
                <a:spcPts val="0"/>
              </a:spcAft>
              <a:buClr>
                <a:srgbClr val="385623"/>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g648acb7d86_0_5"/>
          <p:cNvSpPr txBox="1"/>
          <p:nvPr>
            <p:ph type="title"/>
          </p:nvPr>
        </p:nvSpPr>
        <p:spPr>
          <a:xfrm>
            <a:off x="838200" y="1195477"/>
            <a:ext cx="10515600" cy="747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CA"/>
              <a:t>Predefined Functions - </a:t>
            </a:r>
            <a:r>
              <a:rPr lang="en-CA">
                <a:solidFill>
                  <a:schemeClr val="accent5"/>
                </a:solidFill>
              </a:rPr>
              <a:t>setup()</a:t>
            </a:r>
            <a:endParaRPr>
              <a:solidFill>
                <a:schemeClr val="accent5"/>
              </a:solidFill>
            </a:endParaRPr>
          </a:p>
        </p:txBody>
      </p:sp>
      <p:sp>
        <p:nvSpPr>
          <p:cNvPr id="159" name="Google Shape;159;g648acb7d86_0_5"/>
          <p:cNvSpPr txBox="1"/>
          <p:nvPr>
            <p:ph idx="1" type="body"/>
          </p:nvPr>
        </p:nvSpPr>
        <p:spPr>
          <a:xfrm>
            <a:off x="838200" y="2247900"/>
            <a:ext cx="10515600" cy="44814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n-CA"/>
              <a:t>The </a:t>
            </a:r>
            <a:r>
              <a:rPr lang="en-CA">
                <a:solidFill>
                  <a:schemeClr val="accent5"/>
                </a:solidFill>
              </a:rPr>
              <a:t>setup()</a:t>
            </a:r>
            <a:r>
              <a:rPr lang="en-CA"/>
              <a:t> function is often one of the first functions that you will see when using Processing</a:t>
            </a:r>
            <a:endParaRPr/>
          </a:p>
          <a:p>
            <a:pPr indent="-406400" lvl="0" marL="457200" rtl="0" algn="l">
              <a:spcBef>
                <a:spcPts val="0"/>
              </a:spcBef>
              <a:spcAft>
                <a:spcPts val="0"/>
              </a:spcAft>
              <a:buSzPts val="2800"/>
              <a:buChar char="●"/>
            </a:pPr>
            <a:r>
              <a:rPr lang="en-CA">
                <a:solidFill>
                  <a:schemeClr val="accent5"/>
                </a:solidFill>
              </a:rPr>
              <a:t>setup()</a:t>
            </a:r>
            <a:r>
              <a:rPr lang="en-CA"/>
              <a:t> is run only once, when the program starts. It’s used to define things such as the screen size and font, which are not changed as the program</a:t>
            </a:r>
            <a:endParaRPr/>
          </a:p>
          <a:p>
            <a:pPr indent="-406400" lvl="0" marL="457200" rtl="0" algn="l">
              <a:spcBef>
                <a:spcPts val="0"/>
              </a:spcBef>
              <a:spcAft>
                <a:spcPts val="0"/>
              </a:spcAft>
              <a:buSzPts val="2800"/>
              <a:buChar char="●"/>
            </a:pPr>
            <a:r>
              <a:rPr lang="en-CA"/>
              <a:t>It’s important to remember that variables defined in </a:t>
            </a:r>
            <a:r>
              <a:rPr lang="en-CA">
                <a:solidFill>
                  <a:schemeClr val="accent5"/>
                </a:solidFill>
              </a:rPr>
              <a:t>setup() </a:t>
            </a:r>
            <a:r>
              <a:rPr lang="en-CA"/>
              <a:t>are not </a:t>
            </a:r>
            <a:r>
              <a:rPr lang="en-CA"/>
              <a:t>accessible</a:t>
            </a:r>
            <a:r>
              <a:rPr lang="en-CA"/>
              <a:t> by other functions</a:t>
            </a:r>
            <a:endParaRPr/>
          </a:p>
          <a:p>
            <a:pPr indent="-406400" lvl="0" marL="457200" rtl="0" algn="l">
              <a:spcBef>
                <a:spcPts val="0"/>
              </a:spcBef>
              <a:spcAft>
                <a:spcPts val="0"/>
              </a:spcAft>
              <a:buSzPts val="2800"/>
              <a:buChar char="●"/>
            </a:pPr>
            <a:r>
              <a:rPr lang="en-CA"/>
              <a:t>For every program, there can only be one </a:t>
            </a:r>
            <a:r>
              <a:rPr lang="en-CA">
                <a:solidFill>
                  <a:schemeClr val="accent5"/>
                </a:solidFill>
              </a:rPr>
              <a:t>setup()</a:t>
            </a:r>
            <a:r>
              <a:rPr lang="en-CA"/>
              <a:t> function, and it should not be used more than once per program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g648acb7d86_0_10"/>
          <p:cNvSpPr txBox="1"/>
          <p:nvPr>
            <p:ph type="title"/>
          </p:nvPr>
        </p:nvSpPr>
        <p:spPr>
          <a:xfrm>
            <a:off x="838200" y="1195477"/>
            <a:ext cx="10515600" cy="747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CA"/>
              <a:t>Predefined Functions - </a:t>
            </a:r>
            <a:r>
              <a:rPr lang="en-CA">
                <a:solidFill>
                  <a:schemeClr val="accent5"/>
                </a:solidFill>
              </a:rPr>
              <a:t>draw()</a:t>
            </a:r>
            <a:endParaRPr>
              <a:solidFill>
                <a:schemeClr val="accent5"/>
              </a:solidFill>
            </a:endParaRPr>
          </a:p>
        </p:txBody>
      </p:sp>
      <p:sp>
        <p:nvSpPr>
          <p:cNvPr id="165" name="Google Shape;165;g648acb7d86_0_10"/>
          <p:cNvSpPr txBox="1"/>
          <p:nvPr>
            <p:ph idx="1" type="body"/>
          </p:nvPr>
        </p:nvSpPr>
        <p:spPr>
          <a:xfrm>
            <a:off x="838200" y="2247900"/>
            <a:ext cx="10515600" cy="44814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n-CA"/>
              <a:t>Another function seen commonly throughout Processing is the </a:t>
            </a:r>
            <a:r>
              <a:rPr lang="en-CA">
                <a:solidFill>
                  <a:schemeClr val="accent5"/>
                </a:solidFill>
              </a:rPr>
              <a:t>draw()</a:t>
            </a:r>
            <a:r>
              <a:rPr lang="en-CA"/>
              <a:t> function, which is often directly below </a:t>
            </a:r>
            <a:r>
              <a:rPr lang="en-CA">
                <a:solidFill>
                  <a:schemeClr val="accent5"/>
                </a:solidFill>
              </a:rPr>
              <a:t>setup()</a:t>
            </a:r>
            <a:endParaRPr>
              <a:solidFill>
                <a:schemeClr val="accent5"/>
              </a:solidFill>
            </a:endParaRPr>
          </a:p>
          <a:p>
            <a:pPr indent="-406400" lvl="0" marL="457200" rtl="0" algn="l">
              <a:spcBef>
                <a:spcPts val="0"/>
              </a:spcBef>
              <a:spcAft>
                <a:spcPts val="0"/>
              </a:spcAft>
              <a:buSzPts val="2800"/>
              <a:buChar char="•"/>
            </a:pPr>
            <a:r>
              <a:rPr lang="en-CA"/>
              <a:t>Unlike </a:t>
            </a:r>
            <a:r>
              <a:rPr lang="en-CA">
                <a:solidFill>
                  <a:schemeClr val="accent5"/>
                </a:solidFill>
              </a:rPr>
              <a:t>setup()</a:t>
            </a:r>
            <a:r>
              <a:rPr lang="en-CA"/>
              <a:t>, </a:t>
            </a:r>
            <a:r>
              <a:rPr lang="en-CA">
                <a:solidFill>
                  <a:schemeClr val="accent5"/>
                </a:solidFill>
              </a:rPr>
              <a:t>draw() </a:t>
            </a:r>
            <a:r>
              <a:rPr lang="en-CA"/>
              <a:t>will continously run through its code in a loop, until stopped. </a:t>
            </a:r>
            <a:r>
              <a:rPr lang="en-CA">
                <a:solidFill>
                  <a:schemeClr val="accent5"/>
                </a:solidFill>
              </a:rPr>
              <a:t>draw()</a:t>
            </a:r>
            <a:r>
              <a:rPr lang="en-CA"/>
              <a:t> is essentially what will update the window you have created based on the program that you wrote</a:t>
            </a:r>
            <a:endParaRPr/>
          </a:p>
          <a:p>
            <a:pPr indent="-406400" lvl="0" marL="457200" rtl="0" algn="l">
              <a:spcBef>
                <a:spcPts val="0"/>
              </a:spcBef>
              <a:spcAft>
                <a:spcPts val="0"/>
              </a:spcAft>
              <a:buSzPts val="2800"/>
              <a:buChar char="•"/>
            </a:pPr>
            <a:r>
              <a:rPr lang="en-CA"/>
              <a:t>Like </a:t>
            </a:r>
            <a:r>
              <a:rPr lang="en-CA">
                <a:solidFill>
                  <a:schemeClr val="accent5"/>
                </a:solidFill>
              </a:rPr>
              <a:t>setup()</a:t>
            </a:r>
            <a:r>
              <a:rPr lang="en-CA"/>
              <a:t>, each program can </a:t>
            </a:r>
            <a:r>
              <a:rPr lang="en-CA"/>
              <a:t>on</a:t>
            </a:r>
            <a:r>
              <a:rPr lang="en-CA"/>
              <a:t>ly have one </a:t>
            </a:r>
            <a:r>
              <a:rPr lang="en-CA">
                <a:solidFill>
                  <a:schemeClr val="accent5"/>
                </a:solidFill>
              </a:rPr>
              <a:t>draw()</a:t>
            </a:r>
            <a:r>
              <a:rPr lang="en-CA"/>
              <a:t> function, and the </a:t>
            </a:r>
            <a:r>
              <a:rPr lang="en-CA">
                <a:solidFill>
                  <a:schemeClr val="accent5"/>
                </a:solidFill>
              </a:rPr>
              <a:t>draw()</a:t>
            </a:r>
            <a:r>
              <a:rPr lang="en-CA"/>
              <a:t> function will always run automatically right after </a:t>
            </a:r>
            <a:r>
              <a:rPr lang="en-CA">
                <a:solidFill>
                  <a:schemeClr val="accent5"/>
                </a:solidFill>
              </a:rPr>
              <a:t>setup()</a:t>
            </a:r>
            <a:endParaRPr>
              <a:solidFill>
                <a:schemeClr val="accent5"/>
              </a:solidFill>
            </a:endParaRPr>
          </a:p>
          <a:p>
            <a:pPr indent="-406400" lvl="0" marL="457200" rtl="0" algn="l">
              <a:spcBef>
                <a:spcPts val="0"/>
              </a:spcBef>
              <a:spcAft>
                <a:spcPts val="0"/>
              </a:spcAft>
              <a:buSzPts val="2800"/>
              <a:buChar char="•"/>
            </a:pPr>
            <a:r>
              <a:rPr lang="en-CA"/>
              <a:t>We can control the number of times draw executes each second by using the </a:t>
            </a:r>
            <a:r>
              <a:rPr lang="en-CA">
                <a:solidFill>
                  <a:schemeClr val="accent5"/>
                </a:solidFill>
              </a:rPr>
              <a:t>frameRate()</a:t>
            </a:r>
            <a:r>
              <a:rPr lang="en-CA"/>
              <a:t> function, and setting the frame rate to the desired value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0C6F42"/>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2019-08-16T17:53:27Z</dcterms:created>
  <dc:creator>Andreas Brown</dc:creator>
</cp:coreProperties>
</file>