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 id="2147483696" r:id="rId2"/>
  </p:sldMasterIdLst>
  <p:notesMasterIdLst>
    <p:notesMasterId r:id="rId18"/>
  </p:notesMasterIdLst>
  <p:handoutMasterIdLst>
    <p:handoutMasterId r:id="rId19"/>
  </p:handoutMasterIdLst>
  <p:sldIdLst>
    <p:sldId id="256" r:id="rId3"/>
    <p:sldId id="257" r:id="rId4"/>
    <p:sldId id="258" r:id="rId5"/>
    <p:sldId id="259" r:id="rId6"/>
    <p:sldId id="260" r:id="rId7"/>
    <p:sldId id="271" r:id="rId8"/>
    <p:sldId id="266" r:id="rId9"/>
    <p:sldId id="262" r:id="rId10"/>
    <p:sldId id="267" r:id="rId11"/>
    <p:sldId id="268" r:id="rId12"/>
    <p:sldId id="269" r:id="rId13"/>
    <p:sldId id="270" r:id="rId14"/>
    <p:sldId id="263" r:id="rId15"/>
    <p:sldId id="265"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68EDF99-3EAC-E94B-BFA2-50682931912A}">
          <p14:sldIdLst>
            <p14:sldId id="256"/>
          </p14:sldIdLst>
        </p14:section>
        <p14:section name="Body" id="{AFC44D56-3A95-FB4D-A70A-E6C551E26CC1}">
          <p14:sldIdLst>
            <p14:sldId id="257"/>
            <p14:sldId id="258"/>
            <p14:sldId id="259"/>
            <p14:sldId id="260"/>
            <p14:sldId id="271"/>
            <p14:sldId id="266"/>
            <p14:sldId id="262"/>
            <p14:sldId id="267"/>
            <p14:sldId id="268"/>
            <p14:sldId id="269"/>
            <p14:sldId id="270"/>
            <p14:sldId id="263"/>
            <p14:sldId id="265"/>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1684"/>
  </p:normalViewPr>
  <p:slideViewPr>
    <p:cSldViewPr snapToGrid="0" snapToObjects="1">
      <p:cViewPr varScale="1">
        <p:scale>
          <a:sx n="95" d="100"/>
          <a:sy n="95" d="100"/>
        </p:scale>
        <p:origin x="1216" y="168"/>
      </p:cViewPr>
      <p:guideLst/>
    </p:cSldViewPr>
  </p:slideViewPr>
  <p:notesTextViewPr>
    <p:cViewPr>
      <p:scale>
        <a:sx n="1" d="1"/>
        <a:sy n="1" d="1"/>
      </p:scale>
      <p:origin x="0" y="0"/>
    </p:cViewPr>
  </p:notesTextViewPr>
  <p:notesViewPr>
    <p:cSldViewPr snapToGrid="0" snapToObjects="1">
      <p:cViewPr varScale="1">
        <p:scale>
          <a:sx n="89" d="100"/>
          <a:sy n="89" d="100"/>
        </p:scale>
        <p:origin x="263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4044E6-2A02-3F40-AE59-3646060207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74AFC7-FA89-1241-99A5-E66CAFB7C4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508508-6965-CD4E-9AF5-DC8A497FA510}" type="datetimeFigureOut">
              <a:rPr lang="en-US" smtClean="0"/>
              <a:t>4/22/19</a:t>
            </a:fld>
            <a:endParaRPr lang="en-US"/>
          </a:p>
        </p:txBody>
      </p:sp>
      <p:sp>
        <p:nvSpPr>
          <p:cNvPr id="4" name="Footer Placeholder 3">
            <a:extLst>
              <a:ext uri="{FF2B5EF4-FFF2-40B4-BE49-F238E27FC236}">
                <a16:creationId xmlns:a16="http://schemas.microsoft.com/office/drawing/2014/main" id="{4ADE1309-DCD1-A24F-B153-756959D23F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413518-E34C-0642-8648-3DD55E627E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7B14F1-FCED-F149-89C1-63E3AFD59215}" type="slidenum">
              <a:rPr lang="en-US" smtClean="0"/>
              <a:t>‹#›</a:t>
            </a:fld>
            <a:endParaRPr lang="en-US"/>
          </a:p>
        </p:txBody>
      </p:sp>
    </p:spTree>
    <p:extLst>
      <p:ext uri="{BB962C8B-B14F-4D97-AF65-F5344CB8AC3E}">
        <p14:creationId xmlns:p14="http://schemas.microsoft.com/office/powerpoint/2010/main" val="236220993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96EFE-B442-5E48-A009-E59084940F05}" type="datetimeFigureOut">
              <a:rPr lang="en-US" smtClean="0"/>
              <a:t>4/22/19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1D4AB-A6EF-8345-AD39-F69DA84B23D0}" type="slidenum">
              <a:rPr lang="en-US" smtClean="0"/>
              <a:t>‹#›</a:t>
            </a:fld>
            <a:endParaRPr lang="en-US"/>
          </a:p>
        </p:txBody>
      </p:sp>
    </p:spTree>
    <p:extLst>
      <p:ext uri="{BB962C8B-B14F-4D97-AF65-F5344CB8AC3E}">
        <p14:creationId xmlns:p14="http://schemas.microsoft.com/office/powerpoint/2010/main" val="270694566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NYC has a big food scene, and unlike other places in the US most of the restaurants aren’t chains, so you don’t know how it is. Where to eat? What type of food? How Expensive? Where to live? Where to show family 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most popular cuisines? Which cuisines need more exposure? Which areas have low reviews, avoid those areas or expand those areas. Where do people want to live, drives rent prices because it’s more popular food area. Stores because people know people will come to eat there.</a:t>
            </a:r>
          </a:p>
          <a:p>
            <a:endParaRPr lang="en-US" dirty="0"/>
          </a:p>
        </p:txBody>
      </p:sp>
      <p:sp>
        <p:nvSpPr>
          <p:cNvPr id="4" name="Header Placeholder 3"/>
          <p:cNvSpPr>
            <a:spLocks noGrp="1"/>
          </p:cNvSpPr>
          <p:nvPr>
            <p:ph type="hdr" sz="quarter"/>
          </p:nvPr>
        </p:nvSpPr>
        <p:spPr/>
        <p:txBody>
          <a:bodyPr/>
          <a:lstStyle/>
          <a:p>
            <a:endParaRPr lang="en-US"/>
          </a:p>
        </p:txBody>
      </p:sp>
    </p:spTree>
    <p:extLst>
      <p:ext uri="{BB962C8B-B14F-4D97-AF65-F5344CB8AC3E}">
        <p14:creationId xmlns:p14="http://schemas.microsoft.com/office/powerpoint/2010/main" val="179216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0EB0-AD11-BC41-8033-4E19694C1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E746CB-04F1-8446-B3EB-CF23CFD63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54758-0ACC-F443-8EF3-C653F58647EA}"/>
              </a:ext>
            </a:extLst>
          </p:cNvPr>
          <p:cNvSpPr>
            <a:spLocks noGrp="1"/>
          </p:cNvSpPr>
          <p:nvPr>
            <p:ph type="dt" sz="half" idx="10"/>
          </p:nvPr>
        </p:nvSpPr>
        <p:spPr/>
        <p:txBody>
          <a:bodyPr/>
          <a:lstStyle/>
          <a:p>
            <a:fld id="{1BA5880C-E1DE-2B4A-B28C-12D0B1748FB4}" type="datetime1">
              <a:rPr lang="en-US" smtClean="0"/>
              <a:t>4/22/19</a:t>
            </a:fld>
            <a:endParaRPr lang="en-US" dirty="0"/>
          </a:p>
        </p:txBody>
      </p:sp>
      <p:sp>
        <p:nvSpPr>
          <p:cNvPr id="5" name="Footer Placeholder 4">
            <a:extLst>
              <a:ext uri="{FF2B5EF4-FFF2-40B4-BE49-F238E27FC236}">
                <a16:creationId xmlns:a16="http://schemas.microsoft.com/office/drawing/2014/main" id="{3526F2A8-2B7D-0547-B78B-6031487016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40E858-94FA-CB45-BCD6-CB5EC3E0077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33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352F-AAAD-D74C-AEC0-FCC448BC48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BABB73-03DA-C048-870C-E7F04769D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A5C24-6138-FA4C-B924-D374D63F9E10}"/>
              </a:ext>
            </a:extLst>
          </p:cNvPr>
          <p:cNvSpPr>
            <a:spLocks noGrp="1"/>
          </p:cNvSpPr>
          <p:nvPr>
            <p:ph type="dt" sz="half" idx="10"/>
          </p:nvPr>
        </p:nvSpPr>
        <p:spPr/>
        <p:txBody>
          <a:bodyPr/>
          <a:lstStyle/>
          <a:p>
            <a:fld id="{EF27EF74-0D3E-E047-8FC4-B12B589A8721}" type="datetime1">
              <a:rPr lang="en-US" smtClean="0"/>
              <a:t>4/22/19</a:t>
            </a:fld>
            <a:endParaRPr lang="en-US" dirty="0"/>
          </a:p>
        </p:txBody>
      </p:sp>
      <p:sp>
        <p:nvSpPr>
          <p:cNvPr id="5" name="Footer Placeholder 4">
            <a:extLst>
              <a:ext uri="{FF2B5EF4-FFF2-40B4-BE49-F238E27FC236}">
                <a16:creationId xmlns:a16="http://schemas.microsoft.com/office/drawing/2014/main" id="{8422B2C1-D997-A54F-B684-5B0671C2E0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0539BA-F84B-594C-A369-F395B2F61A0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953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B57BE-ACFC-6A4F-A3FB-79B658F766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96FB21-3D69-8441-AA15-4E86C6399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AEFD9-32D4-3E48-8318-926EA1BF443F}"/>
              </a:ext>
            </a:extLst>
          </p:cNvPr>
          <p:cNvSpPr>
            <a:spLocks noGrp="1"/>
          </p:cNvSpPr>
          <p:nvPr>
            <p:ph type="dt" sz="half" idx="10"/>
          </p:nvPr>
        </p:nvSpPr>
        <p:spPr/>
        <p:txBody>
          <a:bodyPr/>
          <a:lstStyle/>
          <a:p>
            <a:fld id="{DB970993-7C99-EA4E-9908-A8CBBA28743B}" type="datetime1">
              <a:rPr lang="en-US" smtClean="0"/>
              <a:t>4/22/19</a:t>
            </a:fld>
            <a:endParaRPr lang="en-US" dirty="0"/>
          </a:p>
        </p:txBody>
      </p:sp>
      <p:sp>
        <p:nvSpPr>
          <p:cNvPr id="5" name="Footer Placeholder 4">
            <a:extLst>
              <a:ext uri="{FF2B5EF4-FFF2-40B4-BE49-F238E27FC236}">
                <a16:creationId xmlns:a16="http://schemas.microsoft.com/office/drawing/2014/main" id="{935EBE38-42FD-C449-AA48-8FBD23C588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DE1616-86EC-0A43-B02A-568EF8EC72C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269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EB730-4FA1-1B4A-84E1-C7182174C6E1}" type="datetime1">
              <a:rPr lang="en-US" smtClean="0"/>
              <a:t>4/22/19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0089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92AB4-6B83-D44F-99FE-A1197DBBF432}" type="datetime1">
              <a:rPr lang="en-US" smtClean="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540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0A9D9-9797-504C-B4B0-576D6C06DB2A}" type="datetime1">
              <a:rPr lang="en-US" smtClean="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5806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1CEF4F-4CB1-5C42-879B-4AD598862FA8}" type="datetime1">
              <a:rPr lang="en-US" smtClean="0"/>
              <a:t>4/22/19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099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959753-8C0E-8E42-92C5-94F6DC748B29}" type="datetime1">
              <a:rPr lang="en-US" smtClean="0"/>
              <a:t>4/22/19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506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F80774-49BC-8F43-9954-2DF20E5D2699}" type="datetime1">
              <a:rPr lang="en-US" smtClean="0"/>
              <a:t>4/22/19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541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2D669-A634-264B-A49B-F107604C8726}" type="datetime1">
              <a:rPr lang="en-US" smtClean="0"/>
              <a:t>4/22/19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7685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0DCB9-5FE0-2F47-BAA6-56E666FFEB2E}" type="datetime1">
              <a:rPr lang="en-US" smtClean="0"/>
              <a:t>4/22/19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72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8835-EC8D-D443-B22E-D90A5E69E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76137-05A4-C143-BEE8-A1A5D5838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607E8-2146-E144-92EA-FB37AE58B0E9}"/>
              </a:ext>
            </a:extLst>
          </p:cNvPr>
          <p:cNvSpPr>
            <a:spLocks noGrp="1"/>
          </p:cNvSpPr>
          <p:nvPr>
            <p:ph type="dt" sz="half" idx="10"/>
          </p:nvPr>
        </p:nvSpPr>
        <p:spPr/>
        <p:txBody>
          <a:bodyPr/>
          <a:lstStyle/>
          <a:p>
            <a:fld id="{7ED0A040-896E-7C42-932D-01F608B68C68}" type="datetime1">
              <a:rPr lang="en-US" smtClean="0"/>
              <a:t>4/22/19</a:t>
            </a:fld>
            <a:endParaRPr lang="en-US" dirty="0"/>
          </a:p>
        </p:txBody>
      </p:sp>
      <p:sp>
        <p:nvSpPr>
          <p:cNvPr id="5" name="Footer Placeholder 4">
            <a:extLst>
              <a:ext uri="{FF2B5EF4-FFF2-40B4-BE49-F238E27FC236}">
                <a16:creationId xmlns:a16="http://schemas.microsoft.com/office/drawing/2014/main" id="{773318AA-12D5-F84B-A9BD-06F85FBF7E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6857B8-4535-BE47-B947-F4B705C45D2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5498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1419A2-9E30-B443-9FA4-0894FDFC0D9A}" type="datetime1">
              <a:rPr lang="en-US" smtClean="0"/>
              <a:t>4/22/19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7302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D503F-0F64-1B45-9FCD-848FC8FEDDAC}" type="datetime1">
              <a:rPr lang="en-US" smtClean="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686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255CA-30AE-794D-A7DE-DA5486DD17C6}" type="datetime1">
              <a:rPr lang="en-US" smtClean="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965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2EAA-C4AC-C741-85FD-514E5D947C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78F311-DC14-0843-8892-23D0FE0DE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15905E-165D-A649-8F91-ACD40C553233}"/>
              </a:ext>
            </a:extLst>
          </p:cNvPr>
          <p:cNvSpPr>
            <a:spLocks noGrp="1"/>
          </p:cNvSpPr>
          <p:nvPr>
            <p:ph type="dt" sz="half" idx="10"/>
          </p:nvPr>
        </p:nvSpPr>
        <p:spPr/>
        <p:txBody>
          <a:bodyPr/>
          <a:lstStyle/>
          <a:p>
            <a:fld id="{71728CC1-58E2-D746-A1C5-6F3841F6E07C}" type="datetime1">
              <a:rPr lang="en-US" smtClean="0"/>
              <a:t>4/22/19</a:t>
            </a:fld>
            <a:endParaRPr lang="en-US" dirty="0"/>
          </a:p>
        </p:txBody>
      </p:sp>
      <p:sp>
        <p:nvSpPr>
          <p:cNvPr id="5" name="Footer Placeholder 4">
            <a:extLst>
              <a:ext uri="{FF2B5EF4-FFF2-40B4-BE49-F238E27FC236}">
                <a16:creationId xmlns:a16="http://schemas.microsoft.com/office/drawing/2014/main" id="{33020763-46FC-C745-9AEF-381EAEF57F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064F86-453F-894E-9541-E08F1C2FADE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121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B2CF-C434-6D4D-AF34-3909D2D3F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C858E-A2EA-F248-A621-24A969B75D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AC2A81-7A4E-274F-96C1-0EAE94729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05AFC0-721A-DA47-861C-6443AF91D56A}"/>
              </a:ext>
            </a:extLst>
          </p:cNvPr>
          <p:cNvSpPr>
            <a:spLocks noGrp="1"/>
          </p:cNvSpPr>
          <p:nvPr>
            <p:ph type="dt" sz="half" idx="10"/>
          </p:nvPr>
        </p:nvSpPr>
        <p:spPr/>
        <p:txBody>
          <a:bodyPr/>
          <a:lstStyle/>
          <a:p>
            <a:fld id="{07DF0D9E-9F0C-5240-BA0A-98C634C70C67}" type="datetime1">
              <a:rPr lang="en-US" smtClean="0"/>
              <a:t>4/22/19</a:t>
            </a:fld>
            <a:endParaRPr lang="en-US" dirty="0"/>
          </a:p>
        </p:txBody>
      </p:sp>
      <p:sp>
        <p:nvSpPr>
          <p:cNvPr id="6" name="Footer Placeholder 5">
            <a:extLst>
              <a:ext uri="{FF2B5EF4-FFF2-40B4-BE49-F238E27FC236}">
                <a16:creationId xmlns:a16="http://schemas.microsoft.com/office/drawing/2014/main" id="{842DD688-3387-1748-9CC7-DE6E5CE09B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F7B114-BED0-E74D-9EE8-2666BF71BE5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757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B6B8-2E4F-F542-9D23-B5CFB70639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CFB34E-08CB-1141-ACAC-8FB04F759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9ECDA6-D548-A64A-A673-50C05281D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E8563E-1F6D-7749-AD15-76A8CF8314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FD1B5-BEBC-5444-ABBC-4DCB8CC5D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DAD5F9-C2B0-7B4E-B863-7F5314FBAB33}"/>
              </a:ext>
            </a:extLst>
          </p:cNvPr>
          <p:cNvSpPr>
            <a:spLocks noGrp="1"/>
          </p:cNvSpPr>
          <p:nvPr>
            <p:ph type="dt" sz="half" idx="10"/>
          </p:nvPr>
        </p:nvSpPr>
        <p:spPr/>
        <p:txBody>
          <a:bodyPr/>
          <a:lstStyle/>
          <a:p>
            <a:fld id="{52DA76EE-FAC1-9246-94B3-8D5C7D15713B}" type="datetime1">
              <a:rPr lang="en-US" smtClean="0"/>
              <a:t>4/22/19</a:t>
            </a:fld>
            <a:endParaRPr lang="en-US" dirty="0"/>
          </a:p>
        </p:txBody>
      </p:sp>
      <p:sp>
        <p:nvSpPr>
          <p:cNvPr id="8" name="Footer Placeholder 7">
            <a:extLst>
              <a:ext uri="{FF2B5EF4-FFF2-40B4-BE49-F238E27FC236}">
                <a16:creationId xmlns:a16="http://schemas.microsoft.com/office/drawing/2014/main" id="{E69996D1-A22D-DB48-A32B-A0DB107509F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385D85-DB86-014E-BDCD-B4942D29664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307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828F-3869-AC42-B92C-1B8C167D8D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A5AB94-15B3-B642-9F06-A47B84464199}"/>
              </a:ext>
            </a:extLst>
          </p:cNvPr>
          <p:cNvSpPr>
            <a:spLocks noGrp="1"/>
          </p:cNvSpPr>
          <p:nvPr>
            <p:ph type="dt" sz="half" idx="10"/>
          </p:nvPr>
        </p:nvSpPr>
        <p:spPr/>
        <p:txBody>
          <a:bodyPr/>
          <a:lstStyle/>
          <a:p>
            <a:fld id="{17F9B9E0-1E42-2A4C-87AA-7B9F8033EA0F}" type="datetime1">
              <a:rPr lang="en-US" smtClean="0"/>
              <a:t>4/22/19</a:t>
            </a:fld>
            <a:endParaRPr lang="en-US" dirty="0"/>
          </a:p>
        </p:txBody>
      </p:sp>
      <p:sp>
        <p:nvSpPr>
          <p:cNvPr id="4" name="Footer Placeholder 3">
            <a:extLst>
              <a:ext uri="{FF2B5EF4-FFF2-40B4-BE49-F238E27FC236}">
                <a16:creationId xmlns:a16="http://schemas.microsoft.com/office/drawing/2014/main" id="{94475561-E241-1148-95BC-D31812216E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99F94AD-41FF-B148-95CF-C9330B880BD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019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36283-B347-E743-A8EE-C0F25085FA63}"/>
              </a:ext>
            </a:extLst>
          </p:cNvPr>
          <p:cNvSpPr>
            <a:spLocks noGrp="1"/>
          </p:cNvSpPr>
          <p:nvPr>
            <p:ph type="dt" sz="half" idx="10"/>
          </p:nvPr>
        </p:nvSpPr>
        <p:spPr/>
        <p:txBody>
          <a:bodyPr/>
          <a:lstStyle/>
          <a:p>
            <a:fld id="{98D4B717-600D-D54B-A284-6654DB1B3778}" type="datetime1">
              <a:rPr lang="en-US" smtClean="0"/>
              <a:t>4/22/19</a:t>
            </a:fld>
            <a:endParaRPr lang="en-US" dirty="0"/>
          </a:p>
        </p:txBody>
      </p:sp>
      <p:sp>
        <p:nvSpPr>
          <p:cNvPr id="3" name="Footer Placeholder 2">
            <a:extLst>
              <a:ext uri="{FF2B5EF4-FFF2-40B4-BE49-F238E27FC236}">
                <a16:creationId xmlns:a16="http://schemas.microsoft.com/office/drawing/2014/main" id="{E70F5A72-9740-EA4F-BFC0-E6F68C3FFB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FF80B51-D73C-104E-A43B-BB9A2D53E6B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3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4560-855A-8249-9572-8432BC9BD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E28816-904D-7947-B712-A00CC8949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BC13A-5BC5-894A-9838-B69E2581E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CC693-03F9-8944-A1A7-A51BD872E699}"/>
              </a:ext>
            </a:extLst>
          </p:cNvPr>
          <p:cNvSpPr>
            <a:spLocks noGrp="1"/>
          </p:cNvSpPr>
          <p:nvPr>
            <p:ph type="dt" sz="half" idx="10"/>
          </p:nvPr>
        </p:nvSpPr>
        <p:spPr/>
        <p:txBody>
          <a:bodyPr/>
          <a:lstStyle/>
          <a:p>
            <a:fld id="{167DCBE5-397A-4749-805A-7794C8DFC5AF}" type="datetime1">
              <a:rPr lang="en-US" smtClean="0"/>
              <a:t>4/22/19</a:t>
            </a:fld>
            <a:endParaRPr lang="en-US" dirty="0"/>
          </a:p>
        </p:txBody>
      </p:sp>
      <p:sp>
        <p:nvSpPr>
          <p:cNvPr id="6" name="Footer Placeholder 5">
            <a:extLst>
              <a:ext uri="{FF2B5EF4-FFF2-40B4-BE49-F238E27FC236}">
                <a16:creationId xmlns:a16="http://schemas.microsoft.com/office/drawing/2014/main" id="{9B2DD6EA-FA44-0E43-9E92-4359754DF5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77833D-877A-F94E-A709-006703A12E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35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77E5-400C-EE42-A2C4-EE7A1D025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E76C18-D6C1-3F42-A07C-4FFF1B7BD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8FE2C6-90EE-3C46-BBA8-ADF48A8EA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F018C-D80A-BE4B-8B35-4F353C091220}"/>
              </a:ext>
            </a:extLst>
          </p:cNvPr>
          <p:cNvSpPr>
            <a:spLocks noGrp="1"/>
          </p:cNvSpPr>
          <p:nvPr>
            <p:ph type="dt" sz="half" idx="10"/>
          </p:nvPr>
        </p:nvSpPr>
        <p:spPr/>
        <p:txBody>
          <a:bodyPr/>
          <a:lstStyle/>
          <a:p>
            <a:fld id="{FB8B5BC8-9AA1-B941-ABF5-C52E3E8BC6D3}" type="datetime1">
              <a:rPr lang="en-US" smtClean="0"/>
              <a:t>4/22/19</a:t>
            </a:fld>
            <a:endParaRPr lang="en-US" dirty="0"/>
          </a:p>
        </p:txBody>
      </p:sp>
      <p:sp>
        <p:nvSpPr>
          <p:cNvPr id="6" name="Footer Placeholder 5">
            <a:extLst>
              <a:ext uri="{FF2B5EF4-FFF2-40B4-BE49-F238E27FC236}">
                <a16:creationId xmlns:a16="http://schemas.microsoft.com/office/drawing/2014/main" id="{A245D1DA-7A13-5349-801E-4635A10116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23BD29F-88AB-7D46-93F7-616F455A4C8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73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FD34B-8079-8A4C-975F-346A84A9A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AB19C-AE79-4545-B617-4A0D331E5C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BA986-02D3-B94F-99E8-709DB147E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FAE3E-4BD9-084E-93CA-E6F8E4299F91}" type="datetime1">
              <a:rPr lang="en-US" smtClean="0"/>
              <a:t>4/22/19</a:t>
            </a:fld>
            <a:endParaRPr lang="en-US" dirty="0"/>
          </a:p>
        </p:txBody>
      </p:sp>
      <p:sp>
        <p:nvSpPr>
          <p:cNvPr id="5" name="Footer Placeholder 4">
            <a:extLst>
              <a:ext uri="{FF2B5EF4-FFF2-40B4-BE49-F238E27FC236}">
                <a16:creationId xmlns:a16="http://schemas.microsoft.com/office/drawing/2014/main" id="{A8EE475F-EC6B-ED4F-A534-C5A0807B8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CAEA0F-2CA9-744C-8CB4-869BFD3FA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9419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67E6D0-CFC1-1448-88B9-E89E07E7B353}" type="datetime1">
              <a:rPr lang="en-US" smtClean="0"/>
              <a:t>4/22/19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1312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ot.ly/~qnguyen93/6.embed" TargetMode="External"/><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plot.ly/~qnguyen93/8.embed" TargetMode="External"/><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plot.ly/~qnguyen93/14.embed" TargetMode="External"/><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press.opentable.com/static-files/3f990a9c-0702-4496-9b80-5b90198d056a"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hyperlink" Target="https://www.opentable.com/r/scarpetta-new-york"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plot.ly/~qnguyen93/2.embed" TargetMode="External"/><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plot.ly/~qnguyen93/4.embed" TargetMode="External"/><Relationship Id="rId2" Type="http://schemas.openxmlformats.org/officeDocument/2006/relationships/image" Target="../media/image6.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2E37B7-0E9B-9B44-B31B-AAABFD56F5F8}"/>
              </a:ext>
            </a:extLst>
          </p:cNvPr>
          <p:cNvPicPr>
            <a:picLocks noChangeAspect="1"/>
          </p:cNvPicPr>
          <p:nvPr/>
        </p:nvPicPr>
        <p:blipFill>
          <a:blip r:embed="rId2"/>
          <a:stretch>
            <a:fillRect/>
          </a:stretch>
        </p:blipFill>
        <p:spPr>
          <a:xfrm>
            <a:off x="317500" y="228600"/>
            <a:ext cx="9315594" cy="4843463"/>
          </a:xfrm>
          <a:prstGeom prst="rect">
            <a:avLst/>
          </a:prstGeom>
        </p:spPr>
      </p:pic>
      <p:sp>
        <p:nvSpPr>
          <p:cNvPr id="6" name="TextBox 5">
            <a:extLst>
              <a:ext uri="{FF2B5EF4-FFF2-40B4-BE49-F238E27FC236}">
                <a16:creationId xmlns:a16="http://schemas.microsoft.com/office/drawing/2014/main" id="{DB747194-C478-A647-A9FF-2E3288C1C0DA}"/>
              </a:ext>
            </a:extLst>
          </p:cNvPr>
          <p:cNvSpPr txBox="1"/>
          <p:nvPr/>
        </p:nvSpPr>
        <p:spPr>
          <a:xfrm>
            <a:off x="7975600" y="5294056"/>
            <a:ext cx="2854325" cy="830997"/>
          </a:xfrm>
          <a:prstGeom prst="rect">
            <a:avLst/>
          </a:prstGeom>
          <a:noFill/>
        </p:spPr>
        <p:txBody>
          <a:bodyPr wrap="square" rtlCol="0">
            <a:spAutoFit/>
          </a:bodyPr>
          <a:lstStyle/>
          <a:p>
            <a:r>
              <a:rPr lang="en-US" sz="2400" dirty="0">
                <a:latin typeface="Gill Sans MT" panose="020B0502020104020203" pitchFamily="34" charset="77"/>
                <a:ea typeface="Tahoma" panose="020B0604030504040204" pitchFamily="34" charset="0"/>
                <a:cs typeface="Tahoma" panose="020B0604030504040204" pitchFamily="34" charset="0"/>
              </a:rPr>
              <a:t>Quoc-Daniel Nguyen</a:t>
            </a:r>
          </a:p>
          <a:p>
            <a:r>
              <a:rPr lang="en-US" sz="2400" dirty="0">
                <a:latin typeface="Gill Sans MT" panose="020B0502020104020203" pitchFamily="34" charset="77"/>
                <a:ea typeface="Tahoma" panose="020B0604030504040204" pitchFamily="34" charset="0"/>
                <a:cs typeface="Tahoma" panose="020B0604030504040204" pitchFamily="34" charset="0"/>
              </a:rPr>
              <a:t>April 23-24, 2019</a:t>
            </a:r>
          </a:p>
        </p:txBody>
      </p:sp>
      <p:sp>
        <p:nvSpPr>
          <p:cNvPr id="2" name="TextBox 1">
            <a:extLst>
              <a:ext uri="{FF2B5EF4-FFF2-40B4-BE49-F238E27FC236}">
                <a16:creationId xmlns:a16="http://schemas.microsoft.com/office/drawing/2014/main" id="{8E3F8157-1231-324D-A8B4-632BCF99A796}"/>
              </a:ext>
            </a:extLst>
          </p:cNvPr>
          <p:cNvSpPr txBox="1"/>
          <p:nvPr/>
        </p:nvSpPr>
        <p:spPr>
          <a:xfrm>
            <a:off x="3778623" y="3478703"/>
            <a:ext cx="5728447" cy="523220"/>
          </a:xfrm>
          <a:prstGeom prst="rect">
            <a:avLst/>
          </a:prstGeom>
          <a:noFill/>
        </p:spPr>
        <p:txBody>
          <a:bodyPr wrap="square" rtlCol="0">
            <a:spAutoFit/>
          </a:bodyPr>
          <a:lstStyle/>
          <a:p>
            <a:r>
              <a:rPr lang="en-US" sz="2800" dirty="0">
                <a:solidFill>
                  <a:srgbClr val="FF0000"/>
                </a:solidFill>
              </a:rPr>
              <a:t>Where is the best place to eat in NYC?</a:t>
            </a:r>
          </a:p>
        </p:txBody>
      </p:sp>
    </p:spTree>
    <p:extLst>
      <p:ext uri="{BB962C8B-B14F-4D97-AF65-F5344CB8AC3E}">
        <p14:creationId xmlns:p14="http://schemas.microsoft.com/office/powerpoint/2010/main" val="102484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A985BF-9466-8946-AC4D-C0C1C66CAAAE}"/>
              </a:ext>
            </a:extLst>
          </p:cNvPr>
          <p:cNvPicPr>
            <a:picLocks noChangeAspect="1"/>
          </p:cNvPicPr>
          <p:nvPr/>
        </p:nvPicPr>
        <p:blipFill>
          <a:blip r:embed="rId2"/>
          <a:stretch>
            <a:fillRect/>
          </a:stretch>
        </p:blipFill>
        <p:spPr>
          <a:xfrm>
            <a:off x="2010709" y="146424"/>
            <a:ext cx="8170582" cy="5836130"/>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8849565" y="506114"/>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285425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B30E9F-5235-EA49-ABFF-D9F7A951ABEB}"/>
              </a:ext>
            </a:extLst>
          </p:cNvPr>
          <p:cNvPicPr>
            <a:picLocks noChangeAspect="1"/>
          </p:cNvPicPr>
          <p:nvPr/>
        </p:nvPicPr>
        <p:blipFill>
          <a:blip r:embed="rId2"/>
          <a:stretch>
            <a:fillRect/>
          </a:stretch>
        </p:blipFill>
        <p:spPr>
          <a:xfrm>
            <a:off x="2089523" y="173318"/>
            <a:ext cx="8012953" cy="5723538"/>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8849565" y="506114"/>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274437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35902-E009-154F-B399-82920793A6F3}"/>
              </a:ext>
            </a:extLst>
          </p:cNvPr>
          <p:cNvPicPr>
            <a:picLocks noChangeAspect="1"/>
          </p:cNvPicPr>
          <p:nvPr/>
        </p:nvPicPr>
        <p:blipFill>
          <a:blip r:embed="rId2"/>
          <a:stretch>
            <a:fillRect/>
          </a:stretch>
        </p:blipFill>
        <p:spPr>
          <a:xfrm>
            <a:off x="1205753" y="107576"/>
            <a:ext cx="9780494" cy="5868296"/>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8849565" y="506114"/>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297603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F021-91FD-0542-A098-2B10CDB39E34}"/>
              </a:ext>
            </a:extLst>
          </p:cNvPr>
          <p:cNvSpPr>
            <a:spLocks noGrp="1"/>
          </p:cNvSpPr>
          <p:nvPr>
            <p:ph type="title"/>
          </p:nvPr>
        </p:nvSpPr>
        <p:spPr/>
        <p:txBody>
          <a:bodyPr>
            <a:normAutofit/>
          </a:bodyPr>
          <a:lstStyle/>
          <a:p>
            <a:r>
              <a:rPr lang="en-US" sz="4400" dirty="0"/>
              <a:t>Future Work</a:t>
            </a:r>
          </a:p>
        </p:txBody>
      </p:sp>
      <p:sp>
        <p:nvSpPr>
          <p:cNvPr id="3" name="Content Placeholder 2">
            <a:extLst>
              <a:ext uri="{FF2B5EF4-FFF2-40B4-BE49-F238E27FC236}">
                <a16:creationId xmlns:a16="http://schemas.microsoft.com/office/drawing/2014/main" id="{29BC6EB3-4770-494A-B0F5-EEF7D75DED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166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865E-ABD0-8B42-A5CB-0384843F2A53}"/>
              </a:ext>
            </a:extLst>
          </p:cNvPr>
          <p:cNvSpPr>
            <a:spLocks noGrp="1"/>
          </p:cNvSpPr>
          <p:nvPr>
            <p:ph type="title"/>
          </p:nvPr>
        </p:nvSpPr>
        <p:spPr/>
        <p:txBody>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102A33EC-C713-8546-9E13-C3398999A3CD}"/>
              </a:ext>
            </a:extLst>
          </p:cNvPr>
          <p:cNvSpPr>
            <a:spLocks noGrp="1"/>
          </p:cNvSpPr>
          <p:nvPr>
            <p:ph idx="1"/>
          </p:nvPr>
        </p:nvSpPr>
        <p:spPr/>
        <p:txBody>
          <a:bodyPr/>
          <a:lstStyle/>
          <a:p>
            <a:r>
              <a:rPr lang="en-US" dirty="0">
                <a:hlinkClick r:id="rId2"/>
              </a:rPr>
              <a:t>https://www.opentable.com/</a:t>
            </a:r>
          </a:p>
          <a:p>
            <a:r>
              <a:rPr lang="en-US" dirty="0">
                <a:hlinkClick r:id="rId2"/>
              </a:rPr>
              <a:t>http://press.opentable.com/static-files/3f990a9c-0702-4496-9b80-5b90198d056a</a:t>
            </a:r>
            <a:endParaRPr lang="en-US" dirty="0"/>
          </a:p>
          <a:p>
            <a:endParaRPr lang="en-US" dirty="0"/>
          </a:p>
        </p:txBody>
      </p:sp>
    </p:spTree>
    <p:extLst>
      <p:ext uri="{BB962C8B-B14F-4D97-AF65-F5344CB8AC3E}">
        <p14:creationId xmlns:p14="http://schemas.microsoft.com/office/powerpoint/2010/main" val="272788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6776-BAB3-624D-8CF0-34AA35274829}"/>
              </a:ext>
            </a:extLst>
          </p:cNvPr>
          <p:cNvSpPr>
            <a:spLocks noGrp="1"/>
          </p:cNvSpPr>
          <p:nvPr>
            <p:ph type="title"/>
          </p:nvPr>
        </p:nvSpPr>
        <p:spPr>
          <a:xfrm>
            <a:off x="1465866" y="1921669"/>
            <a:ext cx="9603275" cy="3014662"/>
          </a:xfrm>
        </p:spPr>
        <p:txBody>
          <a:bodyPr anchor="ctr">
            <a:normAutofit/>
          </a:bodyPr>
          <a:lstStyle/>
          <a:p>
            <a:pPr algn="ctr"/>
            <a:r>
              <a:rPr lang="en-US" sz="8800" dirty="0"/>
              <a:t>Questions?</a:t>
            </a:r>
            <a:endParaRPr lang="en-US" dirty="0"/>
          </a:p>
        </p:txBody>
      </p:sp>
    </p:spTree>
    <p:extLst>
      <p:ext uri="{BB962C8B-B14F-4D97-AF65-F5344CB8AC3E}">
        <p14:creationId xmlns:p14="http://schemas.microsoft.com/office/powerpoint/2010/main" val="268802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0A4B-06E7-5348-8410-0418EA12C33E}"/>
              </a:ext>
            </a:extLst>
          </p:cNvPr>
          <p:cNvSpPr>
            <a:spLocks noGrp="1"/>
          </p:cNvSpPr>
          <p:nvPr>
            <p:ph type="title"/>
          </p:nvPr>
        </p:nvSpPr>
        <p:spPr>
          <a:xfrm>
            <a:off x="1451579" y="747369"/>
            <a:ext cx="9603275" cy="1049235"/>
          </a:xfrm>
        </p:spPr>
        <p:txBody>
          <a:bodyPr/>
          <a:lstStyle/>
          <a:p>
            <a:r>
              <a:rPr lang="en-US" sz="4400" dirty="0"/>
              <a:t>Overview</a:t>
            </a:r>
            <a:endParaRPr lang="en-US" dirty="0"/>
          </a:p>
        </p:txBody>
      </p:sp>
      <p:sp>
        <p:nvSpPr>
          <p:cNvPr id="3" name="Content Placeholder 2">
            <a:extLst>
              <a:ext uri="{FF2B5EF4-FFF2-40B4-BE49-F238E27FC236}">
                <a16:creationId xmlns:a16="http://schemas.microsoft.com/office/drawing/2014/main" id="{1A28CADC-8BD7-294B-B823-5EA123D028B8}"/>
              </a:ext>
            </a:extLst>
          </p:cNvPr>
          <p:cNvSpPr>
            <a:spLocks noGrp="1"/>
          </p:cNvSpPr>
          <p:nvPr>
            <p:ph idx="1"/>
          </p:nvPr>
        </p:nvSpPr>
        <p:spPr>
          <a:xfrm>
            <a:off x="1451579" y="2015732"/>
            <a:ext cx="9603275" cy="3870718"/>
          </a:xfrm>
        </p:spPr>
        <p:txBody>
          <a:bodyPr>
            <a:normAutofit/>
          </a:bodyPr>
          <a:lstStyle/>
          <a:p>
            <a:r>
              <a:rPr lang="en-US" dirty="0"/>
              <a:t>What is OpenTable?</a:t>
            </a:r>
          </a:p>
          <a:p>
            <a:r>
              <a:rPr lang="en-US" dirty="0"/>
              <a:t>Why do we care?</a:t>
            </a:r>
          </a:p>
          <a:p>
            <a:r>
              <a:rPr lang="en-US" dirty="0"/>
              <a:t>Scraped Data</a:t>
            </a:r>
          </a:p>
          <a:p>
            <a:r>
              <a:rPr lang="en-US" dirty="0"/>
              <a:t>Analysis</a:t>
            </a:r>
          </a:p>
          <a:p>
            <a:r>
              <a:rPr lang="en-US" dirty="0"/>
              <a:t>Findings</a:t>
            </a:r>
          </a:p>
          <a:p>
            <a:r>
              <a:rPr lang="en-US" dirty="0"/>
              <a:t>Future Work</a:t>
            </a:r>
          </a:p>
          <a:p>
            <a:r>
              <a:rPr lang="en-US" dirty="0"/>
              <a:t>Questions</a:t>
            </a:r>
          </a:p>
          <a:p>
            <a:endParaRPr lang="en-US" dirty="0"/>
          </a:p>
        </p:txBody>
      </p:sp>
    </p:spTree>
    <p:extLst>
      <p:ext uri="{BB962C8B-B14F-4D97-AF65-F5344CB8AC3E}">
        <p14:creationId xmlns:p14="http://schemas.microsoft.com/office/powerpoint/2010/main" val="300820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1B41-6BFD-4E42-9C8A-6D8DEC9DB13A}"/>
              </a:ext>
            </a:extLst>
          </p:cNvPr>
          <p:cNvSpPr>
            <a:spLocks noGrp="1"/>
          </p:cNvSpPr>
          <p:nvPr>
            <p:ph type="title"/>
          </p:nvPr>
        </p:nvSpPr>
        <p:spPr/>
        <p:txBody>
          <a:bodyPr>
            <a:normAutofit/>
          </a:bodyPr>
          <a:lstStyle/>
          <a:p>
            <a:r>
              <a:rPr lang="en-US" sz="4400" cap="none" dirty="0">
                <a:latin typeface="+mn-lt"/>
              </a:rPr>
              <a:t>What is OpenTable?</a:t>
            </a:r>
          </a:p>
        </p:txBody>
      </p:sp>
      <p:sp>
        <p:nvSpPr>
          <p:cNvPr id="3" name="Content Placeholder 2">
            <a:extLst>
              <a:ext uri="{FF2B5EF4-FFF2-40B4-BE49-F238E27FC236}">
                <a16:creationId xmlns:a16="http://schemas.microsoft.com/office/drawing/2014/main" id="{A2EC2955-2349-F24D-94C4-15567B1CD86A}"/>
              </a:ext>
            </a:extLst>
          </p:cNvPr>
          <p:cNvSpPr>
            <a:spLocks noGrp="1"/>
          </p:cNvSpPr>
          <p:nvPr>
            <p:ph idx="1"/>
          </p:nvPr>
        </p:nvSpPr>
        <p:spPr/>
        <p:txBody>
          <a:bodyPr>
            <a:normAutofit lnSpcReduction="10000"/>
          </a:bodyPr>
          <a:lstStyle/>
          <a:p>
            <a:r>
              <a:rPr lang="en-US" sz="2400" dirty="0"/>
              <a:t>Online restaurant reservation service</a:t>
            </a:r>
          </a:p>
          <a:p>
            <a:r>
              <a:rPr lang="en-US" sz="2400" dirty="0"/>
              <a:t>Founded in 1998, HQ in San Francisco</a:t>
            </a:r>
          </a:p>
          <a:p>
            <a:r>
              <a:rPr lang="en-US" sz="2400" dirty="0"/>
              <a:t>Valued at 2.6 billion in 2014</a:t>
            </a:r>
          </a:p>
          <a:p>
            <a:r>
              <a:rPr lang="en-US" sz="2400" dirty="0"/>
              <a:t>More than 20 countries: Spain, Ireland, Germany, US, UK, Japan, India, Australia, Mexico</a:t>
            </a:r>
          </a:p>
          <a:p>
            <a:r>
              <a:rPr lang="en-US" sz="2400" dirty="0"/>
              <a:t>1 million reviews a month, 124 million diners per month, 48,000 restaurants</a:t>
            </a:r>
          </a:p>
          <a:p>
            <a:pPr marL="0" indent="0">
              <a:buNone/>
            </a:pPr>
            <a:endParaRPr lang="en-US" dirty="0"/>
          </a:p>
          <a:p>
            <a:endParaRPr lang="en-US" dirty="0"/>
          </a:p>
        </p:txBody>
      </p:sp>
    </p:spTree>
    <p:extLst>
      <p:ext uri="{BB962C8B-B14F-4D97-AF65-F5344CB8AC3E}">
        <p14:creationId xmlns:p14="http://schemas.microsoft.com/office/powerpoint/2010/main" val="391561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6246-FC30-684B-A072-3E78E983A826}"/>
              </a:ext>
            </a:extLst>
          </p:cNvPr>
          <p:cNvSpPr>
            <a:spLocks noGrp="1"/>
          </p:cNvSpPr>
          <p:nvPr>
            <p:ph type="title"/>
          </p:nvPr>
        </p:nvSpPr>
        <p:spPr/>
        <p:txBody>
          <a:bodyPr>
            <a:normAutofit/>
          </a:bodyPr>
          <a:lstStyle/>
          <a:p>
            <a:r>
              <a:rPr lang="en-US" sz="4400" dirty="0"/>
              <a:t>Why do we care?</a:t>
            </a:r>
          </a:p>
        </p:txBody>
      </p:sp>
      <p:pic>
        <p:nvPicPr>
          <p:cNvPr id="5" name="Picture 4">
            <a:extLst>
              <a:ext uri="{FF2B5EF4-FFF2-40B4-BE49-F238E27FC236}">
                <a16:creationId xmlns:a16="http://schemas.microsoft.com/office/drawing/2014/main" id="{577B8117-EC3B-7140-8B05-9B72ACC7A840}"/>
              </a:ext>
            </a:extLst>
          </p:cNvPr>
          <p:cNvPicPr>
            <a:picLocks noChangeAspect="1"/>
          </p:cNvPicPr>
          <p:nvPr/>
        </p:nvPicPr>
        <p:blipFill>
          <a:blip r:embed="rId3"/>
          <a:stretch>
            <a:fillRect/>
          </a:stretch>
        </p:blipFill>
        <p:spPr>
          <a:xfrm>
            <a:off x="1451579" y="1853754"/>
            <a:ext cx="2153470" cy="2153470"/>
          </a:xfrm>
          <a:prstGeom prst="rect">
            <a:avLst/>
          </a:prstGeom>
        </p:spPr>
      </p:pic>
      <p:sp>
        <p:nvSpPr>
          <p:cNvPr id="8" name="TextBox 7">
            <a:extLst>
              <a:ext uri="{FF2B5EF4-FFF2-40B4-BE49-F238E27FC236}">
                <a16:creationId xmlns:a16="http://schemas.microsoft.com/office/drawing/2014/main" id="{9FB5DDF5-9CC1-694C-BF9D-93A621C346B0}"/>
              </a:ext>
            </a:extLst>
          </p:cNvPr>
          <p:cNvSpPr txBox="1"/>
          <p:nvPr/>
        </p:nvSpPr>
        <p:spPr>
          <a:xfrm>
            <a:off x="4061012" y="2389039"/>
            <a:ext cx="2304542" cy="830997"/>
          </a:xfrm>
          <a:prstGeom prst="rect">
            <a:avLst/>
          </a:prstGeom>
          <a:noFill/>
        </p:spPr>
        <p:txBody>
          <a:bodyPr wrap="none" rtlCol="0">
            <a:spAutoFit/>
          </a:bodyPr>
          <a:lstStyle/>
          <a:p>
            <a:r>
              <a:rPr lang="en-US" sz="4800" dirty="0"/>
              <a:t>Personal</a:t>
            </a:r>
            <a:endParaRPr lang="en-US" dirty="0"/>
          </a:p>
        </p:txBody>
      </p:sp>
      <p:sp>
        <p:nvSpPr>
          <p:cNvPr id="9" name="TextBox 8">
            <a:extLst>
              <a:ext uri="{FF2B5EF4-FFF2-40B4-BE49-F238E27FC236}">
                <a16:creationId xmlns:a16="http://schemas.microsoft.com/office/drawing/2014/main" id="{355C8FE9-C2BA-CF4F-8C73-B60800763D54}"/>
              </a:ext>
            </a:extLst>
          </p:cNvPr>
          <p:cNvSpPr txBox="1"/>
          <p:nvPr/>
        </p:nvSpPr>
        <p:spPr>
          <a:xfrm>
            <a:off x="5685592" y="3453299"/>
            <a:ext cx="889987" cy="830997"/>
          </a:xfrm>
          <a:prstGeom prst="rect">
            <a:avLst/>
          </a:prstGeom>
          <a:noFill/>
        </p:spPr>
        <p:txBody>
          <a:bodyPr wrap="none" rtlCol="0">
            <a:spAutoFit/>
          </a:bodyPr>
          <a:lstStyle/>
          <a:p>
            <a:r>
              <a:rPr lang="en-US" sz="4800" dirty="0"/>
              <a:t>VS</a:t>
            </a:r>
            <a:r>
              <a:rPr lang="en-US" dirty="0"/>
              <a:t>.</a:t>
            </a:r>
          </a:p>
        </p:txBody>
      </p:sp>
      <p:sp>
        <p:nvSpPr>
          <p:cNvPr id="10" name="TextBox 9">
            <a:extLst>
              <a:ext uri="{FF2B5EF4-FFF2-40B4-BE49-F238E27FC236}">
                <a16:creationId xmlns:a16="http://schemas.microsoft.com/office/drawing/2014/main" id="{579365C9-C43C-7D45-BEED-1B63F2A7ACF8}"/>
              </a:ext>
            </a:extLst>
          </p:cNvPr>
          <p:cNvSpPr txBox="1"/>
          <p:nvPr/>
        </p:nvSpPr>
        <p:spPr>
          <a:xfrm>
            <a:off x="5892122" y="4588748"/>
            <a:ext cx="2287806" cy="830997"/>
          </a:xfrm>
          <a:prstGeom prst="rect">
            <a:avLst/>
          </a:prstGeom>
          <a:noFill/>
        </p:spPr>
        <p:txBody>
          <a:bodyPr wrap="none" rtlCol="0">
            <a:spAutoFit/>
          </a:bodyPr>
          <a:lstStyle/>
          <a:p>
            <a:r>
              <a:rPr lang="en-US" sz="4800" dirty="0"/>
              <a:t>Business</a:t>
            </a:r>
            <a:endParaRPr lang="en-US" dirty="0"/>
          </a:p>
        </p:txBody>
      </p:sp>
      <p:pic>
        <p:nvPicPr>
          <p:cNvPr id="12" name="Picture 11">
            <a:extLst>
              <a:ext uri="{FF2B5EF4-FFF2-40B4-BE49-F238E27FC236}">
                <a16:creationId xmlns:a16="http://schemas.microsoft.com/office/drawing/2014/main" id="{03AAC3A3-FA75-6145-B8D0-127F2D575AFB}"/>
              </a:ext>
            </a:extLst>
          </p:cNvPr>
          <p:cNvPicPr>
            <a:picLocks noChangeAspect="1"/>
          </p:cNvPicPr>
          <p:nvPr/>
        </p:nvPicPr>
        <p:blipFill>
          <a:blip r:embed="rId4"/>
          <a:stretch>
            <a:fillRect/>
          </a:stretch>
        </p:blipFill>
        <p:spPr>
          <a:xfrm>
            <a:off x="8487563" y="4007224"/>
            <a:ext cx="2881772" cy="1922928"/>
          </a:xfrm>
          <a:prstGeom prst="rect">
            <a:avLst/>
          </a:prstGeom>
        </p:spPr>
      </p:pic>
    </p:spTree>
    <p:extLst>
      <p:ext uri="{BB962C8B-B14F-4D97-AF65-F5344CB8AC3E}">
        <p14:creationId xmlns:p14="http://schemas.microsoft.com/office/powerpoint/2010/main" val="128101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F28C-D1A5-954A-976F-1937F3503EE0}"/>
              </a:ext>
            </a:extLst>
          </p:cNvPr>
          <p:cNvSpPr>
            <a:spLocks noGrp="1"/>
          </p:cNvSpPr>
          <p:nvPr>
            <p:ph type="title"/>
          </p:nvPr>
        </p:nvSpPr>
        <p:spPr/>
        <p:txBody>
          <a:bodyPr>
            <a:normAutofit/>
          </a:bodyPr>
          <a:lstStyle/>
          <a:p>
            <a:r>
              <a:rPr lang="en-US" sz="4400" dirty="0"/>
              <a:t>Scraped Data</a:t>
            </a:r>
          </a:p>
        </p:txBody>
      </p:sp>
      <p:sp>
        <p:nvSpPr>
          <p:cNvPr id="3" name="Content Placeholder 2">
            <a:extLst>
              <a:ext uri="{FF2B5EF4-FFF2-40B4-BE49-F238E27FC236}">
                <a16:creationId xmlns:a16="http://schemas.microsoft.com/office/drawing/2014/main" id="{0794A066-9B5A-D34B-9B13-15A67CDF43A1}"/>
              </a:ext>
            </a:extLst>
          </p:cNvPr>
          <p:cNvSpPr>
            <a:spLocks noGrp="1"/>
          </p:cNvSpPr>
          <p:nvPr>
            <p:ph idx="1"/>
          </p:nvPr>
        </p:nvSpPr>
        <p:spPr/>
        <p:txBody>
          <a:bodyPr/>
          <a:lstStyle/>
          <a:p>
            <a:r>
              <a:rPr lang="en-US" dirty="0"/>
              <a:t>Restaurant</a:t>
            </a:r>
          </a:p>
          <a:p>
            <a:r>
              <a:rPr lang="en-US" dirty="0"/>
              <a:t>Location</a:t>
            </a:r>
          </a:p>
          <a:p>
            <a:r>
              <a:rPr lang="en-US" dirty="0"/>
              <a:t>Cuisine</a:t>
            </a:r>
          </a:p>
          <a:p>
            <a:r>
              <a:rPr lang="en-US" dirty="0"/>
              <a:t>Price</a:t>
            </a:r>
          </a:p>
          <a:p>
            <a:r>
              <a:rPr lang="en-US" dirty="0"/>
              <a:t>Ratings (Food, Service,  Ambience,  Value)</a:t>
            </a:r>
          </a:p>
          <a:p>
            <a:r>
              <a:rPr lang="en-US" dirty="0"/>
              <a:t>Number of Reviews and Recommendation Percentage</a:t>
            </a:r>
          </a:p>
          <a:p>
            <a:r>
              <a:rPr lang="en-US" dirty="0">
                <a:hlinkClick r:id="rId2"/>
              </a:rPr>
              <a:t>Scarpetta</a:t>
            </a:r>
            <a:endParaRPr lang="en-US" dirty="0"/>
          </a:p>
          <a:p>
            <a:endParaRPr lang="en-US" dirty="0"/>
          </a:p>
        </p:txBody>
      </p:sp>
    </p:spTree>
    <p:extLst>
      <p:ext uri="{BB962C8B-B14F-4D97-AF65-F5344CB8AC3E}">
        <p14:creationId xmlns:p14="http://schemas.microsoft.com/office/powerpoint/2010/main" val="18676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4A066-9B5A-D34B-9B13-15A67CDF43A1}"/>
              </a:ext>
            </a:extLst>
          </p:cNvPr>
          <p:cNvSpPr>
            <a:spLocks noGrp="1"/>
          </p:cNvSpPr>
          <p:nvPr>
            <p:ph idx="1"/>
          </p:nvPr>
        </p:nvSpPr>
        <p:spPr>
          <a:xfrm>
            <a:off x="3883607" y="2406360"/>
            <a:ext cx="4424786" cy="2045280"/>
          </a:xfrm>
        </p:spPr>
        <p:txBody>
          <a:bodyPr>
            <a:normAutofit/>
          </a:bodyPr>
          <a:lstStyle/>
          <a:p>
            <a:pPr marL="0" indent="0">
              <a:buNone/>
            </a:pPr>
            <a:r>
              <a:rPr lang="en-US" sz="8800" dirty="0"/>
              <a:t>Analysis</a:t>
            </a:r>
            <a:endParaRPr lang="en-US" sz="1600" dirty="0"/>
          </a:p>
        </p:txBody>
      </p:sp>
    </p:spTree>
    <p:extLst>
      <p:ext uri="{BB962C8B-B14F-4D97-AF65-F5344CB8AC3E}">
        <p14:creationId xmlns:p14="http://schemas.microsoft.com/office/powerpoint/2010/main" val="156045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4C349D-413D-C244-B14A-B16D71884406}"/>
              </a:ext>
            </a:extLst>
          </p:cNvPr>
          <p:cNvPicPr>
            <a:picLocks noChangeAspect="1"/>
          </p:cNvPicPr>
          <p:nvPr/>
        </p:nvPicPr>
        <p:blipFill>
          <a:blip r:embed="rId2"/>
          <a:stretch>
            <a:fillRect/>
          </a:stretch>
        </p:blipFill>
        <p:spPr>
          <a:xfrm>
            <a:off x="1284194" y="173912"/>
            <a:ext cx="9623611" cy="5774166"/>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9521918" y="540590"/>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266081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61A4-27A9-214E-92DE-D156CACCF64A}"/>
              </a:ext>
            </a:extLst>
          </p:cNvPr>
          <p:cNvSpPr>
            <a:spLocks noGrp="1"/>
          </p:cNvSpPr>
          <p:nvPr>
            <p:ph type="title"/>
          </p:nvPr>
        </p:nvSpPr>
        <p:spPr/>
        <p:txBody>
          <a:bodyPr/>
          <a:lstStyle/>
          <a:p>
            <a:r>
              <a:rPr lang="en-US" sz="4400" dirty="0"/>
              <a:t>Limitations</a:t>
            </a:r>
            <a:endParaRPr lang="en-US" dirty="0"/>
          </a:p>
        </p:txBody>
      </p:sp>
      <p:sp>
        <p:nvSpPr>
          <p:cNvPr id="3" name="Content Placeholder 2">
            <a:extLst>
              <a:ext uri="{FF2B5EF4-FFF2-40B4-BE49-F238E27FC236}">
                <a16:creationId xmlns:a16="http://schemas.microsoft.com/office/drawing/2014/main" id="{3DCEEBC6-6FC8-454A-9A9F-7B6D201950C8}"/>
              </a:ext>
            </a:extLst>
          </p:cNvPr>
          <p:cNvSpPr>
            <a:spLocks noGrp="1"/>
          </p:cNvSpPr>
          <p:nvPr>
            <p:ph idx="1"/>
          </p:nvPr>
        </p:nvSpPr>
        <p:spPr/>
        <p:txBody>
          <a:bodyPr/>
          <a:lstStyle/>
          <a:p>
            <a:r>
              <a:rPr lang="en-US" dirty="0"/>
              <a:t>Not all restaurants are on OpenTable</a:t>
            </a:r>
          </a:p>
          <a:p>
            <a:r>
              <a:rPr lang="en-US" dirty="0"/>
              <a:t>Searched only Manhattan</a:t>
            </a:r>
          </a:p>
          <a:p>
            <a:r>
              <a:rPr lang="en-US" dirty="0"/>
              <a:t>Date of reservation</a:t>
            </a:r>
          </a:p>
          <a:p>
            <a:r>
              <a:rPr lang="en-US" dirty="0"/>
              <a:t>Some locations have very few restaurants (count &lt; 5)</a:t>
            </a:r>
          </a:p>
          <a:p>
            <a:r>
              <a:rPr lang="en-US" dirty="0"/>
              <a:t>Bar/Pub type restaurants are included (Noise)</a:t>
            </a:r>
          </a:p>
          <a:p>
            <a:r>
              <a:rPr lang="en-US" dirty="0"/>
              <a:t>Lower price has a higher variance in rating (Price)</a:t>
            </a:r>
          </a:p>
          <a:p>
            <a:r>
              <a:rPr lang="en-US" dirty="0"/>
              <a:t>Not all restaurants have a known chef (Credibility)</a:t>
            </a:r>
          </a:p>
        </p:txBody>
      </p:sp>
    </p:spTree>
    <p:extLst>
      <p:ext uri="{BB962C8B-B14F-4D97-AF65-F5344CB8AC3E}">
        <p14:creationId xmlns:p14="http://schemas.microsoft.com/office/powerpoint/2010/main" val="112499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6AE533-4582-3740-9B37-B97E9294776B}"/>
              </a:ext>
            </a:extLst>
          </p:cNvPr>
          <p:cNvPicPr>
            <a:picLocks noChangeAspect="1"/>
          </p:cNvPicPr>
          <p:nvPr/>
        </p:nvPicPr>
        <p:blipFill>
          <a:blip r:embed="rId2"/>
          <a:stretch>
            <a:fillRect/>
          </a:stretch>
        </p:blipFill>
        <p:spPr>
          <a:xfrm>
            <a:off x="2082800" y="146423"/>
            <a:ext cx="8026400" cy="5733143"/>
          </a:xfrm>
          <a:prstGeom prst="rect">
            <a:avLst/>
          </a:prstGeom>
        </p:spPr>
      </p:pic>
      <p:sp>
        <p:nvSpPr>
          <p:cNvPr id="3" name="Rectangle 2">
            <a:extLst>
              <a:ext uri="{FF2B5EF4-FFF2-40B4-BE49-F238E27FC236}">
                <a16:creationId xmlns:a16="http://schemas.microsoft.com/office/drawing/2014/main" id="{B874810D-32A7-6B4E-9F59-19CD8D90DA68}"/>
              </a:ext>
            </a:extLst>
          </p:cNvPr>
          <p:cNvSpPr/>
          <p:nvPr/>
        </p:nvSpPr>
        <p:spPr>
          <a:xfrm>
            <a:off x="8715094" y="419567"/>
            <a:ext cx="1170705" cy="369332"/>
          </a:xfrm>
          <a:prstGeom prst="rect">
            <a:avLst/>
          </a:prstGeom>
        </p:spPr>
        <p:txBody>
          <a:bodyPr wrap="none">
            <a:spAutoFit/>
          </a:bodyPr>
          <a:lstStyle/>
          <a:p>
            <a:r>
              <a:rPr lang="en-US" dirty="0">
                <a:hlinkClick r:id="rId3"/>
              </a:rPr>
              <a:t>Interactive</a:t>
            </a:r>
            <a:endParaRPr lang="en-US" dirty="0"/>
          </a:p>
        </p:txBody>
      </p:sp>
    </p:spTree>
    <p:extLst>
      <p:ext uri="{BB962C8B-B14F-4D97-AF65-F5344CB8AC3E}">
        <p14:creationId xmlns:p14="http://schemas.microsoft.com/office/powerpoint/2010/main" val="3617742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624</TotalTime>
  <Words>315</Words>
  <Application>Microsoft Macintosh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Gill Sans MT</vt:lpstr>
      <vt:lpstr>Office Theme</vt:lpstr>
      <vt:lpstr>Gallery</vt:lpstr>
      <vt:lpstr>PowerPoint Presentation</vt:lpstr>
      <vt:lpstr>Overview</vt:lpstr>
      <vt:lpstr>What is OpenTable?</vt:lpstr>
      <vt:lpstr>Why do we care?</vt:lpstr>
      <vt:lpstr>Scraped Data</vt:lpstr>
      <vt:lpstr>PowerPoint Presentation</vt:lpstr>
      <vt:lpstr>PowerPoint Presentation</vt:lpstr>
      <vt:lpstr>Limitations</vt:lpstr>
      <vt:lpstr>PowerPoint Presentation</vt:lpstr>
      <vt:lpstr>PowerPoint Presentation</vt:lpstr>
      <vt:lpstr>PowerPoint Presentation</vt:lpstr>
      <vt:lpstr>PowerPoint Presentation</vt:lpstr>
      <vt:lpstr>Future Work</vt:lpstr>
      <vt:lpstr>References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Quoc Nguyen</dc:creator>
  <cp:lastModifiedBy>Quoc Nguyen</cp:lastModifiedBy>
  <cp:revision>26</cp:revision>
  <dcterms:created xsi:type="dcterms:W3CDTF">2019-04-19T17:34:20Z</dcterms:created>
  <dcterms:modified xsi:type="dcterms:W3CDTF">2019-04-22T20:30:16Z</dcterms:modified>
</cp:coreProperties>
</file>