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 id="2147483696" r:id="rId2"/>
  </p:sldMasterIdLst>
  <p:notesMasterIdLst>
    <p:notesMasterId r:id="rId18"/>
  </p:notesMasterIdLst>
  <p:handoutMasterIdLst>
    <p:handoutMasterId r:id="rId19"/>
  </p:handoutMasterIdLst>
  <p:sldIdLst>
    <p:sldId id="256" r:id="rId3"/>
    <p:sldId id="257" r:id="rId4"/>
    <p:sldId id="258" r:id="rId5"/>
    <p:sldId id="259" r:id="rId6"/>
    <p:sldId id="260" r:id="rId7"/>
    <p:sldId id="271" r:id="rId8"/>
    <p:sldId id="266" r:id="rId9"/>
    <p:sldId id="262" r:id="rId10"/>
    <p:sldId id="267" r:id="rId11"/>
    <p:sldId id="268" r:id="rId12"/>
    <p:sldId id="269" r:id="rId13"/>
    <p:sldId id="270" r:id="rId14"/>
    <p:sldId id="263" r:id="rId15"/>
    <p:sldId id="265"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68EDF99-3EAC-E94B-BFA2-50682931912A}">
          <p14:sldIdLst>
            <p14:sldId id="256"/>
          </p14:sldIdLst>
        </p14:section>
        <p14:section name="Body" id="{AFC44D56-3A95-FB4D-A70A-E6C551E26CC1}">
          <p14:sldIdLst>
            <p14:sldId id="257"/>
            <p14:sldId id="258"/>
            <p14:sldId id="259"/>
            <p14:sldId id="260"/>
            <p14:sldId id="271"/>
            <p14:sldId id="266"/>
            <p14:sldId id="262"/>
            <p14:sldId id="267"/>
            <p14:sldId id="268"/>
            <p14:sldId id="269"/>
            <p14:sldId id="270"/>
            <p14:sldId id="263"/>
            <p14:sldId id="265"/>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684"/>
  </p:normalViewPr>
  <p:slideViewPr>
    <p:cSldViewPr snapToGrid="0" snapToObjects="1">
      <p:cViewPr varScale="1">
        <p:scale>
          <a:sx n="95" d="100"/>
          <a:sy n="95" d="100"/>
        </p:scale>
        <p:origin x="1216" y="168"/>
      </p:cViewPr>
      <p:guideLst/>
    </p:cSldViewPr>
  </p:slideViewPr>
  <p:notesTextViewPr>
    <p:cViewPr>
      <p:scale>
        <a:sx n="1" d="1"/>
        <a:sy n="1" d="1"/>
      </p:scale>
      <p:origin x="0" y="0"/>
    </p:cViewPr>
  </p:notesTextViewPr>
  <p:notesViewPr>
    <p:cSldViewPr snapToGrid="0" snapToObjects="1">
      <p:cViewPr varScale="1">
        <p:scale>
          <a:sx n="89" d="100"/>
          <a:sy n="89" d="100"/>
        </p:scale>
        <p:origin x="263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4044E6-2A02-3F40-AE59-3646060207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74AFC7-FA89-1241-99A5-E66CAFB7C4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508508-6965-CD4E-9AF5-DC8A497FA510}" type="datetimeFigureOut">
              <a:rPr lang="en-US" smtClean="0"/>
              <a:t>4/22/19</a:t>
            </a:fld>
            <a:endParaRPr lang="en-US"/>
          </a:p>
        </p:txBody>
      </p:sp>
      <p:sp>
        <p:nvSpPr>
          <p:cNvPr id="4" name="Footer Placeholder 3">
            <a:extLst>
              <a:ext uri="{FF2B5EF4-FFF2-40B4-BE49-F238E27FC236}">
                <a16:creationId xmlns:a16="http://schemas.microsoft.com/office/drawing/2014/main" id="{4ADE1309-DCD1-A24F-B153-756959D23F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413518-E34C-0642-8648-3DD55E627E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7B14F1-FCED-F149-89C1-63E3AFD59215}" type="slidenum">
              <a:rPr lang="en-US" smtClean="0"/>
              <a:t>‹#›</a:t>
            </a:fld>
            <a:endParaRPr lang="en-US"/>
          </a:p>
        </p:txBody>
      </p:sp>
    </p:spTree>
    <p:extLst>
      <p:ext uri="{BB962C8B-B14F-4D97-AF65-F5344CB8AC3E}">
        <p14:creationId xmlns:p14="http://schemas.microsoft.com/office/powerpoint/2010/main" val="236220993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96EFE-B442-5E48-A009-E59084940F05}" type="datetimeFigureOut">
              <a:rPr lang="en-US" smtClean="0"/>
              <a:t>4/22/19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1D4AB-A6EF-8345-AD39-F69DA84B23D0}" type="slidenum">
              <a:rPr lang="en-US" smtClean="0"/>
              <a:t>‹#›</a:t>
            </a:fld>
            <a:endParaRPr lang="en-US"/>
          </a:p>
        </p:txBody>
      </p:sp>
    </p:spTree>
    <p:extLst>
      <p:ext uri="{BB962C8B-B14F-4D97-AF65-F5344CB8AC3E}">
        <p14:creationId xmlns:p14="http://schemas.microsoft.com/office/powerpoint/2010/main" val="270694566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NYC has a big food scene, and unlike other places in the US most of the restaurants aren’t chains, so you don’t know how it is. Where to eat? What type of food? How Expensive? Where to live? Where to show family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most popular cuisines? Which cuisines need more exposure? Which areas have low reviews, avoid those areas or expand those areas. Where do people want to live, drives rent prices because it’s more popular food area. Stores because people know people will come to eat there.</a:t>
            </a:r>
          </a:p>
          <a:p>
            <a:endParaRPr lang="en-US" dirty="0"/>
          </a:p>
        </p:txBody>
      </p:sp>
      <p:sp>
        <p:nvSpPr>
          <p:cNvPr id="4" name="Header Placeholder 3"/>
          <p:cNvSpPr>
            <a:spLocks noGrp="1"/>
          </p:cNvSpPr>
          <p:nvPr>
            <p:ph type="hdr" sz="quarter"/>
          </p:nvPr>
        </p:nvSpPr>
        <p:spPr/>
        <p:txBody>
          <a:bodyPr/>
          <a:lstStyle/>
          <a:p>
            <a:endParaRPr lang="en-US"/>
          </a:p>
        </p:txBody>
      </p:sp>
    </p:spTree>
    <p:extLst>
      <p:ext uri="{BB962C8B-B14F-4D97-AF65-F5344CB8AC3E}">
        <p14:creationId xmlns:p14="http://schemas.microsoft.com/office/powerpoint/2010/main" val="179216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0EB0-AD11-BC41-8033-4E19694C1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E746CB-04F1-8446-B3EB-CF23CFD63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54758-0ACC-F443-8EF3-C653F58647EA}"/>
              </a:ext>
            </a:extLst>
          </p:cNvPr>
          <p:cNvSpPr>
            <a:spLocks noGrp="1"/>
          </p:cNvSpPr>
          <p:nvPr>
            <p:ph type="dt" sz="half" idx="10"/>
          </p:nvPr>
        </p:nvSpPr>
        <p:spPr/>
        <p:txBody>
          <a:bodyPr/>
          <a:lstStyle/>
          <a:p>
            <a:fld id="{1BA5880C-E1DE-2B4A-B28C-12D0B1748FB4}" type="datetime1">
              <a:rPr lang="en-US" smtClean="0"/>
              <a:t>4/22/19</a:t>
            </a:fld>
            <a:endParaRPr lang="en-US" dirty="0"/>
          </a:p>
        </p:txBody>
      </p:sp>
      <p:sp>
        <p:nvSpPr>
          <p:cNvPr id="5" name="Footer Placeholder 4">
            <a:extLst>
              <a:ext uri="{FF2B5EF4-FFF2-40B4-BE49-F238E27FC236}">
                <a16:creationId xmlns:a16="http://schemas.microsoft.com/office/drawing/2014/main" id="{3526F2A8-2B7D-0547-B78B-6031487016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40E858-94FA-CB45-BCD6-CB5EC3E0077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33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352F-AAAD-D74C-AEC0-FCC448BC4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ABB73-03DA-C048-870C-E7F04769D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A5C24-6138-FA4C-B924-D374D63F9E10}"/>
              </a:ext>
            </a:extLst>
          </p:cNvPr>
          <p:cNvSpPr>
            <a:spLocks noGrp="1"/>
          </p:cNvSpPr>
          <p:nvPr>
            <p:ph type="dt" sz="half" idx="10"/>
          </p:nvPr>
        </p:nvSpPr>
        <p:spPr/>
        <p:txBody>
          <a:bodyPr/>
          <a:lstStyle/>
          <a:p>
            <a:fld id="{EF27EF74-0D3E-E047-8FC4-B12B589A8721}" type="datetime1">
              <a:rPr lang="en-US" smtClean="0"/>
              <a:t>4/22/19</a:t>
            </a:fld>
            <a:endParaRPr lang="en-US" dirty="0"/>
          </a:p>
        </p:txBody>
      </p:sp>
      <p:sp>
        <p:nvSpPr>
          <p:cNvPr id="5" name="Footer Placeholder 4">
            <a:extLst>
              <a:ext uri="{FF2B5EF4-FFF2-40B4-BE49-F238E27FC236}">
                <a16:creationId xmlns:a16="http://schemas.microsoft.com/office/drawing/2014/main" id="{8422B2C1-D997-A54F-B684-5B0671C2E0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0539BA-F84B-594C-A369-F395B2F61A0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953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B57BE-ACFC-6A4F-A3FB-79B658F766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96FB21-3D69-8441-AA15-4E86C6399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AEFD9-32D4-3E48-8318-926EA1BF443F}"/>
              </a:ext>
            </a:extLst>
          </p:cNvPr>
          <p:cNvSpPr>
            <a:spLocks noGrp="1"/>
          </p:cNvSpPr>
          <p:nvPr>
            <p:ph type="dt" sz="half" idx="10"/>
          </p:nvPr>
        </p:nvSpPr>
        <p:spPr/>
        <p:txBody>
          <a:bodyPr/>
          <a:lstStyle/>
          <a:p>
            <a:fld id="{DB970993-7C99-EA4E-9908-A8CBBA28743B}" type="datetime1">
              <a:rPr lang="en-US" smtClean="0"/>
              <a:t>4/22/19</a:t>
            </a:fld>
            <a:endParaRPr lang="en-US" dirty="0"/>
          </a:p>
        </p:txBody>
      </p:sp>
      <p:sp>
        <p:nvSpPr>
          <p:cNvPr id="5" name="Footer Placeholder 4">
            <a:extLst>
              <a:ext uri="{FF2B5EF4-FFF2-40B4-BE49-F238E27FC236}">
                <a16:creationId xmlns:a16="http://schemas.microsoft.com/office/drawing/2014/main" id="{935EBE38-42FD-C449-AA48-8FBD23C588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DE1616-86EC-0A43-B02A-568EF8EC72C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69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EB730-4FA1-1B4A-84E1-C7182174C6E1}" type="datetime1">
              <a:rPr lang="en-US" smtClean="0"/>
              <a:t>4/22/19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0089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92AB4-6B83-D44F-99FE-A1197DBBF432}"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540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0A9D9-9797-504C-B4B0-576D6C06DB2A}"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5806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CEF4F-4CB1-5C42-879B-4AD598862FA8}" type="datetime1">
              <a:rPr lang="en-US" smtClean="0"/>
              <a:t>4/22/19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099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959753-8C0E-8E42-92C5-94F6DC748B29}" type="datetime1">
              <a:rPr lang="en-US" smtClean="0"/>
              <a:t>4/22/19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506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F80774-49BC-8F43-9954-2DF20E5D2699}" type="datetime1">
              <a:rPr lang="en-US" smtClean="0"/>
              <a:t>4/22/19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541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2D669-A634-264B-A49B-F107604C8726}" type="datetime1">
              <a:rPr lang="en-US" smtClean="0"/>
              <a:t>4/22/19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7685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0DCB9-5FE0-2F47-BAA6-56E666FFEB2E}" type="datetime1">
              <a:rPr lang="en-US" smtClean="0"/>
              <a:t>4/22/19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72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8835-EC8D-D443-B22E-D90A5E69E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76137-05A4-C143-BEE8-A1A5D5838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607E8-2146-E144-92EA-FB37AE58B0E9}"/>
              </a:ext>
            </a:extLst>
          </p:cNvPr>
          <p:cNvSpPr>
            <a:spLocks noGrp="1"/>
          </p:cNvSpPr>
          <p:nvPr>
            <p:ph type="dt" sz="half" idx="10"/>
          </p:nvPr>
        </p:nvSpPr>
        <p:spPr/>
        <p:txBody>
          <a:bodyPr/>
          <a:lstStyle/>
          <a:p>
            <a:fld id="{7ED0A040-896E-7C42-932D-01F608B68C68}" type="datetime1">
              <a:rPr lang="en-US" smtClean="0"/>
              <a:t>4/22/19</a:t>
            </a:fld>
            <a:endParaRPr lang="en-US" dirty="0"/>
          </a:p>
        </p:txBody>
      </p:sp>
      <p:sp>
        <p:nvSpPr>
          <p:cNvPr id="5" name="Footer Placeholder 4">
            <a:extLst>
              <a:ext uri="{FF2B5EF4-FFF2-40B4-BE49-F238E27FC236}">
                <a16:creationId xmlns:a16="http://schemas.microsoft.com/office/drawing/2014/main" id="{773318AA-12D5-F84B-A9BD-06F85FBF7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6857B8-4535-BE47-B947-F4B705C45D2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5498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1419A2-9E30-B443-9FA4-0894FDFC0D9A}" type="datetime1">
              <a:rPr lang="en-US" smtClean="0"/>
              <a:t>4/22/19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7302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D503F-0F64-1B45-9FCD-848FC8FEDDAC}"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86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255CA-30AE-794D-A7DE-DA5486DD17C6}"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65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2EAA-C4AC-C741-85FD-514E5D947C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78F311-DC14-0843-8892-23D0FE0DE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5905E-165D-A649-8F91-ACD40C553233}"/>
              </a:ext>
            </a:extLst>
          </p:cNvPr>
          <p:cNvSpPr>
            <a:spLocks noGrp="1"/>
          </p:cNvSpPr>
          <p:nvPr>
            <p:ph type="dt" sz="half" idx="10"/>
          </p:nvPr>
        </p:nvSpPr>
        <p:spPr/>
        <p:txBody>
          <a:bodyPr/>
          <a:lstStyle/>
          <a:p>
            <a:fld id="{71728CC1-58E2-D746-A1C5-6F3841F6E07C}" type="datetime1">
              <a:rPr lang="en-US" smtClean="0"/>
              <a:t>4/22/19</a:t>
            </a:fld>
            <a:endParaRPr lang="en-US" dirty="0"/>
          </a:p>
        </p:txBody>
      </p:sp>
      <p:sp>
        <p:nvSpPr>
          <p:cNvPr id="5" name="Footer Placeholder 4">
            <a:extLst>
              <a:ext uri="{FF2B5EF4-FFF2-40B4-BE49-F238E27FC236}">
                <a16:creationId xmlns:a16="http://schemas.microsoft.com/office/drawing/2014/main" id="{33020763-46FC-C745-9AEF-381EAEF57F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064F86-453F-894E-9541-E08F1C2FAD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121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B2CF-C434-6D4D-AF34-3909D2D3F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C858E-A2EA-F248-A621-24A969B75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AC2A81-7A4E-274F-96C1-0EAE94729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05AFC0-721A-DA47-861C-6443AF91D56A}"/>
              </a:ext>
            </a:extLst>
          </p:cNvPr>
          <p:cNvSpPr>
            <a:spLocks noGrp="1"/>
          </p:cNvSpPr>
          <p:nvPr>
            <p:ph type="dt" sz="half" idx="10"/>
          </p:nvPr>
        </p:nvSpPr>
        <p:spPr/>
        <p:txBody>
          <a:bodyPr/>
          <a:lstStyle/>
          <a:p>
            <a:fld id="{07DF0D9E-9F0C-5240-BA0A-98C634C70C67}" type="datetime1">
              <a:rPr lang="en-US" smtClean="0"/>
              <a:t>4/22/19</a:t>
            </a:fld>
            <a:endParaRPr lang="en-US" dirty="0"/>
          </a:p>
        </p:txBody>
      </p:sp>
      <p:sp>
        <p:nvSpPr>
          <p:cNvPr id="6" name="Footer Placeholder 5">
            <a:extLst>
              <a:ext uri="{FF2B5EF4-FFF2-40B4-BE49-F238E27FC236}">
                <a16:creationId xmlns:a16="http://schemas.microsoft.com/office/drawing/2014/main" id="{842DD688-3387-1748-9CC7-DE6E5CE09B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F7B114-BED0-E74D-9EE8-2666BF71BE5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57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B6B8-2E4F-F542-9D23-B5CFB70639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CFB34E-08CB-1141-ACAC-8FB04F759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9ECDA6-D548-A64A-A673-50C05281D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E8563E-1F6D-7749-AD15-76A8CF8314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FD1B5-BEBC-5444-ABBC-4DCB8CC5D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DAD5F9-C2B0-7B4E-B863-7F5314FBAB33}"/>
              </a:ext>
            </a:extLst>
          </p:cNvPr>
          <p:cNvSpPr>
            <a:spLocks noGrp="1"/>
          </p:cNvSpPr>
          <p:nvPr>
            <p:ph type="dt" sz="half" idx="10"/>
          </p:nvPr>
        </p:nvSpPr>
        <p:spPr/>
        <p:txBody>
          <a:bodyPr/>
          <a:lstStyle/>
          <a:p>
            <a:fld id="{52DA76EE-FAC1-9246-94B3-8D5C7D15713B}" type="datetime1">
              <a:rPr lang="en-US" smtClean="0"/>
              <a:t>4/22/19</a:t>
            </a:fld>
            <a:endParaRPr lang="en-US" dirty="0"/>
          </a:p>
        </p:txBody>
      </p:sp>
      <p:sp>
        <p:nvSpPr>
          <p:cNvPr id="8" name="Footer Placeholder 7">
            <a:extLst>
              <a:ext uri="{FF2B5EF4-FFF2-40B4-BE49-F238E27FC236}">
                <a16:creationId xmlns:a16="http://schemas.microsoft.com/office/drawing/2014/main" id="{E69996D1-A22D-DB48-A32B-A0DB107509F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385D85-DB86-014E-BDCD-B4942D29664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07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828F-3869-AC42-B92C-1B8C167D8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A5AB94-15B3-B642-9F06-A47B84464199}"/>
              </a:ext>
            </a:extLst>
          </p:cNvPr>
          <p:cNvSpPr>
            <a:spLocks noGrp="1"/>
          </p:cNvSpPr>
          <p:nvPr>
            <p:ph type="dt" sz="half" idx="10"/>
          </p:nvPr>
        </p:nvSpPr>
        <p:spPr/>
        <p:txBody>
          <a:bodyPr/>
          <a:lstStyle/>
          <a:p>
            <a:fld id="{17F9B9E0-1E42-2A4C-87AA-7B9F8033EA0F}" type="datetime1">
              <a:rPr lang="en-US" smtClean="0"/>
              <a:t>4/22/19</a:t>
            </a:fld>
            <a:endParaRPr lang="en-US" dirty="0"/>
          </a:p>
        </p:txBody>
      </p:sp>
      <p:sp>
        <p:nvSpPr>
          <p:cNvPr id="4" name="Footer Placeholder 3">
            <a:extLst>
              <a:ext uri="{FF2B5EF4-FFF2-40B4-BE49-F238E27FC236}">
                <a16:creationId xmlns:a16="http://schemas.microsoft.com/office/drawing/2014/main" id="{94475561-E241-1148-95BC-D31812216E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9F94AD-41FF-B148-95CF-C9330B880BD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019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36283-B347-E743-A8EE-C0F25085FA63}"/>
              </a:ext>
            </a:extLst>
          </p:cNvPr>
          <p:cNvSpPr>
            <a:spLocks noGrp="1"/>
          </p:cNvSpPr>
          <p:nvPr>
            <p:ph type="dt" sz="half" idx="10"/>
          </p:nvPr>
        </p:nvSpPr>
        <p:spPr/>
        <p:txBody>
          <a:bodyPr/>
          <a:lstStyle/>
          <a:p>
            <a:fld id="{98D4B717-600D-D54B-A284-6654DB1B3778}" type="datetime1">
              <a:rPr lang="en-US" smtClean="0"/>
              <a:t>4/22/19</a:t>
            </a:fld>
            <a:endParaRPr lang="en-US" dirty="0"/>
          </a:p>
        </p:txBody>
      </p:sp>
      <p:sp>
        <p:nvSpPr>
          <p:cNvPr id="3" name="Footer Placeholder 2">
            <a:extLst>
              <a:ext uri="{FF2B5EF4-FFF2-40B4-BE49-F238E27FC236}">
                <a16:creationId xmlns:a16="http://schemas.microsoft.com/office/drawing/2014/main" id="{E70F5A72-9740-EA4F-BFC0-E6F68C3FFB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FF80B51-D73C-104E-A43B-BB9A2D53E6B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3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4560-855A-8249-9572-8432BC9BD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28816-904D-7947-B712-A00CC8949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BC13A-5BC5-894A-9838-B69E2581E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CC693-03F9-8944-A1A7-A51BD872E699}"/>
              </a:ext>
            </a:extLst>
          </p:cNvPr>
          <p:cNvSpPr>
            <a:spLocks noGrp="1"/>
          </p:cNvSpPr>
          <p:nvPr>
            <p:ph type="dt" sz="half" idx="10"/>
          </p:nvPr>
        </p:nvSpPr>
        <p:spPr/>
        <p:txBody>
          <a:bodyPr/>
          <a:lstStyle/>
          <a:p>
            <a:fld id="{167DCBE5-397A-4749-805A-7794C8DFC5AF}" type="datetime1">
              <a:rPr lang="en-US" smtClean="0"/>
              <a:t>4/22/19</a:t>
            </a:fld>
            <a:endParaRPr lang="en-US" dirty="0"/>
          </a:p>
        </p:txBody>
      </p:sp>
      <p:sp>
        <p:nvSpPr>
          <p:cNvPr id="6" name="Footer Placeholder 5">
            <a:extLst>
              <a:ext uri="{FF2B5EF4-FFF2-40B4-BE49-F238E27FC236}">
                <a16:creationId xmlns:a16="http://schemas.microsoft.com/office/drawing/2014/main" id="{9B2DD6EA-FA44-0E43-9E92-4359754DF5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7833D-877A-F94E-A709-006703A12E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35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77E5-400C-EE42-A2C4-EE7A1D025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E76C18-D6C1-3F42-A07C-4FFF1B7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FE2C6-90EE-3C46-BBA8-ADF48A8EA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018C-D80A-BE4B-8B35-4F353C091220}"/>
              </a:ext>
            </a:extLst>
          </p:cNvPr>
          <p:cNvSpPr>
            <a:spLocks noGrp="1"/>
          </p:cNvSpPr>
          <p:nvPr>
            <p:ph type="dt" sz="half" idx="10"/>
          </p:nvPr>
        </p:nvSpPr>
        <p:spPr/>
        <p:txBody>
          <a:bodyPr/>
          <a:lstStyle/>
          <a:p>
            <a:fld id="{FB8B5BC8-9AA1-B941-ABF5-C52E3E8BC6D3}" type="datetime1">
              <a:rPr lang="en-US" smtClean="0"/>
              <a:t>4/22/19</a:t>
            </a:fld>
            <a:endParaRPr lang="en-US" dirty="0"/>
          </a:p>
        </p:txBody>
      </p:sp>
      <p:sp>
        <p:nvSpPr>
          <p:cNvPr id="6" name="Footer Placeholder 5">
            <a:extLst>
              <a:ext uri="{FF2B5EF4-FFF2-40B4-BE49-F238E27FC236}">
                <a16:creationId xmlns:a16="http://schemas.microsoft.com/office/drawing/2014/main" id="{A245D1DA-7A13-5349-801E-4635A10116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3BD29F-88AB-7D46-93F7-616F455A4C8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73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FD34B-8079-8A4C-975F-346A84A9A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AB19C-AE79-4545-B617-4A0D331E5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BA986-02D3-B94F-99E8-709DB147E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FAE3E-4BD9-084E-93CA-E6F8E4299F91}" type="datetime1">
              <a:rPr lang="en-US" smtClean="0"/>
              <a:t>4/22/19</a:t>
            </a:fld>
            <a:endParaRPr lang="en-US" dirty="0"/>
          </a:p>
        </p:txBody>
      </p:sp>
      <p:sp>
        <p:nvSpPr>
          <p:cNvPr id="5" name="Footer Placeholder 4">
            <a:extLst>
              <a:ext uri="{FF2B5EF4-FFF2-40B4-BE49-F238E27FC236}">
                <a16:creationId xmlns:a16="http://schemas.microsoft.com/office/drawing/2014/main" id="{A8EE475F-EC6B-ED4F-A534-C5A0807B8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CAEA0F-2CA9-744C-8CB4-869BFD3FA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9419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67E6D0-CFC1-1448-88B9-E89E07E7B353}" type="datetime1">
              <a:rPr lang="en-US" smtClean="0"/>
              <a:t>4/22/19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1312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ot.ly/~qnguyen93/6.embed" TargetMode="External"/><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plot.ly/~qnguyen93/8.embed" TargetMode="External"/><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plot.ly/~qnguyen93/14.embed" TargetMode="External"/><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press.opentable.com/static-files/3f990a9c-0702-4496-9b80-5b90198d056a"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hyperlink" Target="https://www.opentable.com/r/scarpetta-new-york"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plot.ly/~qnguyen93/26.embed" TargetMode="External"/><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plot.ly/~qnguyen93/4.embed" TargetMode="External"/><Relationship Id="rId2" Type="http://schemas.openxmlformats.org/officeDocument/2006/relationships/image" Target="../media/image6.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2E37B7-0E9B-9B44-B31B-AAABFD56F5F8}"/>
              </a:ext>
            </a:extLst>
          </p:cNvPr>
          <p:cNvPicPr>
            <a:picLocks noChangeAspect="1"/>
          </p:cNvPicPr>
          <p:nvPr/>
        </p:nvPicPr>
        <p:blipFill>
          <a:blip r:embed="rId2"/>
          <a:stretch>
            <a:fillRect/>
          </a:stretch>
        </p:blipFill>
        <p:spPr>
          <a:xfrm>
            <a:off x="317500" y="228600"/>
            <a:ext cx="9315594" cy="4843463"/>
          </a:xfrm>
          <a:prstGeom prst="rect">
            <a:avLst/>
          </a:prstGeom>
        </p:spPr>
      </p:pic>
      <p:sp>
        <p:nvSpPr>
          <p:cNvPr id="6" name="TextBox 5">
            <a:extLst>
              <a:ext uri="{FF2B5EF4-FFF2-40B4-BE49-F238E27FC236}">
                <a16:creationId xmlns:a16="http://schemas.microsoft.com/office/drawing/2014/main" id="{DB747194-C478-A647-A9FF-2E3288C1C0DA}"/>
              </a:ext>
            </a:extLst>
          </p:cNvPr>
          <p:cNvSpPr txBox="1"/>
          <p:nvPr/>
        </p:nvSpPr>
        <p:spPr>
          <a:xfrm>
            <a:off x="7975600" y="5294056"/>
            <a:ext cx="2854325" cy="830997"/>
          </a:xfrm>
          <a:prstGeom prst="rect">
            <a:avLst/>
          </a:prstGeom>
          <a:noFill/>
        </p:spPr>
        <p:txBody>
          <a:bodyPr wrap="square" rtlCol="0">
            <a:spAutoFit/>
          </a:bodyPr>
          <a:lstStyle/>
          <a:p>
            <a:r>
              <a:rPr lang="en-US" sz="2400" dirty="0">
                <a:latin typeface="Gill Sans MT" panose="020B0502020104020203" pitchFamily="34" charset="77"/>
                <a:ea typeface="Tahoma" panose="020B0604030504040204" pitchFamily="34" charset="0"/>
                <a:cs typeface="Tahoma" panose="020B0604030504040204" pitchFamily="34" charset="0"/>
              </a:rPr>
              <a:t>Quoc-Daniel Nguyen</a:t>
            </a:r>
          </a:p>
          <a:p>
            <a:r>
              <a:rPr lang="en-US" sz="2400" dirty="0">
                <a:latin typeface="Gill Sans MT" panose="020B0502020104020203" pitchFamily="34" charset="77"/>
                <a:ea typeface="Tahoma" panose="020B0604030504040204" pitchFamily="34" charset="0"/>
                <a:cs typeface="Tahoma" panose="020B0604030504040204" pitchFamily="34" charset="0"/>
              </a:rPr>
              <a:t>April 23-24, 2019</a:t>
            </a:r>
          </a:p>
        </p:txBody>
      </p:sp>
      <p:sp>
        <p:nvSpPr>
          <p:cNvPr id="2" name="TextBox 1">
            <a:extLst>
              <a:ext uri="{FF2B5EF4-FFF2-40B4-BE49-F238E27FC236}">
                <a16:creationId xmlns:a16="http://schemas.microsoft.com/office/drawing/2014/main" id="{8E3F8157-1231-324D-A8B4-632BCF99A796}"/>
              </a:ext>
            </a:extLst>
          </p:cNvPr>
          <p:cNvSpPr txBox="1"/>
          <p:nvPr/>
        </p:nvSpPr>
        <p:spPr>
          <a:xfrm>
            <a:off x="3778623" y="3478703"/>
            <a:ext cx="5728447" cy="523220"/>
          </a:xfrm>
          <a:prstGeom prst="rect">
            <a:avLst/>
          </a:prstGeom>
          <a:noFill/>
        </p:spPr>
        <p:txBody>
          <a:bodyPr wrap="square" rtlCol="0">
            <a:spAutoFit/>
          </a:bodyPr>
          <a:lstStyle/>
          <a:p>
            <a:r>
              <a:rPr lang="en-US" sz="2800" dirty="0">
                <a:solidFill>
                  <a:srgbClr val="FF0000"/>
                </a:solidFill>
              </a:rPr>
              <a:t>Where is the best place to eat in NYC?</a:t>
            </a:r>
          </a:p>
        </p:txBody>
      </p:sp>
    </p:spTree>
    <p:extLst>
      <p:ext uri="{BB962C8B-B14F-4D97-AF65-F5344CB8AC3E}">
        <p14:creationId xmlns:p14="http://schemas.microsoft.com/office/powerpoint/2010/main" val="10248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A985BF-9466-8946-AC4D-C0C1C66CAAAE}"/>
              </a:ext>
            </a:extLst>
          </p:cNvPr>
          <p:cNvPicPr>
            <a:picLocks noChangeAspect="1"/>
          </p:cNvPicPr>
          <p:nvPr/>
        </p:nvPicPr>
        <p:blipFill>
          <a:blip r:embed="rId2"/>
          <a:stretch>
            <a:fillRect/>
          </a:stretch>
        </p:blipFill>
        <p:spPr>
          <a:xfrm>
            <a:off x="2010709" y="146424"/>
            <a:ext cx="8170582" cy="5836130"/>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849565" y="506114"/>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85425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B30E9F-5235-EA49-ABFF-D9F7A951ABEB}"/>
              </a:ext>
            </a:extLst>
          </p:cNvPr>
          <p:cNvPicPr>
            <a:picLocks noChangeAspect="1"/>
          </p:cNvPicPr>
          <p:nvPr/>
        </p:nvPicPr>
        <p:blipFill>
          <a:blip r:embed="rId2"/>
          <a:stretch>
            <a:fillRect/>
          </a:stretch>
        </p:blipFill>
        <p:spPr>
          <a:xfrm>
            <a:off x="2089523" y="173318"/>
            <a:ext cx="8012953" cy="5723538"/>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849565" y="506114"/>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74437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35902-E009-154F-B399-82920793A6F3}"/>
              </a:ext>
            </a:extLst>
          </p:cNvPr>
          <p:cNvPicPr>
            <a:picLocks noChangeAspect="1"/>
          </p:cNvPicPr>
          <p:nvPr/>
        </p:nvPicPr>
        <p:blipFill>
          <a:blip r:embed="rId2"/>
          <a:stretch>
            <a:fillRect/>
          </a:stretch>
        </p:blipFill>
        <p:spPr>
          <a:xfrm>
            <a:off x="1205753" y="107576"/>
            <a:ext cx="9780494" cy="5868296"/>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849565" y="506114"/>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97603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F021-91FD-0542-A098-2B10CDB39E34}"/>
              </a:ext>
            </a:extLst>
          </p:cNvPr>
          <p:cNvSpPr>
            <a:spLocks noGrp="1"/>
          </p:cNvSpPr>
          <p:nvPr>
            <p:ph type="title"/>
          </p:nvPr>
        </p:nvSpPr>
        <p:spPr/>
        <p:txBody>
          <a:bodyPr>
            <a:normAutofit/>
          </a:bodyPr>
          <a:lstStyle/>
          <a:p>
            <a:r>
              <a:rPr lang="en-US" sz="4400" dirty="0"/>
              <a:t>Takeaways &amp; future work</a:t>
            </a:r>
          </a:p>
        </p:txBody>
      </p:sp>
      <p:sp>
        <p:nvSpPr>
          <p:cNvPr id="3" name="Content Placeholder 2">
            <a:extLst>
              <a:ext uri="{FF2B5EF4-FFF2-40B4-BE49-F238E27FC236}">
                <a16:creationId xmlns:a16="http://schemas.microsoft.com/office/drawing/2014/main" id="{29BC6EB3-4770-494A-B0F5-EEF7D75DEDD9}"/>
              </a:ext>
            </a:extLst>
          </p:cNvPr>
          <p:cNvSpPr>
            <a:spLocks noGrp="1"/>
          </p:cNvSpPr>
          <p:nvPr>
            <p:ph idx="1"/>
          </p:nvPr>
        </p:nvSpPr>
        <p:spPr>
          <a:xfrm>
            <a:off x="1451579" y="2015733"/>
            <a:ext cx="9603275" cy="1749444"/>
          </a:xfrm>
        </p:spPr>
        <p:txBody>
          <a:bodyPr>
            <a:normAutofit/>
          </a:bodyPr>
          <a:lstStyle/>
          <a:p>
            <a:r>
              <a:rPr lang="en-US" sz="2800" dirty="0"/>
              <a:t>Restaurant data:</a:t>
            </a:r>
            <a:endParaRPr lang="en-US" sz="2600" dirty="0"/>
          </a:p>
          <a:p>
            <a:pPr lvl="1"/>
            <a:r>
              <a:rPr lang="en-US" sz="2400" dirty="0"/>
              <a:t>Can affect other industries (shopping, real estate, etc.)</a:t>
            </a:r>
          </a:p>
          <a:p>
            <a:pPr lvl="1"/>
            <a:r>
              <a:rPr lang="en-US" sz="2400" dirty="0"/>
              <a:t>Can show signs of opportunity (Hudson Yards)</a:t>
            </a:r>
          </a:p>
          <a:p>
            <a:pPr marL="457200" lvl="1" indent="0">
              <a:buNone/>
            </a:pPr>
            <a:endParaRPr lang="en-US" sz="2400" dirty="0"/>
          </a:p>
          <a:p>
            <a:pPr marL="457200" lvl="1" indent="0">
              <a:buNone/>
            </a:pPr>
            <a:endParaRPr lang="en-US" sz="2400" dirty="0"/>
          </a:p>
          <a:p>
            <a:pPr marL="457200" lvl="1" indent="0">
              <a:buNone/>
            </a:pPr>
            <a:endParaRPr lang="en-US" sz="2000" dirty="0"/>
          </a:p>
        </p:txBody>
      </p:sp>
      <p:sp>
        <p:nvSpPr>
          <p:cNvPr id="5" name="Content Placeholder 2">
            <a:extLst>
              <a:ext uri="{FF2B5EF4-FFF2-40B4-BE49-F238E27FC236}">
                <a16:creationId xmlns:a16="http://schemas.microsoft.com/office/drawing/2014/main" id="{04C1E4A8-8501-B14F-A56A-2F59C2C93432}"/>
              </a:ext>
            </a:extLst>
          </p:cNvPr>
          <p:cNvSpPr txBox="1">
            <a:spLocks/>
          </p:cNvSpPr>
          <p:nvPr/>
        </p:nvSpPr>
        <p:spPr>
          <a:xfrm>
            <a:off x="1451579" y="3765177"/>
            <a:ext cx="9603275" cy="174944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a:t>Future Work:</a:t>
            </a:r>
            <a:endParaRPr lang="en-US" sz="2600" dirty="0"/>
          </a:p>
          <a:p>
            <a:pPr lvl="1"/>
            <a:r>
              <a:rPr lang="en-US" sz="2400" dirty="0"/>
              <a:t>Correlation between Real Estate and Food</a:t>
            </a:r>
          </a:p>
          <a:p>
            <a:pPr lvl="1"/>
            <a:r>
              <a:rPr lang="en-US" sz="2400" dirty="0"/>
              <a:t>Cuisine Analysis</a:t>
            </a:r>
          </a:p>
          <a:p>
            <a:pPr lvl="1"/>
            <a:endParaRPr lang="en-US" sz="2400" dirty="0"/>
          </a:p>
          <a:p>
            <a:pPr lvl="1"/>
            <a:endParaRPr lang="en-US" sz="2400" dirty="0"/>
          </a:p>
          <a:p>
            <a:pPr marL="457200" lvl="1" indent="0">
              <a:buFont typeface="Arial" panose="020B0604020202020204" pitchFamily="34" charset="0"/>
              <a:buNone/>
            </a:pPr>
            <a:endParaRPr lang="en-US" sz="2400" dirty="0"/>
          </a:p>
          <a:p>
            <a:pPr marL="457200" lvl="1" indent="0">
              <a:buFont typeface="Arial" panose="020B0604020202020204" pitchFamily="34" charset="0"/>
              <a:buNone/>
            </a:pPr>
            <a:endParaRPr lang="en-US" sz="2400" dirty="0"/>
          </a:p>
          <a:p>
            <a:pPr marL="4572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81166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865E-ABD0-8B42-A5CB-0384843F2A53}"/>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102A33EC-C713-8546-9E13-C3398999A3CD}"/>
              </a:ext>
            </a:extLst>
          </p:cNvPr>
          <p:cNvSpPr>
            <a:spLocks noGrp="1"/>
          </p:cNvSpPr>
          <p:nvPr>
            <p:ph idx="1"/>
          </p:nvPr>
        </p:nvSpPr>
        <p:spPr/>
        <p:txBody>
          <a:bodyPr/>
          <a:lstStyle/>
          <a:p>
            <a:r>
              <a:rPr lang="en-US" dirty="0">
                <a:hlinkClick r:id="rId2"/>
              </a:rPr>
              <a:t>https://www.opentable.com/</a:t>
            </a:r>
          </a:p>
          <a:p>
            <a:r>
              <a:rPr lang="en-US" dirty="0">
                <a:hlinkClick r:id="rId2"/>
              </a:rPr>
              <a:t>http://press.opentable.com/static-files/3f990a9c-0702-4496-9b80-5b90198d056a</a:t>
            </a:r>
            <a:endParaRPr lang="en-US" dirty="0"/>
          </a:p>
          <a:p>
            <a:endParaRPr lang="en-US" dirty="0"/>
          </a:p>
        </p:txBody>
      </p:sp>
    </p:spTree>
    <p:extLst>
      <p:ext uri="{BB962C8B-B14F-4D97-AF65-F5344CB8AC3E}">
        <p14:creationId xmlns:p14="http://schemas.microsoft.com/office/powerpoint/2010/main" val="272788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6776-BAB3-624D-8CF0-34AA35274829}"/>
              </a:ext>
            </a:extLst>
          </p:cNvPr>
          <p:cNvSpPr>
            <a:spLocks noGrp="1"/>
          </p:cNvSpPr>
          <p:nvPr>
            <p:ph type="title"/>
          </p:nvPr>
        </p:nvSpPr>
        <p:spPr>
          <a:xfrm>
            <a:off x="1465866" y="1921669"/>
            <a:ext cx="9603275" cy="3014662"/>
          </a:xfrm>
        </p:spPr>
        <p:txBody>
          <a:bodyPr anchor="ctr">
            <a:normAutofit/>
          </a:bodyPr>
          <a:lstStyle/>
          <a:p>
            <a:pPr algn="ctr"/>
            <a:r>
              <a:rPr lang="en-US" sz="8800" dirty="0"/>
              <a:t>Questions?</a:t>
            </a:r>
            <a:endParaRPr lang="en-US" dirty="0"/>
          </a:p>
        </p:txBody>
      </p:sp>
    </p:spTree>
    <p:extLst>
      <p:ext uri="{BB962C8B-B14F-4D97-AF65-F5344CB8AC3E}">
        <p14:creationId xmlns:p14="http://schemas.microsoft.com/office/powerpoint/2010/main" val="268802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0A4B-06E7-5348-8410-0418EA12C33E}"/>
              </a:ext>
            </a:extLst>
          </p:cNvPr>
          <p:cNvSpPr>
            <a:spLocks noGrp="1"/>
          </p:cNvSpPr>
          <p:nvPr>
            <p:ph type="title"/>
          </p:nvPr>
        </p:nvSpPr>
        <p:spPr>
          <a:xfrm>
            <a:off x="1451579" y="747369"/>
            <a:ext cx="9603275" cy="1049235"/>
          </a:xfrm>
        </p:spPr>
        <p:txBody>
          <a:bodyPr/>
          <a:lstStyle/>
          <a:p>
            <a:r>
              <a:rPr lang="en-US" sz="4400" dirty="0"/>
              <a:t>Overview</a:t>
            </a:r>
            <a:endParaRPr lang="en-US" dirty="0"/>
          </a:p>
        </p:txBody>
      </p:sp>
      <p:sp>
        <p:nvSpPr>
          <p:cNvPr id="3" name="Content Placeholder 2">
            <a:extLst>
              <a:ext uri="{FF2B5EF4-FFF2-40B4-BE49-F238E27FC236}">
                <a16:creationId xmlns:a16="http://schemas.microsoft.com/office/drawing/2014/main" id="{1A28CADC-8BD7-294B-B823-5EA123D028B8}"/>
              </a:ext>
            </a:extLst>
          </p:cNvPr>
          <p:cNvSpPr>
            <a:spLocks noGrp="1"/>
          </p:cNvSpPr>
          <p:nvPr>
            <p:ph idx="1"/>
          </p:nvPr>
        </p:nvSpPr>
        <p:spPr>
          <a:xfrm>
            <a:off x="1451579" y="2015732"/>
            <a:ext cx="9603275" cy="3870718"/>
          </a:xfrm>
        </p:spPr>
        <p:txBody>
          <a:bodyPr>
            <a:normAutofit/>
          </a:bodyPr>
          <a:lstStyle/>
          <a:p>
            <a:r>
              <a:rPr lang="en-US" sz="2400" dirty="0"/>
              <a:t>What is OpenTable?</a:t>
            </a:r>
          </a:p>
          <a:p>
            <a:r>
              <a:rPr lang="en-US" sz="2400" dirty="0"/>
              <a:t>Why do we care?</a:t>
            </a:r>
          </a:p>
          <a:p>
            <a:r>
              <a:rPr lang="en-US" sz="2400" dirty="0"/>
              <a:t>Scraped Data</a:t>
            </a:r>
          </a:p>
          <a:p>
            <a:r>
              <a:rPr lang="en-US" sz="2400" dirty="0"/>
              <a:t>Analysis</a:t>
            </a:r>
          </a:p>
          <a:p>
            <a:r>
              <a:rPr lang="en-US" sz="2400" dirty="0"/>
              <a:t>Takeaways &amp; Future Work</a:t>
            </a:r>
          </a:p>
          <a:p>
            <a:r>
              <a:rPr lang="en-US" sz="2400" dirty="0"/>
              <a:t>Questions</a:t>
            </a:r>
          </a:p>
          <a:p>
            <a:endParaRPr lang="en-US" dirty="0"/>
          </a:p>
        </p:txBody>
      </p:sp>
    </p:spTree>
    <p:extLst>
      <p:ext uri="{BB962C8B-B14F-4D97-AF65-F5344CB8AC3E}">
        <p14:creationId xmlns:p14="http://schemas.microsoft.com/office/powerpoint/2010/main" val="300820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1B41-6BFD-4E42-9C8A-6D8DEC9DB13A}"/>
              </a:ext>
            </a:extLst>
          </p:cNvPr>
          <p:cNvSpPr>
            <a:spLocks noGrp="1"/>
          </p:cNvSpPr>
          <p:nvPr>
            <p:ph type="title"/>
          </p:nvPr>
        </p:nvSpPr>
        <p:spPr/>
        <p:txBody>
          <a:bodyPr>
            <a:normAutofit/>
          </a:bodyPr>
          <a:lstStyle/>
          <a:p>
            <a:r>
              <a:rPr lang="en-US" sz="4400" cap="none" dirty="0">
                <a:latin typeface="+mn-lt"/>
              </a:rPr>
              <a:t>What is OpenTable?</a:t>
            </a:r>
          </a:p>
        </p:txBody>
      </p:sp>
      <p:sp>
        <p:nvSpPr>
          <p:cNvPr id="3" name="Content Placeholder 2">
            <a:extLst>
              <a:ext uri="{FF2B5EF4-FFF2-40B4-BE49-F238E27FC236}">
                <a16:creationId xmlns:a16="http://schemas.microsoft.com/office/drawing/2014/main" id="{A2EC2955-2349-F24D-94C4-15567B1CD86A}"/>
              </a:ext>
            </a:extLst>
          </p:cNvPr>
          <p:cNvSpPr>
            <a:spLocks noGrp="1"/>
          </p:cNvSpPr>
          <p:nvPr>
            <p:ph idx="1"/>
          </p:nvPr>
        </p:nvSpPr>
        <p:spPr/>
        <p:txBody>
          <a:bodyPr>
            <a:normAutofit lnSpcReduction="10000"/>
          </a:bodyPr>
          <a:lstStyle/>
          <a:p>
            <a:r>
              <a:rPr lang="en-US" sz="2400" dirty="0"/>
              <a:t>Online restaurant reservation service</a:t>
            </a:r>
          </a:p>
          <a:p>
            <a:r>
              <a:rPr lang="en-US" sz="2400" dirty="0"/>
              <a:t>Founded in 1998, HQ in San Francisco</a:t>
            </a:r>
          </a:p>
          <a:p>
            <a:r>
              <a:rPr lang="en-US" sz="2400" dirty="0"/>
              <a:t>Valued at $2.6 billion in 2014</a:t>
            </a:r>
          </a:p>
          <a:p>
            <a:r>
              <a:rPr lang="en-US" sz="2400" dirty="0"/>
              <a:t>More than 20 countries: Spain, Ireland, Germany, US, UK, Japan, India, Australia, Mexico</a:t>
            </a:r>
          </a:p>
          <a:p>
            <a:r>
              <a:rPr lang="en-US" sz="2400" dirty="0"/>
              <a:t>1 million reviews a month, 124 million diners per month, 48,000 restaurants</a:t>
            </a:r>
          </a:p>
          <a:p>
            <a:pPr marL="0" indent="0">
              <a:buNone/>
            </a:pPr>
            <a:endParaRPr lang="en-US" dirty="0"/>
          </a:p>
          <a:p>
            <a:endParaRPr lang="en-US" dirty="0"/>
          </a:p>
        </p:txBody>
      </p:sp>
    </p:spTree>
    <p:extLst>
      <p:ext uri="{BB962C8B-B14F-4D97-AF65-F5344CB8AC3E}">
        <p14:creationId xmlns:p14="http://schemas.microsoft.com/office/powerpoint/2010/main" val="391561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6246-FC30-684B-A072-3E78E983A826}"/>
              </a:ext>
            </a:extLst>
          </p:cNvPr>
          <p:cNvSpPr>
            <a:spLocks noGrp="1"/>
          </p:cNvSpPr>
          <p:nvPr>
            <p:ph type="title"/>
          </p:nvPr>
        </p:nvSpPr>
        <p:spPr/>
        <p:txBody>
          <a:bodyPr>
            <a:normAutofit/>
          </a:bodyPr>
          <a:lstStyle/>
          <a:p>
            <a:r>
              <a:rPr lang="en-US" sz="4400" dirty="0"/>
              <a:t>Why do we care?</a:t>
            </a:r>
          </a:p>
        </p:txBody>
      </p:sp>
      <p:pic>
        <p:nvPicPr>
          <p:cNvPr id="5" name="Picture 4">
            <a:extLst>
              <a:ext uri="{FF2B5EF4-FFF2-40B4-BE49-F238E27FC236}">
                <a16:creationId xmlns:a16="http://schemas.microsoft.com/office/drawing/2014/main" id="{577B8117-EC3B-7140-8B05-9B72ACC7A840}"/>
              </a:ext>
            </a:extLst>
          </p:cNvPr>
          <p:cNvPicPr>
            <a:picLocks noChangeAspect="1"/>
          </p:cNvPicPr>
          <p:nvPr/>
        </p:nvPicPr>
        <p:blipFill>
          <a:blip r:embed="rId3"/>
          <a:stretch>
            <a:fillRect/>
          </a:stretch>
        </p:blipFill>
        <p:spPr>
          <a:xfrm>
            <a:off x="1451579" y="1853754"/>
            <a:ext cx="2153470" cy="2153470"/>
          </a:xfrm>
          <a:prstGeom prst="rect">
            <a:avLst/>
          </a:prstGeom>
        </p:spPr>
      </p:pic>
      <p:sp>
        <p:nvSpPr>
          <p:cNvPr id="8" name="TextBox 7">
            <a:extLst>
              <a:ext uri="{FF2B5EF4-FFF2-40B4-BE49-F238E27FC236}">
                <a16:creationId xmlns:a16="http://schemas.microsoft.com/office/drawing/2014/main" id="{9FB5DDF5-9CC1-694C-BF9D-93A621C346B0}"/>
              </a:ext>
            </a:extLst>
          </p:cNvPr>
          <p:cNvSpPr txBox="1"/>
          <p:nvPr/>
        </p:nvSpPr>
        <p:spPr>
          <a:xfrm>
            <a:off x="4061012" y="2389039"/>
            <a:ext cx="2304542" cy="830997"/>
          </a:xfrm>
          <a:prstGeom prst="rect">
            <a:avLst/>
          </a:prstGeom>
          <a:noFill/>
        </p:spPr>
        <p:txBody>
          <a:bodyPr wrap="none" rtlCol="0">
            <a:spAutoFit/>
          </a:bodyPr>
          <a:lstStyle/>
          <a:p>
            <a:r>
              <a:rPr lang="en-US" sz="4800" dirty="0"/>
              <a:t>Personal</a:t>
            </a:r>
            <a:endParaRPr lang="en-US" dirty="0"/>
          </a:p>
        </p:txBody>
      </p:sp>
      <p:sp>
        <p:nvSpPr>
          <p:cNvPr id="9" name="TextBox 8">
            <a:extLst>
              <a:ext uri="{FF2B5EF4-FFF2-40B4-BE49-F238E27FC236}">
                <a16:creationId xmlns:a16="http://schemas.microsoft.com/office/drawing/2014/main" id="{355C8FE9-C2BA-CF4F-8C73-B60800763D54}"/>
              </a:ext>
            </a:extLst>
          </p:cNvPr>
          <p:cNvSpPr txBox="1"/>
          <p:nvPr/>
        </p:nvSpPr>
        <p:spPr>
          <a:xfrm>
            <a:off x="5685592" y="3453299"/>
            <a:ext cx="889987" cy="830997"/>
          </a:xfrm>
          <a:prstGeom prst="rect">
            <a:avLst/>
          </a:prstGeom>
          <a:noFill/>
        </p:spPr>
        <p:txBody>
          <a:bodyPr wrap="none" rtlCol="0">
            <a:spAutoFit/>
          </a:bodyPr>
          <a:lstStyle/>
          <a:p>
            <a:r>
              <a:rPr lang="en-US" sz="4800" dirty="0"/>
              <a:t>VS</a:t>
            </a:r>
            <a:r>
              <a:rPr lang="en-US" dirty="0"/>
              <a:t>.</a:t>
            </a:r>
          </a:p>
        </p:txBody>
      </p:sp>
      <p:sp>
        <p:nvSpPr>
          <p:cNvPr id="10" name="TextBox 9">
            <a:extLst>
              <a:ext uri="{FF2B5EF4-FFF2-40B4-BE49-F238E27FC236}">
                <a16:creationId xmlns:a16="http://schemas.microsoft.com/office/drawing/2014/main" id="{579365C9-C43C-7D45-BEED-1B63F2A7ACF8}"/>
              </a:ext>
            </a:extLst>
          </p:cNvPr>
          <p:cNvSpPr txBox="1"/>
          <p:nvPr/>
        </p:nvSpPr>
        <p:spPr>
          <a:xfrm>
            <a:off x="5892122" y="4588748"/>
            <a:ext cx="2287806" cy="830997"/>
          </a:xfrm>
          <a:prstGeom prst="rect">
            <a:avLst/>
          </a:prstGeom>
          <a:noFill/>
        </p:spPr>
        <p:txBody>
          <a:bodyPr wrap="none" rtlCol="0">
            <a:spAutoFit/>
          </a:bodyPr>
          <a:lstStyle/>
          <a:p>
            <a:r>
              <a:rPr lang="en-US" sz="4800" dirty="0"/>
              <a:t>Business</a:t>
            </a:r>
            <a:endParaRPr lang="en-US" dirty="0"/>
          </a:p>
        </p:txBody>
      </p:sp>
      <p:pic>
        <p:nvPicPr>
          <p:cNvPr id="12" name="Picture 11">
            <a:extLst>
              <a:ext uri="{FF2B5EF4-FFF2-40B4-BE49-F238E27FC236}">
                <a16:creationId xmlns:a16="http://schemas.microsoft.com/office/drawing/2014/main" id="{03AAC3A3-FA75-6145-B8D0-127F2D575AFB}"/>
              </a:ext>
            </a:extLst>
          </p:cNvPr>
          <p:cNvPicPr>
            <a:picLocks noChangeAspect="1"/>
          </p:cNvPicPr>
          <p:nvPr/>
        </p:nvPicPr>
        <p:blipFill>
          <a:blip r:embed="rId4"/>
          <a:stretch>
            <a:fillRect/>
          </a:stretch>
        </p:blipFill>
        <p:spPr>
          <a:xfrm>
            <a:off x="8487563" y="4007224"/>
            <a:ext cx="2881772" cy="1922928"/>
          </a:xfrm>
          <a:prstGeom prst="rect">
            <a:avLst/>
          </a:prstGeom>
        </p:spPr>
      </p:pic>
    </p:spTree>
    <p:extLst>
      <p:ext uri="{BB962C8B-B14F-4D97-AF65-F5344CB8AC3E}">
        <p14:creationId xmlns:p14="http://schemas.microsoft.com/office/powerpoint/2010/main" val="128101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F28C-D1A5-954A-976F-1937F3503EE0}"/>
              </a:ext>
            </a:extLst>
          </p:cNvPr>
          <p:cNvSpPr>
            <a:spLocks noGrp="1"/>
          </p:cNvSpPr>
          <p:nvPr>
            <p:ph type="title"/>
          </p:nvPr>
        </p:nvSpPr>
        <p:spPr/>
        <p:txBody>
          <a:bodyPr>
            <a:normAutofit/>
          </a:bodyPr>
          <a:lstStyle/>
          <a:p>
            <a:r>
              <a:rPr lang="en-US" sz="4400" dirty="0"/>
              <a:t>Scraped Data</a:t>
            </a:r>
          </a:p>
        </p:txBody>
      </p:sp>
      <p:sp>
        <p:nvSpPr>
          <p:cNvPr id="3" name="Content Placeholder 2">
            <a:extLst>
              <a:ext uri="{FF2B5EF4-FFF2-40B4-BE49-F238E27FC236}">
                <a16:creationId xmlns:a16="http://schemas.microsoft.com/office/drawing/2014/main" id="{0794A066-9B5A-D34B-9B13-15A67CDF43A1}"/>
              </a:ext>
            </a:extLst>
          </p:cNvPr>
          <p:cNvSpPr>
            <a:spLocks noGrp="1"/>
          </p:cNvSpPr>
          <p:nvPr>
            <p:ph idx="1"/>
          </p:nvPr>
        </p:nvSpPr>
        <p:spPr/>
        <p:txBody>
          <a:bodyPr/>
          <a:lstStyle/>
          <a:p>
            <a:r>
              <a:rPr lang="en-US" dirty="0"/>
              <a:t>Restaurant</a:t>
            </a:r>
          </a:p>
          <a:p>
            <a:r>
              <a:rPr lang="en-US" dirty="0"/>
              <a:t>Location</a:t>
            </a:r>
          </a:p>
          <a:p>
            <a:r>
              <a:rPr lang="en-US" dirty="0"/>
              <a:t>Cuisine</a:t>
            </a:r>
          </a:p>
          <a:p>
            <a:r>
              <a:rPr lang="en-US" dirty="0"/>
              <a:t>Price</a:t>
            </a:r>
          </a:p>
          <a:p>
            <a:r>
              <a:rPr lang="en-US" dirty="0"/>
              <a:t>Ratings (Food, Service,  Ambience,  Value)</a:t>
            </a:r>
          </a:p>
          <a:p>
            <a:r>
              <a:rPr lang="en-US" dirty="0"/>
              <a:t>Number of Reviews and Recommendation Percentage</a:t>
            </a:r>
          </a:p>
          <a:p>
            <a:r>
              <a:rPr lang="en-US" dirty="0">
                <a:hlinkClick r:id="rId2"/>
              </a:rPr>
              <a:t>Scarpetta</a:t>
            </a:r>
            <a:endParaRPr lang="en-US" dirty="0"/>
          </a:p>
          <a:p>
            <a:endParaRPr lang="en-US" dirty="0"/>
          </a:p>
        </p:txBody>
      </p:sp>
    </p:spTree>
    <p:extLst>
      <p:ext uri="{BB962C8B-B14F-4D97-AF65-F5344CB8AC3E}">
        <p14:creationId xmlns:p14="http://schemas.microsoft.com/office/powerpoint/2010/main" val="18676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4A066-9B5A-D34B-9B13-15A67CDF43A1}"/>
              </a:ext>
            </a:extLst>
          </p:cNvPr>
          <p:cNvSpPr>
            <a:spLocks noGrp="1"/>
          </p:cNvSpPr>
          <p:nvPr>
            <p:ph idx="1"/>
          </p:nvPr>
        </p:nvSpPr>
        <p:spPr>
          <a:xfrm>
            <a:off x="3883607" y="2406360"/>
            <a:ext cx="4424786" cy="2045280"/>
          </a:xfrm>
        </p:spPr>
        <p:txBody>
          <a:bodyPr>
            <a:normAutofit/>
          </a:bodyPr>
          <a:lstStyle/>
          <a:p>
            <a:pPr marL="0" indent="0">
              <a:buNone/>
            </a:pPr>
            <a:r>
              <a:rPr lang="en-US" sz="8800" dirty="0"/>
              <a:t>Analysis</a:t>
            </a:r>
            <a:endParaRPr lang="en-US" sz="1600" dirty="0"/>
          </a:p>
        </p:txBody>
      </p:sp>
    </p:spTree>
    <p:extLst>
      <p:ext uri="{BB962C8B-B14F-4D97-AF65-F5344CB8AC3E}">
        <p14:creationId xmlns:p14="http://schemas.microsoft.com/office/powerpoint/2010/main" val="156045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F931C0-C986-C744-97B7-91EC8057F0BC}"/>
              </a:ext>
            </a:extLst>
          </p:cNvPr>
          <p:cNvPicPr>
            <a:picLocks noChangeAspect="1"/>
          </p:cNvPicPr>
          <p:nvPr/>
        </p:nvPicPr>
        <p:blipFill>
          <a:blip r:embed="rId2"/>
          <a:stretch>
            <a:fillRect/>
          </a:stretch>
        </p:blipFill>
        <p:spPr>
          <a:xfrm>
            <a:off x="356347" y="125506"/>
            <a:ext cx="11479306" cy="5739653"/>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9521918" y="540590"/>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66081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61A4-27A9-214E-92DE-D156CACCF64A}"/>
              </a:ext>
            </a:extLst>
          </p:cNvPr>
          <p:cNvSpPr>
            <a:spLocks noGrp="1"/>
          </p:cNvSpPr>
          <p:nvPr>
            <p:ph type="title"/>
          </p:nvPr>
        </p:nvSpPr>
        <p:spPr/>
        <p:txBody>
          <a:bodyPr/>
          <a:lstStyle/>
          <a:p>
            <a:r>
              <a:rPr lang="en-US" sz="4400" dirty="0"/>
              <a:t>Limitations</a:t>
            </a:r>
            <a:endParaRPr lang="en-US" dirty="0"/>
          </a:p>
        </p:txBody>
      </p:sp>
      <p:sp>
        <p:nvSpPr>
          <p:cNvPr id="3" name="Content Placeholder 2">
            <a:extLst>
              <a:ext uri="{FF2B5EF4-FFF2-40B4-BE49-F238E27FC236}">
                <a16:creationId xmlns:a16="http://schemas.microsoft.com/office/drawing/2014/main" id="{3DCEEBC6-6FC8-454A-9A9F-7B6D201950C8}"/>
              </a:ext>
            </a:extLst>
          </p:cNvPr>
          <p:cNvSpPr>
            <a:spLocks noGrp="1"/>
          </p:cNvSpPr>
          <p:nvPr>
            <p:ph idx="1"/>
          </p:nvPr>
        </p:nvSpPr>
        <p:spPr/>
        <p:txBody>
          <a:bodyPr/>
          <a:lstStyle/>
          <a:p>
            <a:r>
              <a:rPr lang="en-US" dirty="0"/>
              <a:t>Not all restaurants are on OpenTable</a:t>
            </a:r>
          </a:p>
          <a:p>
            <a:r>
              <a:rPr lang="en-US" dirty="0"/>
              <a:t>Searched only Manhattan</a:t>
            </a:r>
          </a:p>
          <a:p>
            <a:r>
              <a:rPr lang="en-US" dirty="0"/>
              <a:t>Date of reservation</a:t>
            </a:r>
          </a:p>
          <a:p>
            <a:r>
              <a:rPr lang="en-US" dirty="0"/>
              <a:t>Some locations have very few restaurants (count &lt; 5)</a:t>
            </a:r>
          </a:p>
          <a:p>
            <a:r>
              <a:rPr lang="en-US" dirty="0"/>
              <a:t>Bar/Pub type restaurants are included (Noise)</a:t>
            </a:r>
          </a:p>
          <a:p>
            <a:r>
              <a:rPr lang="en-US" dirty="0"/>
              <a:t>Lower price has a higher variance in rating (Price)</a:t>
            </a:r>
          </a:p>
          <a:p>
            <a:r>
              <a:rPr lang="en-US" dirty="0"/>
              <a:t>Not all restaurants have a known chef (Credibility)</a:t>
            </a:r>
          </a:p>
        </p:txBody>
      </p:sp>
    </p:spTree>
    <p:extLst>
      <p:ext uri="{BB962C8B-B14F-4D97-AF65-F5344CB8AC3E}">
        <p14:creationId xmlns:p14="http://schemas.microsoft.com/office/powerpoint/2010/main" val="112499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6AE533-4582-3740-9B37-B97E9294776B}"/>
              </a:ext>
            </a:extLst>
          </p:cNvPr>
          <p:cNvPicPr>
            <a:picLocks noChangeAspect="1"/>
          </p:cNvPicPr>
          <p:nvPr/>
        </p:nvPicPr>
        <p:blipFill>
          <a:blip r:embed="rId2"/>
          <a:stretch>
            <a:fillRect/>
          </a:stretch>
        </p:blipFill>
        <p:spPr>
          <a:xfrm>
            <a:off x="2082800" y="146423"/>
            <a:ext cx="8026400" cy="5733143"/>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715094" y="419567"/>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3617742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TotalTime>
  <Words>354</Words>
  <Application>Microsoft Macintosh PowerPoint</Application>
  <PresentationFormat>Widescreen</PresentationFormat>
  <Paragraphs>62</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Gill Sans MT</vt:lpstr>
      <vt:lpstr>Office Theme</vt:lpstr>
      <vt:lpstr>Gallery</vt:lpstr>
      <vt:lpstr>PowerPoint Presentation</vt:lpstr>
      <vt:lpstr>Overview</vt:lpstr>
      <vt:lpstr>What is OpenTable?</vt:lpstr>
      <vt:lpstr>Why do we care?</vt:lpstr>
      <vt:lpstr>Scraped Data</vt:lpstr>
      <vt:lpstr>PowerPoint Presentation</vt:lpstr>
      <vt:lpstr>PowerPoint Presentation</vt:lpstr>
      <vt:lpstr>Limitations</vt:lpstr>
      <vt:lpstr>PowerPoint Presentation</vt:lpstr>
      <vt:lpstr>PowerPoint Presentation</vt:lpstr>
      <vt:lpstr>PowerPoint Presentation</vt:lpstr>
      <vt:lpstr>PowerPoint Presentation</vt:lpstr>
      <vt:lpstr>Takeaways &amp; future work</vt:lpstr>
      <vt:lpstr>References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Nguyen</dc:creator>
  <cp:lastModifiedBy>Quoc Nguyen</cp:lastModifiedBy>
  <cp:revision>32</cp:revision>
  <dcterms:created xsi:type="dcterms:W3CDTF">2019-04-19T17:34:20Z</dcterms:created>
  <dcterms:modified xsi:type="dcterms:W3CDTF">2019-04-22T22:38:57Z</dcterms:modified>
</cp:coreProperties>
</file>