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401" r:id="rId3"/>
    <p:sldId id="390" r:id="rId4"/>
    <p:sldId id="392" r:id="rId5"/>
    <p:sldId id="402" r:id="rId6"/>
    <p:sldId id="403" r:id="rId7"/>
    <p:sldId id="258" r:id="rId8"/>
    <p:sldId id="259" r:id="rId9"/>
    <p:sldId id="260" r:id="rId10"/>
    <p:sldId id="261" r:id="rId11"/>
    <p:sldId id="263" r:id="rId12"/>
    <p:sldId id="266" r:id="rId13"/>
    <p:sldId id="265" r:id="rId14"/>
    <p:sldId id="264" r:id="rId15"/>
    <p:sldId id="269" r:id="rId16"/>
    <p:sldId id="270" r:id="rId17"/>
    <p:sldId id="298" r:id="rId18"/>
    <p:sldId id="279" r:id="rId19"/>
    <p:sldId id="281" r:id="rId20"/>
    <p:sldId id="282" r:id="rId21"/>
    <p:sldId id="283" r:id="rId22"/>
    <p:sldId id="284" r:id="rId23"/>
    <p:sldId id="285" r:id="rId24"/>
    <p:sldId id="286" r:id="rId25"/>
    <p:sldId id="287" r:id="rId26"/>
    <p:sldId id="289" r:id="rId27"/>
    <p:sldId id="295" r:id="rId28"/>
    <p:sldId id="290" r:id="rId29"/>
    <p:sldId id="291" r:id="rId30"/>
    <p:sldId id="292" r:id="rId31"/>
    <p:sldId id="293" r:id="rId32"/>
    <p:sldId id="294" r:id="rId33"/>
    <p:sldId id="304" r:id="rId34"/>
    <p:sldId id="299" r:id="rId35"/>
    <p:sldId id="300" r:id="rId36"/>
    <p:sldId id="301" r:id="rId37"/>
    <p:sldId id="302" r:id="rId38"/>
    <p:sldId id="303" r:id="rId39"/>
    <p:sldId id="305" r:id="rId40"/>
    <p:sldId id="307" r:id="rId41"/>
    <p:sldId id="308" r:id="rId42"/>
    <p:sldId id="318" r:id="rId43"/>
    <p:sldId id="325" r:id="rId44"/>
    <p:sldId id="40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AD668E-F7B9-420A-A3A6-22B721A99EFC}">
          <p14:sldIdLst>
            <p14:sldId id="256"/>
            <p14:sldId id="401"/>
            <p14:sldId id="390"/>
            <p14:sldId id="392"/>
            <p14:sldId id="402"/>
            <p14:sldId id="403"/>
            <p14:sldId id="258"/>
            <p14:sldId id="259"/>
            <p14:sldId id="260"/>
            <p14:sldId id="261"/>
            <p14:sldId id="263"/>
            <p14:sldId id="266"/>
            <p14:sldId id="265"/>
            <p14:sldId id="264"/>
            <p14:sldId id="269"/>
            <p14:sldId id="270"/>
            <p14:sldId id="298"/>
            <p14:sldId id="279"/>
            <p14:sldId id="281"/>
            <p14:sldId id="282"/>
            <p14:sldId id="283"/>
            <p14:sldId id="284"/>
            <p14:sldId id="285"/>
            <p14:sldId id="286"/>
            <p14:sldId id="287"/>
            <p14:sldId id="289"/>
            <p14:sldId id="295"/>
            <p14:sldId id="290"/>
            <p14:sldId id="291"/>
            <p14:sldId id="292"/>
            <p14:sldId id="293"/>
            <p14:sldId id="294"/>
            <p14:sldId id="304"/>
            <p14:sldId id="299"/>
            <p14:sldId id="300"/>
            <p14:sldId id="301"/>
            <p14:sldId id="302"/>
            <p14:sldId id="303"/>
            <p14:sldId id="305"/>
            <p14:sldId id="307"/>
            <p14:sldId id="308"/>
            <p14:sldId id="318"/>
            <p14:sldId id="325"/>
            <p14:sldId id="405"/>
          </p14:sldIdLst>
        </p14:section>
        <p14:section name="Untitled Section" id="{6640A29E-61AE-4B1F-A826-DD12470A4E0E}">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0066"/>
    <a:srgbClr val="FFFFCC"/>
    <a:srgbClr val="0000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2815" autoAdjust="0"/>
  </p:normalViewPr>
  <p:slideViewPr>
    <p:cSldViewPr snapToGrid="0">
      <p:cViewPr varScale="1">
        <p:scale>
          <a:sx n="88" d="100"/>
          <a:sy n="88" d="100"/>
        </p:scale>
        <p:origin x="710" y="62"/>
      </p:cViewPr>
      <p:guideLst/>
    </p:cSldViewPr>
  </p:slideViewPr>
  <p:notesTextViewPr>
    <p:cViewPr>
      <p:scale>
        <a:sx n="1" d="1"/>
        <a:sy n="1" d="1"/>
      </p:scale>
      <p:origin x="0" y="0"/>
    </p:cViewPr>
  </p:notesTextViewPr>
  <p:sorterViewPr>
    <p:cViewPr>
      <p:scale>
        <a:sx n="100" d="100"/>
        <a:sy n="100" d="100"/>
      </p:scale>
      <p:origin x="0" y="-277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2A6D0-ACAC-4115-8143-DF82EC55868C}" type="datetimeFigureOut">
              <a:rPr lang="en-US" smtClean="0"/>
              <a:t>1/24/2024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6002F-3002-4CBB-8AC2-0BCFF26F94AE}" type="slidenum">
              <a:rPr lang="en-US" smtClean="0"/>
              <a:t>‹#›</a:t>
            </a:fld>
            <a:endParaRPr lang="en-US"/>
          </a:p>
        </p:txBody>
      </p:sp>
    </p:spTree>
    <p:extLst>
      <p:ext uri="{BB962C8B-B14F-4D97-AF65-F5344CB8AC3E}">
        <p14:creationId xmlns:p14="http://schemas.microsoft.com/office/powerpoint/2010/main" val="81497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6002F-3002-4CBB-8AC2-0BCFF26F94AE}" type="slidenum">
              <a:rPr lang="en-US" smtClean="0"/>
              <a:t>2</a:t>
            </a:fld>
            <a:endParaRPr lang="en-US"/>
          </a:p>
        </p:txBody>
      </p:sp>
    </p:spTree>
    <p:extLst>
      <p:ext uri="{BB962C8B-B14F-4D97-AF65-F5344CB8AC3E}">
        <p14:creationId xmlns:p14="http://schemas.microsoft.com/office/powerpoint/2010/main" val="106408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Indoor Unit and Outdoor Unit</a:t>
            </a:r>
          </a:p>
        </p:txBody>
      </p:sp>
      <p:sp>
        <p:nvSpPr>
          <p:cNvPr id="4" name="Slide Number Placeholder 3"/>
          <p:cNvSpPr>
            <a:spLocks noGrp="1"/>
          </p:cNvSpPr>
          <p:nvPr>
            <p:ph type="sldNum" sz="quarter" idx="5"/>
          </p:nvPr>
        </p:nvSpPr>
        <p:spPr/>
        <p:txBody>
          <a:bodyPr/>
          <a:lstStyle/>
          <a:p>
            <a:fld id="{1E66002F-3002-4CBB-8AC2-0BCFF26F94AE}" type="slidenum">
              <a:rPr lang="en-US" smtClean="0"/>
              <a:t>42</a:t>
            </a:fld>
            <a:endParaRPr lang="en-US"/>
          </a:p>
        </p:txBody>
      </p:sp>
    </p:spTree>
    <p:extLst>
      <p:ext uri="{BB962C8B-B14F-4D97-AF65-F5344CB8AC3E}">
        <p14:creationId xmlns:p14="http://schemas.microsoft.com/office/powerpoint/2010/main" val="356815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Indoor Unit and Outdoor Unit</a:t>
            </a:r>
          </a:p>
        </p:txBody>
      </p:sp>
      <p:sp>
        <p:nvSpPr>
          <p:cNvPr id="4" name="Slide Number Placeholder 3"/>
          <p:cNvSpPr>
            <a:spLocks noGrp="1"/>
          </p:cNvSpPr>
          <p:nvPr>
            <p:ph type="sldNum" sz="quarter" idx="5"/>
          </p:nvPr>
        </p:nvSpPr>
        <p:spPr/>
        <p:txBody>
          <a:bodyPr/>
          <a:lstStyle/>
          <a:p>
            <a:fld id="{1E66002F-3002-4CBB-8AC2-0BCFF26F94AE}" type="slidenum">
              <a:rPr lang="en-US" smtClean="0"/>
              <a:t>43</a:t>
            </a:fld>
            <a:endParaRPr lang="en-US"/>
          </a:p>
        </p:txBody>
      </p:sp>
    </p:spTree>
    <p:extLst>
      <p:ext uri="{BB962C8B-B14F-4D97-AF65-F5344CB8AC3E}">
        <p14:creationId xmlns:p14="http://schemas.microsoft.com/office/powerpoint/2010/main" val="393903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Indoor Unit and Outdoor Unit</a:t>
            </a:r>
          </a:p>
        </p:txBody>
      </p:sp>
      <p:sp>
        <p:nvSpPr>
          <p:cNvPr id="4" name="Slide Number Placeholder 3"/>
          <p:cNvSpPr>
            <a:spLocks noGrp="1"/>
          </p:cNvSpPr>
          <p:nvPr>
            <p:ph type="sldNum" sz="quarter" idx="5"/>
          </p:nvPr>
        </p:nvSpPr>
        <p:spPr/>
        <p:txBody>
          <a:bodyPr/>
          <a:lstStyle/>
          <a:p>
            <a:fld id="{1E66002F-3002-4CBB-8AC2-0BCFF26F94AE}" type="slidenum">
              <a:rPr lang="en-US" smtClean="0"/>
              <a:t>44</a:t>
            </a:fld>
            <a:endParaRPr lang="en-US"/>
          </a:p>
        </p:txBody>
      </p:sp>
    </p:spTree>
    <p:extLst>
      <p:ext uri="{BB962C8B-B14F-4D97-AF65-F5344CB8AC3E}">
        <p14:creationId xmlns:p14="http://schemas.microsoft.com/office/powerpoint/2010/main" val="55749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BA590-A958-45D2-8CAF-10B36CDBBE41}"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solidFill>
                  <a:srgbClr val="FF0000"/>
                </a:solidFill>
              </a:defRPr>
            </a:lvl1pPr>
          </a:lstStyle>
          <a:p>
            <a:fld id="{332E368D-8503-49F3-B3F9-322E75B420BB}" type="slidenum">
              <a:rPr lang="en-US" smtClean="0"/>
              <a:pPr/>
              <a:t>‹#›</a:t>
            </a:fld>
            <a:endParaRPr lang="en-US" dirty="0"/>
          </a:p>
        </p:txBody>
      </p:sp>
    </p:spTree>
    <p:extLst>
      <p:ext uri="{BB962C8B-B14F-4D97-AF65-F5344CB8AC3E}">
        <p14:creationId xmlns:p14="http://schemas.microsoft.com/office/powerpoint/2010/main" val="107765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B894E-5FFF-4572-84A5-932E3FD4EB64}"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62767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DA7B8-AE41-4346-9439-0B54A730C632}"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318606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6CE92-6CFD-4E1A-BCF9-C096106048F8}"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417704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2A693-8483-40FD-808C-EA0E5FDBDBAD}"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81055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39D0F1-6FDB-4E12-9953-8F35734195A8}"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250751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D84EF-D298-4AB6-9473-F4EB765D73AE}" type="datetime1">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371155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21DCF-351B-4E69-AB2E-B80F604B7ED6}" type="datetime1">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370165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8D913-B162-47A2-913C-068EEE5CA648}" type="datetime1">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92526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B4ACCD-31BA-42C4-A234-B3DECE3E3CFD}"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410172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1FEB0C-D890-48EC-AE44-5A39349131F0}"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394759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2100F-060A-49EB-9C4A-23454BBE1CBE}" type="datetime1">
              <a:rPr lang="en-US" smtClean="0"/>
              <a:t>1/24/2024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E368D-8503-49F3-B3F9-322E75B420BB}" type="slidenum">
              <a:rPr lang="en-US" smtClean="0"/>
              <a:t>‹#›</a:t>
            </a:fld>
            <a:endParaRPr lang="en-US"/>
          </a:p>
        </p:txBody>
      </p:sp>
    </p:spTree>
    <p:extLst>
      <p:ext uri="{BB962C8B-B14F-4D97-AF65-F5344CB8AC3E}">
        <p14:creationId xmlns:p14="http://schemas.microsoft.com/office/powerpoint/2010/main" val="3238871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Visio_Drawing1314.vsdx"/></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DCB49C-01FF-D920-5BF0-FD1BC19FF670}"/>
              </a:ext>
            </a:extLst>
          </p:cNvPr>
          <p:cNvSpPr txBox="1"/>
          <p:nvPr/>
        </p:nvSpPr>
        <p:spPr>
          <a:xfrm>
            <a:off x="13251" y="130649"/>
            <a:ext cx="9144000" cy="1200329"/>
          </a:xfrm>
          <a:prstGeom prst="rect">
            <a:avLst/>
          </a:prstGeom>
          <a:noFill/>
        </p:spPr>
        <p:txBody>
          <a:bodyPr wrap="square" rtlCol="0">
            <a:spAutoFit/>
          </a:bodyPr>
          <a:lstStyle/>
          <a:p>
            <a:pPr algn="ctr"/>
            <a:r>
              <a:rPr lang="en-US" sz="2400" dirty="0" err="1" smtClean="0">
                <a:solidFill>
                  <a:srgbClr val="FF0000"/>
                </a:solidFill>
                <a:latin typeface="Times New Roman" panose="02020603050405020304" pitchFamily="18" charset="0"/>
                <a:cs typeface="Times New Roman" panose="02020603050405020304" pitchFamily="18" charset="0"/>
              </a:rPr>
              <a:t>PHÒNG</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THÔNG</a:t>
            </a:r>
            <a:r>
              <a:rPr lang="en-US" sz="2400" dirty="0" smtClean="0">
                <a:solidFill>
                  <a:srgbClr val="FF0000"/>
                </a:solidFill>
                <a:latin typeface="Times New Roman" panose="02020603050405020304" pitchFamily="18" charset="0"/>
                <a:cs typeface="Times New Roman" panose="02020603050405020304" pitchFamily="18" charset="0"/>
              </a:rPr>
              <a:t> TIN</a:t>
            </a:r>
            <a:endParaRPr lang="en-US" sz="2400" dirty="0">
              <a:solidFill>
                <a:srgbClr val="FF0000"/>
              </a:solidFill>
              <a:latin typeface="Times New Roman" panose="02020603050405020304" pitchFamily="18" charset="0"/>
              <a:cs typeface="Times New Roman" panose="02020603050405020304" pitchFamily="18" charset="0"/>
            </a:endParaRPr>
          </a:p>
          <a:p>
            <a:pPr algn="ctr"/>
            <a:r>
              <a:rPr lang="en-US" sz="2400" b="1" dirty="0">
                <a:solidFill>
                  <a:srgbClr val="FF0000"/>
                </a:solidFill>
                <a:latin typeface="Times New Roman" panose="02020603050405020304" pitchFamily="18" charset="0"/>
                <a:cs typeface="Times New Roman" panose="02020603050405020304" pitchFamily="18" charset="0"/>
              </a:rPr>
              <a:t>BAN TỔ CHỨC LỚP TẬP HUẤN</a:t>
            </a:r>
          </a:p>
          <a:p>
            <a:pPr algn="ctr"/>
            <a:endParaRPr lang="en-US" sz="2400" b="1" dirty="0">
              <a:solidFill>
                <a:srgbClr val="000099"/>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02E098C-91A8-BD88-0F3A-00023E4C8D90}"/>
              </a:ext>
            </a:extLst>
          </p:cNvPr>
          <p:cNvSpPr txBox="1"/>
          <p:nvPr/>
        </p:nvSpPr>
        <p:spPr>
          <a:xfrm>
            <a:off x="13251" y="6132385"/>
            <a:ext cx="9144000" cy="400110"/>
          </a:xfrm>
          <a:prstGeom prst="rect">
            <a:avLst/>
          </a:prstGeom>
          <a:noFill/>
        </p:spPr>
        <p:txBody>
          <a:bodyPr wrap="square" rtlCol="0">
            <a:spAutoFit/>
          </a:bodyPr>
          <a:lstStyle/>
          <a:p>
            <a:pPr algn="ctr"/>
            <a:r>
              <a:rPr lang="en-US" sz="2000" b="1" dirty="0" err="1">
                <a:solidFill>
                  <a:srgbClr val="000099"/>
                </a:solidFill>
                <a:latin typeface="Times New Roman" panose="02020603050405020304" pitchFamily="18" charset="0"/>
                <a:cs typeface="Times New Roman" panose="02020603050405020304" pitchFamily="18" charset="0"/>
              </a:rPr>
              <a:t>THÁNG</a:t>
            </a:r>
            <a:r>
              <a:rPr lang="en-US" sz="2000" b="1" dirty="0">
                <a:solidFill>
                  <a:srgbClr val="000099"/>
                </a:solidFill>
                <a:latin typeface="Times New Roman" panose="02020603050405020304" pitchFamily="18" charset="0"/>
                <a:cs typeface="Times New Roman" panose="02020603050405020304" pitchFamily="18" charset="0"/>
              </a:rPr>
              <a:t> </a:t>
            </a:r>
            <a:r>
              <a:rPr lang="en-US" sz="2000" b="1" dirty="0" smtClean="0">
                <a:solidFill>
                  <a:srgbClr val="000099"/>
                </a:solidFill>
                <a:latin typeface="Times New Roman" panose="02020603050405020304" pitchFamily="18" charset="0"/>
                <a:cs typeface="Times New Roman" panose="02020603050405020304" pitchFamily="18" charset="0"/>
              </a:rPr>
              <a:t>1 </a:t>
            </a:r>
            <a:r>
              <a:rPr lang="en-US" sz="2000" b="1" dirty="0">
                <a:solidFill>
                  <a:srgbClr val="000099"/>
                </a:solidFill>
                <a:latin typeface="Times New Roman" panose="02020603050405020304" pitchFamily="18" charset="0"/>
                <a:cs typeface="Times New Roman" panose="02020603050405020304" pitchFamily="18" charset="0"/>
              </a:rPr>
              <a:t>NĂM </a:t>
            </a:r>
            <a:r>
              <a:rPr lang="en-US" sz="2000" b="1" dirty="0" smtClean="0">
                <a:solidFill>
                  <a:srgbClr val="000099"/>
                </a:solidFill>
                <a:latin typeface="Times New Roman" panose="02020603050405020304" pitchFamily="18" charset="0"/>
                <a:cs typeface="Times New Roman" panose="02020603050405020304" pitchFamily="18" charset="0"/>
              </a:rPr>
              <a:t>2024</a:t>
            </a:r>
            <a:endParaRPr lang="en-US" sz="2000" b="1" dirty="0">
              <a:solidFill>
                <a:srgbClr val="000099"/>
              </a:solidFill>
              <a:latin typeface="Times New Roman" panose="02020603050405020304" pitchFamily="18" charset="0"/>
              <a:cs typeface="Times New Roman" panose="02020603050405020304" pitchFamily="18" charset="0"/>
            </a:endParaRPr>
          </a:p>
        </p:txBody>
      </p:sp>
      <p:pic>
        <p:nvPicPr>
          <p:cNvPr id="9" name="Graphic 8">
            <a:extLst>
              <a:ext uri="{FF2B5EF4-FFF2-40B4-BE49-F238E27FC236}">
                <a16:creationId xmlns:a16="http://schemas.microsoft.com/office/drawing/2014/main" id="{F722C30D-3FE3-4FC5-106F-9B842CBBEE5B}"/>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5484" t="8280" r="6300"/>
          <a:stretch/>
        </p:blipFill>
        <p:spPr>
          <a:xfrm>
            <a:off x="7120104" y="776248"/>
            <a:ext cx="1865903" cy="1877438"/>
          </a:xfrm>
          <a:prstGeom prst="rect">
            <a:avLst/>
          </a:prstGeom>
        </p:spPr>
      </p:pic>
      <p:sp>
        <p:nvSpPr>
          <p:cNvPr id="5" name="TextBox 4">
            <a:extLst>
              <a:ext uri="{FF2B5EF4-FFF2-40B4-BE49-F238E27FC236}">
                <a16:creationId xmlns:a16="http://schemas.microsoft.com/office/drawing/2014/main" id="{CED7C130-F673-EB50-5C1B-7A4FD8D7D6C2}"/>
              </a:ext>
            </a:extLst>
          </p:cNvPr>
          <p:cNvSpPr txBox="1"/>
          <p:nvPr/>
        </p:nvSpPr>
        <p:spPr>
          <a:xfrm>
            <a:off x="-1" y="1976277"/>
            <a:ext cx="9144000" cy="1877437"/>
          </a:xfrm>
          <a:prstGeom prst="rect">
            <a:avLst/>
          </a:prstGeom>
          <a:noFill/>
        </p:spPr>
        <p:txBody>
          <a:bodyPr wrap="square" rtlCol="0">
            <a:spAutoFit/>
          </a:bodyPr>
          <a:lstStyle/>
          <a:p>
            <a:pPr algn="ctr"/>
            <a:r>
              <a:rPr lang="en-US" sz="3200" b="1" dirty="0">
                <a:solidFill>
                  <a:srgbClr val="000099"/>
                </a:solidFill>
                <a:latin typeface="Times New Roman" panose="02020603050405020304" pitchFamily="18" charset="0"/>
                <a:cs typeface="Times New Roman" panose="02020603050405020304" pitchFamily="18" charset="0"/>
              </a:rPr>
              <a:t>BÀI</a:t>
            </a:r>
          </a:p>
          <a:p>
            <a:pPr algn="ctr"/>
            <a:r>
              <a:rPr lang="en-US" sz="2800" b="1" dirty="0">
                <a:solidFill>
                  <a:srgbClr val="000099"/>
                </a:solidFill>
                <a:latin typeface="Times New Roman" panose="02020603050405020304" pitchFamily="18" charset="0"/>
                <a:cs typeface="Times New Roman" panose="02020603050405020304" pitchFamily="18" charset="0"/>
              </a:rPr>
              <a:t>KHAI THÁC SỬ DỤNG</a:t>
            </a:r>
          </a:p>
          <a:p>
            <a:pPr algn="ctr"/>
            <a:r>
              <a:rPr lang="en-US" sz="2800" b="1" dirty="0">
                <a:solidFill>
                  <a:srgbClr val="000099"/>
                </a:solidFill>
                <a:latin typeface="Times New Roman" panose="02020603050405020304" pitchFamily="18" charset="0"/>
                <a:cs typeface="Times New Roman" panose="02020603050405020304" pitchFamily="18" charset="0"/>
              </a:rPr>
              <a:t> THIẾT BỊ VI BA SỐ NHẢY TẦN VHCR/10G</a:t>
            </a:r>
          </a:p>
          <a:p>
            <a:pPr algn="ctr"/>
            <a:endParaRPr lang="en-US" sz="2800" b="1" dirty="0">
              <a:solidFill>
                <a:srgbClr val="000099"/>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44F9D68-5B3B-8E0F-4E5D-D0B8E165E40A}"/>
              </a:ext>
            </a:extLst>
          </p:cNvPr>
          <p:cNvSpPr txBox="1"/>
          <p:nvPr/>
        </p:nvSpPr>
        <p:spPr>
          <a:xfrm>
            <a:off x="-1" y="3618878"/>
            <a:ext cx="9144000" cy="400110"/>
          </a:xfrm>
          <a:prstGeom prst="rect">
            <a:avLst/>
          </a:prstGeom>
          <a:noFill/>
        </p:spPr>
        <p:txBody>
          <a:bodyPr wrap="square" rtlCol="0">
            <a:spAutoFit/>
          </a:bodyPr>
          <a:lstStyle/>
          <a:p>
            <a:pPr algn="ctr"/>
            <a:r>
              <a:rPr lang="en-US" sz="2000" dirty="0">
                <a:solidFill>
                  <a:srgbClr val="000099"/>
                </a:solidFill>
                <a:latin typeface="Times New Roman" panose="02020603050405020304" pitchFamily="18" charset="0"/>
                <a:cs typeface="Times New Roman" panose="02020603050405020304" pitchFamily="18" charset="0"/>
              </a:rPr>
              <a:t>GIÁO VIÊN: </a:t>
            </a:r>
            <a:r>
              <a:rPr lang="en-US" sz="2000" dirty="0" err="1" smtClean="0">
                <a:solidFill>
                  <a:srgbClr val="000099"/>
                </a:solidFill>
                <a:latin typeface="Times New Roman" panose="02020603050405020304" pitchFamily="18" charset="0"/>
                <a:cs typeface="Times New Roman" panose="02020603050405020304" pitchFamily="18" charset="0"/>
              </a:rPr>
              <a:t>THIẾU</a:t>
            </a:r>
            <a:r>
              <a:rPr lang="en-US" sz="2000" dirty="0" smtClean="0">
                <a:solidFill>
                  <a:srgbClr val="000099"/>
                </a:solidFill>
                <a:latin typeface="Times New Roman" panose="02020603050405020304" pitchFamily="18" charset="0"/>
                <a:cs typeface="Times New Roman" panose="02020603050405020304" pitchFamily="18" charset="0"/>
              </a:rPr>
              <a:t> </a:t>
            </a:r>
            <a:r>
              <a:rPr lang="en-US" sz="2000" dirty="0" err="1" smtClean="0">
                <a:solidFill>
                  <a:srgbClr val="000099"/>
                </a:solidFill>
                <a:latin typeface="Times New Roman" panose="02020603050405020304" pitchFamily="18" charset="0"/>
                <a:cs typeface="Times New Roman" panose="02020603050405020304" pitchFamily="18" charset="0"/>
              </a:rPr>
              <a:t>TÁ</a:t>
            </a:r>
            <a:r>
              <a:rPr lang="en-US" sz="2000" dirty="0" smtClean="0">
                <a:solidFill>
                  <a:srgbClr val="000099"/>
                </a:solidFill>
                <a:latin typeface="Times New Roman" panose="02020603050405020304" pitchFamily="18" charset="0"/>
                <a:cs typeface="Times New Roman" panose="02020603050405020304" pitchFamily="18" charset="0"/>
              </a:rPr>
              <a:t> </a:t>
            </a:r>
            <a:r>
              <a:rPr lang="en-US" sz="2000" dirty="0" err="1" smtClean="0">
                <a:solidFill>
                  <a:srgbClr val="000099"/>
                </a:solidFill>
                <a:latin typeface="Times New Roman" panose="02020603050405020304" pitchFamily="18" charset="0"/>
                <a:cs typeface="Times New Roman" panose="02020603050405020304" pitchFamily="18" charset="0"/>
              </a:rPr>
              <a:t>VŨ</a:t>
            </a:r>
            <a:r>
              <a:rPr lang="en-US" sz="2000" dirty="0" smtClean="0">
                <a:solidFill>
                  <a:srgbClr val="000099"/>
                </a:solidFill>
                <a:latin typeface="Times New Roman" panose="02020603050405020304" pitchFamily="18" charset="0"/>
                <a:cs typeface="Times New Roman" panose="02020603050405020304" pitchFamily="18" charset="0"/>
              </a:rPr>
              <a:t> </a:t>
            </a:r>
            <a:r>
              <a:rPr lang="en-US" sz="2000" dirty="0" err="1" smtClean="0">
                <a:solidFill>
                  <a:srgbClr val="000099"/>
                </a:solidFill>
                <a:latin typeface="Times New Roman" panose="02020603050405020304" pitchFamily="18" charset="0"/>
                <a:cs typeface="Times New Roman" panose="02020603050405020304" pitchFamily="18" charset="0"/>
              </a:rPr>
              <a:t>VĂN</a:t>
            </a:r>
            <a:r>
              <a:rPr lang="en-US" sz="2000" dirty="0" smtClean="0">
                <a:solidFill>
                  <a:srgbClr val="000099"/>
                </a:solidFill>
                <a:latin typeface="Times New Roman" panose="02020603050405020304" pitchFamily="18" charset="0"/>
                <a:cs typeface="Times New Roman" panose="02020603050405020304" pitchFamily="18" charset="0"/>
              </a:rPr>
              <a:t> </a:t>
            </a:r>
            <a:r>
              <a:rPr lang="en-US" sz="2000" dirty="0" err="1" smtClean="0">
                <a:solidFill>
                  <a:srgbClr val="000099"/>
                </a:solidFill>
                <a:latin typeface="Times New Roman" panose="02020603050405020304" pitchFamily="18" charset="0"/>
                <a:cs typeface="Times New Roman" panose="02020603050405020304" pitchFamily="18" charset="0"/>
              </a:rPr>
              <a:t>TÚ</a:t>
            </a:r>
            <a:endParaRPr lang="en-US" sz="2000" dirty="0">
              <a:solidFill>
                <a:srgbClr val="000099"/>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19E22F2-353A-6C1F-9A11-D46765E4F585}"/>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a:t>
            </a:fld>
            <a:endParaRPr lang="en-US">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55B4EC6-4B92-F110-3BF7-29AE96FC8D5D}"/>
              </a:ext>
            </a:extLst>
          </p:cNvPr>
          <p:cNvSpPr/>
          <p:nvPr/>
        </p:nvSpPr>
        <p:spPr>
          <a:xfrm>
            <a:off x="7517081" y="6356351"/>
            <a:ext cx="1187532" cy="294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1D270DC-70A5-E82E-C238-6EF98D07876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262" y="4609065"/>
            <a:ext cx="2434253" cy="1253880"/>
          </a:xfrm>
          <a:prstGeom prst="rect">
            <a:avLst/>
          </a:prstGeom>
          <a:noFill/>
          <a:ln>
            <a:noFill/>
          </a:ln>
        </p:spPr>
      </p:pic>
    </p:spTree>
    <p:extLst>
      <p:ext uri="{BB962C8B-B14F-4D97-AF65-F5344CB8AC3E}">
        <p14:creationId xmlns:p14="http://schemas.microsoft.com/office/powerpoint/2010/main" val="100756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en-US" sz="2400" b="1" dirty="0">
                <a:solidFill>
                  <a:srgbClr val="0000FF"/>
                </a:solidFill>
                <a:latin typeface="Arial" panose="020B0604020202020204" pitchFamily="34" charset="0"/>
                <a:cs typeface="Arial" panose="020B0604020202020204" pitchFamily="34" charset="0"/>
              </a:rPr>
              <a:t>II. TÍNH NĂNG KỸ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Arial" panose="020B0604020202020204" pitchFamily="34" charset="0"/>
                <a:cs typeface="Arial" panose="020B0604020202020204" pitchFamily="34" charset="0"/>
              </a:rPr>
              <a:t>VĐHL 1: TÍNH NĂNG KỸ </a:t>
            </a:r>
            <a:r>
              <a:rPr lang="en-US" sz="2400" b="1" dirty="0" smtClean="0">
                <a:solidFill>
                  <a:srgbClr val="000099"/>
                </a:solidFill>
                <a:latin typeface="Arial" panose="020B0604020202020204" pitchFamily="34" charset="0"/>
                <a:cs typeface="Arial" panose="020B0604020202020204" pitchFamily="34" charset="0"/>
              </a:rPr>
              <a:t>CHIẾN </a:t>
            </a:r>
            <a:r>
              <a:rPr lang="en-US" sz="2400" b="1" dirty="0">
                <a:solidFill>
                  <a:srgbClr val="000099"/>
                </a:solidFill>
                <a:latin typeface="Arial" panose="020B0604020202020204" pitchFamily="34" charset="0"/>
                <a:cs typeface="Arial" panose="020B0604020202020204" pitchFamily="34" charset="0"/>
              </a:rPr>
              <a:t>THUẬT, TP. ĐỒNG BỘ </a:t>
            </a:r>
            <a:r>
              <a:rPr lang="en-US" sz="2800" b="1" dirty="0">
                <a:solidFill>
                  <a:srgbClr val="000099"/>
                </a:solidFill>
                <a:latin typeface="Arial" panose="020B0604020202020204" pitchFamily="34" charset="0"/>
                <a:cs typeface="Arial" panose="020B0604020202020204" pitchFamily="34" charset="0"/>
              </a:rPr>
              <a:t>		</a:t>
            </a:r>
            <a:endParaRPr lang="en-US" sz="2400" dirty="0">
              <a:solidFill>
                <a:srgbClr val="000099"/>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126124" y="1242167"/>
            <a:ext cx="9144000" cy="467051"/>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Arial" panose="020B0604020202020204" pitchFamily="34" charset="0"/>
                <a:cs typeface="Arial" panose="020B0604020202020204" pitchFamily="34" charset="0"/>
                <a:sym typeface="Wingdings" panose="05000000000000000000" pitchFamily="2" charset="2"/>
              </a:rPr>
              <a:t>  1. </a:t>
            </a:r>
            <a:r>
              <a:rPr lang="en-US" sz="2400" b="1" dirty="0" err="1">
                <a:solidFill>
                  <a:srgbClr val="0000FF"/>
                </a:solidFill>
                <a:latin typeface="Arial" panose="020B0604020202020204" pitchFamily="34" charset="0"/>
                <a:cs typeface="Arial" panose="020B0604020202020204" pitchFamily="34" charset="0"/>
                <a:sym typeface="Wingdings" panose="05000000000000000000" pitchFamily="2" charset="2"/>
              </a:rPr>
              <a:t>Tính</a:t>
            </a:r>
            <a:r>
              <a:rPr lang="en-US" sz="2400" b="1"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b="1" dirty="0" err="1">
                <a:solidFill>
                  <a:srgbClr val="0000FF"/>
                </a:solidFill>
                <a:latin typeface="Arial" panose="020B0604020202020204" pitchFamily="34" charset="0"/>
                <a:cs typeface="Arial" panose="020B0604020202020204" pitchFamily="34" charset="0"/>
                <a:sym typeface="Wingdings" panose="05000000000000000000" pitchFamily="2" charset="2"/>
              </a:rPr>
              <a:t>năng</a:t>
            </a:r>
            <a:r>
              <a:rPr lang="en-US" sz="2400" b="1"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b="1" dirty="0" err="1">
                <a:solidFill>
                  <a:srgbClr val="0000FF"/>
                </a:solidFill>
                <a:latin typeface="Arial" panose="020B0604020202020204" pitchFamily="34" charset="0"/>
                <a:cs typeface="Arial" panose="020B0604020202020204" pitchFamily="34" charset="0"/>
                <a:sym typeface="Wingdings" panose="05000000000000000000" pitchFamily="2" charset="2"/>
              </a:rPr>
              <a:t>chung</a:t>
            </a:r>
            <a:endParaRPr lang="en-US" sz="2400" b="1" dirty="0">
              <a:solidFill>
                <a:srgbClr val="0000FF"/>
              </a:solidFill>
              <a:latin typeface="Arial" panose="020B0604020202020204" pitchFamily="34" charset="0"/>
              <a:cs typeface="Arial" panose="020B0604020202020204" pitchFamily="34"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0" y="1698580"/>
            <a:ext cx="9144000" cy="4154984"/>
          </a:xfrm>
          <a:prstGeom prst="rect">
            <a:avLst/>
          </a:prstGeom>
          <a:noFill/>
        </p:spPr>
        <p:txBody>
          <a:bodyPr wrap="square" rtlCol="0">
            <a:spAutoFit/>
          </a:bodyPr>
          <a:lstStyle/>
          <a:p>
            <a:pPr algn="just">
              <a:spcBef>
                <a:spcPts val="600"/>
              </a:spcBef>
            </a:pPr>
            <a:r>
              <a:rPr lang="en-US" sz="2800" b="1" dirty="0">
                <a:solidFill>
                  <a:srgbClr val="000099"/>
                </a:solidFill>
                <a:latin typeface="Arial" panose="020B0604020202020204" pitchFamily="34" charset="0"/>
                <a:cs typeface="Arial" panose="020B0604020202020204" pitchFamily="34" charset="0"/>
                <a:sym typeface="Wingdings" panose="05000000000000000000" pitchFamily="2" charset="2"/>
              </a:rPr>
              <a:t>	</a:t>
            </a:r>
            <a:r>
              <a:rPr lang="it-IT"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Arial" panose="020B0604020202020204" pitchFamily="34" charset="0"/>
                <a:cs typeface="Arial" panose="020B0604020202020204" pitchFamily="34" charset="0"/>
              </a:rPr>
              <a:t>Giao</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tiếp</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mạng</a:t>
            </a:r>
            <a:r>
              <a:rPr lang="en-US" sz="2400" dirty="0" smtClean="0">
                <a:solidFill>
                  <a:srgbClr val="0000FF"/>
                </a:solidFill>
                <a:latin typeface="Arial" panose="020B0604020202020204" pitchFamily="34" charset="0"/>
                <a:cs typeface="Arial" panose="020B0604020202020204" pitchFamily="34" charset="0"/>
              </a:rPr>
              <a:t> IP: 04 </a:t>
            </a:r>
            <a:r>
              <a:rPr lang="en-US" sz="2400" dirty="0" err="1" smtClean="0">
                <a:solidFill>
                  <a:srgbClr val="0000FF"/>
                </a:solidFill>
                <a:latin typeface="Arial" panose="020B0604020202020204" pitchFamily="34" charset="0"/>
                <a:cs typeface="Arial" panose="020B0604020202020204" pitchFamily="34" charset="0"/>
              </a:rPr>
              <a:t>cổng</a:t>
            </a:r>
            <a:r>
              <a:rPr lang="en-US" sz="2400" dirty="0" smtClean="0">
                <a:solidFill>
                  <a:srgbClr val="0000FF"/>
                </a:solidFill>
                <a:latin typeface="Arial" panose="020B0604020202020204" pitchFamily="34" charset="0"/>
                <a:cs typeface="Arial" panose="020B0604020202020204" pitchFamily="34" charset="0"/>
              </a:rPr>
              <a:t> Ethernet</a:t>
            </a:r>
          </a:p>
          <a:p>
            <a:pPr algn="just">
              <a:spcBef>
                <a:spcPts val="600"/>
              </a:spcBef>
            </a:pPr>
            <a:r>
              <a:rPr lang="it-IT" sz="2400" dirty="0" smtClean="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it-IT"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Arial" panose="020B0604020202020204" pitchFamily="34" charset="0"/>
                <a:cs typeface="Arial" panose="020B0604020202020204" pitchFamily="34" charset="0"/>
              </a:rPr>
              <a:t>Trung</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kế</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kỹ</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thuật</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số</a:t>
            </a:r>
            <a:r>
              <a:rPr lang="en-US" sz="2400" dirty="0" smtClean="0">
                <a:solidFill>
                  <a:srgbClr val="0000FF"/>
                </a:solidFill>
                <a:latin typeface="Arial" panose="020B0604020202020204" pitchFamily="34" charset="0"/>
                <a:cs typeface="Arial" panose="020B0604020202020204" pitchFamily="34" charset="0"/>
              </a:rPr>
              <a:t>: 02 </a:t>
            </a:r>
            <a:r>
              <a:rPr lang="en-US" sz="2400" dirty="0" err="1" smtClean="0">
                <a:solidFill>
                  <a:srgbClr val="0000FF"/>
                </a:solidFill>
                <a:latin typeface="Arial" panose="020B0604020202020204" pitchFamily="34" charset="0"/>
                <a:cs typeface="Arial" panose="020B0604020202020204" pitchFamily="34" charset="0"/>
              </a:rPr>
              <a:t>cổng</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E1</a:t>
            </a:r>
            <a:endParaRPr lang="en-US" sz="2400" dirty="0">
              <a:solidFill>
                <a:srgbClr val="0000FF"/>
              </a:solidFill>
              <a:latin typeface="Arial" panose="020B0604020202020204" pitchFamily="34" charset="0"/>
              <a:cs typeface="Arial" panose="020B0604020202020204" pitchFamily="34" charset="0"/>
            </a:endParaRPr>
          </a:p>
          <a:p>
            <a:pPr algn="just">
              <a:spcBef>
                <a:spcPts val="600"/>
              </a:spcBef>
            </a:pPr>
            <a:r>
              <a:rPr lang="en-US" sz="2400" b="1" dirty="0">
                <a:solidFill>
                  <a:srgbClr val="000099"/>
                </a:solidFill>
                <a:latin typeface="Arial" panose="020B0604020202020204" pitchFamily="34" charset="0"/>
                <a:cs typeface="Arial" panose="020B0604020202020204" pitchFamily="34" charset="0"/>
                <a:sym typeface="Wingdings" panose="05000000000000000000" pitchFamily="2" charset="2"/>
              </a:rPr>
              <a:t>	</a:t>
            </a:r>
            <a:r>
              <a:rPr lang="it-IT"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2400" dirty="0">
                <a:solidFill>
                  <a:srgbClr val="0000FF"/>
                </a:solidFill>
                <a:latin typeface="Arial" panose="020B0604020202020204" pitchFamily="34" charset="0"/>
                <a:cs typeface="Arial" panose="020B0604020202020204" pitchFamily="34" charset="0"/>
              </a:rPr>
              <a:t> </a:t>
            </a:r>
            <a:r>
              <a:rPr lang="it-IT" sz="2400" dirty="0" smtClean="0">
                <a:solidFill>
                  <a:srgbClr val="0000FF"/>
                </a:solidFill>
                <a:latin typeface="Arial" panose="020B0604020202020204" pitchFamily="34" charset="0"/>
                <a:cs typeface="Arial" panose="020B0604020202020204" pitchFamily="34" charset="0"/>
              </a:rPr>
              <a:t>Băng </a:t>
            </a:r>
            <a:r>
              <a:rPr lang="it-IT" sz="2400" dirty="0">
                <a:solidFill>
                  <a:srgbClr val="0000FF"/>
                </a:solidFill>
                <a:latin typeface="Arial" panose="020B0604020202020204" pitchFamily="34" charset="0"/>
                <a:cs typeface="Arial" panose="020B0604020202020204" pitchFamily="34" charset="0"/>
              </a:rPr>
              <a:t>thông điều chế: 5/10/20 MHz;</a:t>
            </a:r>
            <a:endParaRPr lang="en-US" sz="2400" dirty="0">
              <a:solidFill>
                <a:srgbClr val="0000FF"/>
              </a:solidFill>
              <a:latin typeface="Arial" panose="020B0604020202020204" pitchFamily="34" charset="0"/>
              <a:cs typeface="Arial" panose="020B0604020202020204" pitchFamily="34" charset="0"/>
            </a:endParaRPr>
          </a:p>
          <a:p>
            <a:pPr algn="just">
              <a:spcBef>
                <a:spcPts val="600"/>
              </a:spcBef>
            </a:pP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it-IT"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2400" dirty="0">
                <a:solidFill>
                  <a:srgbClr val="0000FF"/>
                </a:solidFill>
                <a:latin typeface="Arial" panose="020B0604020202020204" pitchFamily="34" charset="0"/>
                <a:cs typeface="Arial" panose="020B0604020202020204" pitchFamily="34" charset="0"/>
              </a:rPr>
              <a:t> Tốc độ truyền dẫn:</a:t>
            </a:r>
            <a:endParaRPr lang="en-US" sz="2400" dirty="0">
              <a:solidFill>
                <a:srgbClr val="0000FF"/>
              </a:solidFill>
              <a:latin typeface="Arial" panose="020B0604020202020204" pitchFamily="34" charset="0"/>
              <a:cs typeface="Arial" panose="020B0604020202020204" pitchFamily="34" charset="0"/>
            </a:endParaRPr>
          </a:p>
          <a:p>
            <a:pPr algn="just"/>
            <a:r>
              <a:rPr lang="it-IT" sz="2400" dirty="0">
                <a:solidFill>
                  <a:srgbClr val="0000FF"/>
                </a:solidFill>
                <a:latin typeface="Arial" panose="020B0604020202020204" pitchFamily="34" charset="0"/>
                <a:cs typeface="Arial" panose="020B0604020202020204" pitchFamily="34" charset="0"/>
              </a:rPr>
              <a:t>    						</a:t>
            </a:r>
            <a:r>
              <a:rPr lang="it-IT"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2400" dirty="0">
                <a:solidFill>
                  <a:srgbClr val="0000FF"/>
                </a:solidFill>
                <a:latin typeface="Arial" panose="020B0604020202020204" pitchFamily="34" charset="0"/>
                <a:cs typeface="Arial" panose="020B0604020202020204" pitchFamily="34" charset="0"/>
              </a:rPr>
              <a:t> Chế độ không nhảy tần: 100 Mb/s</a:t>
            </a:r>
            <a:endParaRPr lang="en-US" sz="2400" dirty="0">
              <a:solidFill>
                <a:srgbClr val="0000FF"/>
              </a:solidFill>
              <a:latin typeface="Arial" panose="020B0604020202020204" pitchFamily="34" charset="0"/>
              <a:cs typeface="Arial" panose="020B0604020202020204" pitchFamily="34" charset="0"/>
            </a:endParaRPr>
          </a:p>
          <a:p>
            <a:pPr algn="just"/>
            <a:r>
              <a:rPr lang="it-IT" sz="2400" dirty="0">
                <a:solidFill>
                  <a:srgbClr val="0000FF"/>
                </a:solidFill>
                <a:latin typeface="Arial" panose="020B0604020202020204" pitchFamily="34" charset="0"/>
                <a:cs typeface="Arial" panose="020B0604020202020204" pitchFamily="34" charset="0"/>
              </a:rPr>
              <a:t>    						</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2400" dirty="0">
                <a:solidFill>
                  <a:srgbClr val="0000FF"/>
                </a:solidFill>
                <a:latin typeface="Arial" panose="020B0604020202020204" pitchFamily="34" charset="0"/>
                <a:cs typeface="Arial" panose="020B0604020202020204" pitchFamily="34" charset="0"/>
              </a:rPr>
              <a:t> Chế độ nhảy tần:            8 Mb/s.</a:t>
            </a:r>
            <a:endParaRPr lang="en-US" sz="2400" dirty="0">
              <a:solidFill>
                <a:srgbClr val="0000FF"/>
              </a:solidFill>
              <a:latin typeface="Arial" panose="020B0604020202020204" pitchFamily="34" charset="0"/>
              <a:cs typeface="Arial" panose="020B0604020202020204" pitchFamily="34" charset="0"/>
            </a:endParaRPr>
          </a:p>
          <a:p>
            <a:pPr algn="just">
              <a:spcBef>
                <a:spcPts val="600"/>
              </a:spcBef>
            </a:pP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it-IT"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2400" dirty="0">
                <a:solidFill>
                  <a:srgbClr val="0000FF"/>
                </a:solidFill>
                <a:latin typeface="Arial" panose="020B0604020202020204" pitchFamily="34" charset="0"/>
                <a:cs typeface="Arial" panose="020B0604020202020204" pitchFamily="34" charset="0"/>
              </a:rPr>
              <a:t> Sử dụng công nghệ SDR </a:t>
            </a:r>
            <a:r>
              <a:rPr lang="it-IT" sz="2200" dirty="0">
                <a:solidFill>
                  <a:srgbClr val="0000FF"/>
                </a:solidFill>
                <a:latin typeface="Arial" panose="020B0604020202020204" pitchFamily="34" charset="0"/>
                <a:cs typeface="Arial" panose="020B0604020202020204" pitchFamily="34" charset="0"/>
              </a:rPr>
              <a:t>(Software Defined </a:t>
            </a:r>
            <a:r>
              <a:rPr lang="it-IT" sz="2200" dirty="0" smtClean="0">
                <a:solidFill>
                  <a:srgbClr val="0000FF"/>
                </a:solidFill>
                <a:latin typeface="Arial" panose="020B0604020202020204" pitchFamily="34" charset="0"/>
                <a:cs typeface="Arial" panose="020B0604020202020204" pitchFamily="34" charset="0"/>
              </a:rPr>
              <a:t>Radio: Vô tuyến định nghĩa bằng phần mềm)</a:t>
            </a:r>
            <a:r>
              <a:rPr lang="it-IT" sz="2400" dirty="0" smtClean="0">
                <a:solidFill>
                  <a:srgbClr val="0000FF"/>
                </a:solidFill>
                <a:latin typeface="Arial" panose="020B0604020202020204" pitchFamily="34" charset="0"/>
                <a:cs typeface="Arial" panose="020B0604020202020204" pitchFamily="34" charset="0"/>
              </a:rPr>
              <a:t> </a:t>
            </a:r>
            <a:r>
              <a:rPr lang="it-IT" sz="2400" dirty="0">
                <a:solidFill>
                  <a:srgbClr val="0000FF"/>
                </a:solidFill>
                <a:latin typeface="Arial" panose="020B0604020202020204" pitchFamily="34" charset="0"/>
                <a:cs typeface="Arial" panose="020B0604020202020204" pitchFamily="34" charset="0"/>
              </a:rPr>
              <a:t>và CR </a:t>
            </a:r>
            <a:r>
              <a:rPr lang="it-IT" sz="2200" dirty="0">
                <a:solidFill>
                  <a:srgbClr val="0000FF"/>
                </a:solidFill>
                <a:latin typeface="Arial" panose="020B0604020202020204" pitchFamily="34" charset="0"/>
                <a:cs typeface="Arial" panose="020B0604020202020204" pitchFamily="34" charset="0"/>
              </a:rPr>
              <a:t>(Cognitive </a:t>
            </a:r>
            <a:r>
              <a:rPr lang="it-IT" sz="2200" dirty="0" smtClean="0">
                <a:solidFill>
                  <a:srgbClr val="0000FF"/>
                </a:solidFill>
                <a:latin typeface="Arial" panose="020B0604020202020204" pitchFamily="34" charset="0"/>
                <a:cs typeface="Arial" panose="020B0604020202020204" pitchFamily="34" charset="0"/>
              </a:rPr>
              <a:t>Radio: Vô tuyến nhận thức thích nghi), </a:t>
            </a:r>
            <a:r>
              <a:rPr lang="it-IT" sz="2400" dirty="0">
                <a:solidFill>
                  <a:srgbClr val="0000FF"/>
                </a:solidFill>
                <a:latin typeface="Arial" panose="020B0604020202020204" pitchFamily="34" charset="0"/>
                <a:cs typeface="Arial" panose="020B0604020202020204" pitchFamily="34" charset="0"/>
              </a:rPr>
              <a:t>cho phép dễ dàng mở rộng tính năng với kích thước nhỏ gọn.</a:t>
            </a:r>
            <a:endParaRPr lang="en-US" sz="2400" dirty="0">
              <a:solidFill>
                <a:srgbClr val="0000FF"/>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7C436CEB-E82D-285A-6629-AB4B3E3891C9}"/>
              </a:ext>
            </a:extLst>
          </p:cNvPr>
          <p:cNvSpPr>
            <a:spLocks noGrp="1"/>
          </p:cNvSpPr>
          <p:nvPr>
            <p:ph type="sldNum" sz="quarter" idx="12"/>
          </p:nvPr>
        </p:nvSpPr>
        <p:spPr/>
        <p:txBody>
          <a:bodyPr/>
          <a:lstStyle/>
          <a:p>
            <a:fld id="{332E368D-8503-49F3-B3F9-322E75B420BB}" type="slidenum">
              <a:rPr lang="en-US" smtClean="0"/>
              <a:t>10</a:t>
            </a:fld>
            <a:endParaRPr lang="en-US"/>
          </a:p>
        </p:txBody>
      </p:sp>
    </p:spTree>
    <p:extLst>
      <p:ext uri="{BB962C8B-B14F-4D97-AF65-F5344CB8AC3E}">
        <p14:creationId xmlns:p14="http://schemas.microsoft.com/office/powerpoint/2010/main" val="25814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II</a:t>
            </a:r>
            <a:r>
              <a:rPr lang="en-US" sz="2400" b="1" dirty="0">
                <a:solidFill>
                  <a:srgbClr val="0000FF"/>
                </a:solidFill>
                <a:latin typeface="Times New Roman" panose="02020603050405020304" pitchFamily="18" charset="0"/>
                <a:cs typeface="Times New Roman" panose="02020603050405020304" pitchFamily="18" charset="0"/>
              </a:rPr>
              <a:t>. TÍNH NĂNG KỸ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Tính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năng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chung</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0" y="1698580"/>
            <a:ext cx="9144000" cy="6145529"/>
          </a:xfrm>
          <a:prstGeom prst="rect">
            <a:avLst/>
          </a:prstGeom>
          <a:noFill/>
        </p:spPr>
        <p:txBody>
          <a:bodyPr wrap="square" rtlCol="0">
            <a:spAutoFit/>
          </a:bodyPr>
          <a:lstStyle/>
          <a:p>
            <a:pPr algn="just">
              <a:spcBef>
                <a:spcPts val="600"/>
              </a:spcBef>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rPr>
              <a:t>Khả năng tự động điều chỉnh tần số (</a:t>
            </a:r>
            <a:r>
              <a:rPr lang="it-IT" sz="2400" dirty="0" smtClean="0">
                <a:solidFill>
                  <a:srgbClr val="0000FF"/>
                </a:solidFill>
                <a:latin typeface="Times New Roman" panose="02020603050405020304" pitchFamily="18" charset="0"/>
                <a:cs typeface="Times New Roman" panose="02020603050405020304" pitchFamily="18" charset="0"/>
              </a:rPr>
              <a:t>AFC) </a:t>
            </a:r>
            <a:r>
              <a:rPr lang="it-IT" sz="2400" dirty="0">
                <a:solidFill>
                  <a:srgbClr val="0000FF"/>
                </a:solidFill>
                <a:latin typeface="Times New Roman" panose="02020603050405020304" pitchFamily="18" charset="0"/>
                <a:cs typeface="Times New Roman" panose="02020603050405020304" pitchFamily="18" charset="0"/>
              </a:rPr>
              <a:t>và công suất phát (APC).</a:t>
            </a:r>
            <a:endParaRPr lang="en-US" sz="2400" dirty="0">
              <a:solidFill>
                <a:srgbClr val="0000FF"/>
              </a:solidFill>
              <a:latin typeface="Times New Roman" panose="02020603050405020304" pitchFamily="18" charset="0"/>
              <a:cs typeface="Times New Roman" panose="02020603050405020304" pitchFamily="18" charset="0"/>
            </a:endParaRPr>
          </a:p>
          <a:p>
            <a:pPr algn="just">
              <a:spcBef>
                <a:spcPts val="600"/>
              </a:spcBef>
            </a:pPr>
            <a:r>
              <a:rPr lang="en-US" sz="24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Thiết bị có khả năng:</a:t>
            </a:r>
            <a:endParaRPr lang="en-US" sz="2400" dirty="0">
              <a:solidFill>
                <a:srgbClr val="0000FF"/>
              </a:solidFill>
              <a:latin typeface="Times New Roman" panose="02020603050405020304" pitchFamily="18" charset="0"/>
              <a:cs typeface="Times New Roman" panose="02020603050405020304" pitchFamily="18" charset="0"/>
            </a:endParaRPr>
          </a:p>
          <a:p>
            <a:pPr algn="just"/>
            <a:r>
              <a:rPr lang="it-IT" sz="2400" dirty="0">
                <a:solidFill>
                  <a:srgbClr val="0000FF"/>
                </a:solidFill>
                <a:latin typeface="Times New Roman" panose="02020603050405020304" pitchFamily="18" charset="0"/>
                <a:cs typeface="Times New Roman" panose="02020603050405020304" pitchFamily="18" charset="0"/>
              </a:rPr>
              <a:t>   	</a:t>
            </a:r>
            <a:r>
              <a:rPr lang="it-IT" sz="2200" dirty="0">
                <a:solidFill>
                  <a:srgbClr val="0000FF"/>
                </a:solidFill>
                <a:latin typeface="Times New Roman" panose="02020603050405020304" pitchFamily="18" charset="0"/>
                <a:cs typeface="Times New Roman" panose="02020603050405020304" pitchFamily="18" charset="0"/>
              </a:rPr>
              <a:t>	</a:t>
            </a:r>
            <a:r>
              <a:rPr lang="it-IT"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200" dirty="0">
                <a:solidFill>
                  <a:srgbClr val="0000FF"/>
                </a:solidFill>
                <a:latin typeface="Times New Roman" panose="02020603050405020304" pitchFamily="18" charset="0"/>
                <a:cs typeface="Times New Roman" panose="02020603050405020304" pitchFamily="18" charset="0"/>
              </a:rPr>
              <a:t> Cấu hình và điều khiển thiết bị từ xa qua mạng IP</a:t>
            </a:r>
            <a:endParaRPr lang="en-US" sz="2200" dirty="0">
              <a:solidFill>
                <a:srgbClr val="0000FF"/>
              </a:solidFill>
              <a:latin typeface="Times New Roman" panose="02020603050405020304" pitchFamily="18" charset="0"/>
              <a:cs typeface="Times New Roman" panose="02020603050405020304" pitchFamily="18" charset="0"/>
            </a:endParaRPr>
          </a:p>
          <a:p>
            <a:pPr algn="just"/>
            <a:r>
              <a:rPr lang="it-IT" sz="2200" dirty="0">
                <a:solidFill>
                  <a:srgbClr val="0000FF"/>
                </a:solidFill>
                <a:latin typeface="Times New Roman" panose="02020603050405020304" pitchFamily="18" charset="0"/>
                <a:cs typeface="Times New Roman" panose="02020603050405020304" pitchFamily="18" charset="0"/>
              </a:rPr>
              <a:t>		</a:t>
            </a:r>
            <a:r>
              <a:rPr lang="it-IT"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200" dirty="0">
                <a:solidFill>
                  <a:srgbClr val="0000FF"/>
                </a:solidFill>
                <a:latin typeface="Times New Roman" panose="02020603050405020304" pitchFamily="18" charset="0"/>
                <a:cs typeface="Times New Roman" panose="02020603050405020304" pitchFamily="18" charset="0"/>
              </a:rPr>
              <a:t> Tự kiểm tra để phát hiện lỗi phần cứng (Built in -Test)</a:t>
            </a:r>
            <a:endParaRPr lang="en-US" sz="2200" dirty="0">
              <a:solidFill>
                <a:srgbClr val="0000FF"/>
              </a:solidFill>
              <a:latin typeface="Times New Roman" panose="02020603050405020304" pitchFamily="18" charset="0"/>
              <a:cs typeface="Times New Roman" panose="02020603050405020304" pitchFamily="18" charset="0"/>
            </a:endParaRPr>
          </a:p>
          <a:p>
            <a:pPr algn="just"/>
            <a:r>
              <a:rPr lang="it-IT" sz="2200" dirty="0">
                <a:solidFill>
                  <a:srgbClr val="0000FF"/>
                </a:solidFill>
                <a:latin typeface="Times New Roman" panose="02020603050405020304" pitchFamily="18" charset="0"/>
                <a:cs typeface="Times New Roman" panose="02020603050405020304" pitchFamily="18" charset="0"/>
              </a:rPr>
              <a:t>		</a:t>
            </a:r>
            <a:r>
              <a:rPr lang="it-IT"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200" dirty="0">
                <a:solidFill>
                  <a:srgbClr val="0000FF"/>
                </a:solidFill>
                <a:latin typeface="Times New Roman" panose="02020603050405020304" pitchFamily="18" charset="0"/>
                <a:cs typeface="Times New Roman" panose="02020603050405020304" pitchFamily="18" charset="0"/>
              </a:rPr>
              <a:t> Cài đặt, thay đổi kênh và nhớ kênh</a:t>
            </a:r>
            <a:endParaRPr lang="en-US" sz="2200" dirty="0">
              <a:solidFill>
                <a:srgbClr val="0000FF"/>
              </a:solidFill>
              <a:latin typeface="Times New Roman" panose="02020603050405020304" pitchFamily="18" charset="0"/>
              <a:cs typeface="Times New Roman" panose="02020603050405020304" pitchFamily="18" charset="0"/>
            </a:endParaRPr>
          </a:p>
          <a:p>
            <a:pPr algn="just"/>
            <a:r>
              <a:rPr lang="it-IT" sz="2200" dirty="0">
                <a:solidFill>
                  <a:srgbClr val="0000FF"/>
                </a:solidFill>
                <a:latin typeface="Times New Roman" panose="02020603050405020304" pitchFamily="18" charset="0"/>
                <a:cs typeface="Times New Roman" panose="02020603050405020304" pitchFamily="18" charset="0"/>
              </a:rPr>
              <a:t>		</a:t>
            </a:r>
            <a:r>
              <a:rPr lang="it-IT"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200" dirty="0">
                <a:solidFill>
                  <a:srgbClr val="0000FF"/>
                </a:solidFill>
                <a:latin typeface="Times New Roman" panose="02020603050405020304" pitchFamily="18" charset="0"/>
                <a:cs typeface="Times New Roman" panose="02020603050405020304" pitchFamily="18" charset="0"/>
              </a:rPr>
              <a:t> Định vị toàn cầu GPS</a:t>
            </a:r>
          </a:p>
          <a:p>
            <a:pPr algn="just">
              <a:spcBef>
                <a:spcPts val="600"/>
              </a:spcBef>
            </a:pPr>
            <a:r>
              <a:rPr lang="en-US" sz="24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Hỗ trợ 01 kênh công vụ, có giao diện mở rộng cho dịch vụ cấp cao (</a:t>
            </a:r>
            <a:r>
              <a:rPr lang="it-IT" sz="2400" dirty="0">
                <a:solidFill>
                  <a:srgbClr val="FF0000"/>
                </a:solidFill>
                <a:latin typeface="Times New Roman" panose="02020603050405020304" pitchFamily="18" charset="0"/>
                <a:cs typeface="Times New Roman" panose="02020603050405020304" pitchFamily="18" charset="0"/>
              </a:rPr>
              <a:t>OP1, OP2</a:t>
            </a:r>
            <a:r>
              <a:rPr lang="it-IT" sz="2400" dirty="0">
                <a:solidFill>
                  <a:srgbClr val="0000FF"/>
                </a:solidFill>
                <a:latin typeface="Times New Roman" panose="02020603050405020304" pitchFamily="18" charset="0"/>
                <a:cs typeface="Times New Roman" panose="02020603050405020304" pitchFamily="18" charset="0"/>
              </a:rPr>
              <a:t>).</a:t>
            </a:r>
          </a:p>
          <a:p>
            <a:pPr>
              <a:spcBef>
                <a:spcPts val="600"/>
              </a:spcBef>
            </a:pPr>
            <a:r>
              <a:rPr lang="en-US"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Trọng lượng:</a:t>
            </a:r>
            <a:endParaRPr lang="en-US" sz="2400" dirty="0">
              <a:solidFill>
                <a:srgbClr val="0000FF"/>
              </a:solidFill>
              <a:latin typeface="Times New Roman" panose="02020603050405020304" pitchFamily="18" charset="0"/>
              <a:cs typeface="Times New Roman" panose="02020603050405020304" pitchFamily="18" charset="0"/>
            </a:endParaRPr>
          </a:p>
          <a:p>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smtClean="0">
                <a:solidFill>
                  <a:srgbClr val="0000FF"/>
                </a:solidFill>
                <a:latin typeface="Times New Roman" panose="02020603050405020304" pitchFamily="18" charset="0"/>
                <a:cs typeface="Times New Roman" panose="02020603050405020304" pitchFamily="18" charset="0"/>
              </a:rPr>
              <a:t>Khối</a:t>
            </a:r>
            <a:r>
              <a:rPr lang="vi-VN" sz="2400" dirty="0" smtClean="0">
                <a:solidFill>
                  <a:srgbClr val="0000FF"/>
                </a:solidFill>
                <a:latin typeface="Times New Roman" panose="02020603050405020304" pitchFamily="18" charset="0"/>
                <a:cs typeface="Times New Roman" panose="02020603050405020304" pitchFamily="18" charset="0"/>
              </a:rPr>
              <a:t> xử lý dữ liệu băng</a:t>
            </a:r>
            <a:r>
              <a:rPr lang="it-IT" sz="2400" dirty="0" smtClean="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rPr>
              <a:t>cơ sở (BCS): ≤ 7kg</a:t>
            </a:r>
            <a:endParaRPr lang="en-US" sz="2400" dirty="0">
              <a:solidFill>
                <a:srgbClr val="0000FF"/>
              </a:solidFill>
              <a:latin typeface="Times New Roman" panose="02020603050405020304" pitchFamily="18" charset="0"/>
              <a:cs typeface="Times New Roman" panose="02020603050405020304" pitchFamily="18" charset="0"/>
            </a:endParaRPr>
          </a:p>
          <a:p>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Khối thu phát (BTP): ≤ 7kg</a:t>
            </a:r>
            <a:endParaRPr lang="en-US" sz="2400" dirty="0">
              <a:solidFill>
                <a:srgbClr val="0000FF"/>
              </a:solidFill>
              <a:latin typeface="Times New Roman" panose="02020603050405020304" pitchFamily="18" charset="0"/>
              <a:cs typeface="Times New Roman" panose="02020603050405020304" pitchFamily="18" charset="0"/>
            </a:endParaRPr>
          </a:p>
          <a:p>
            <a:pPr algn="just">
              <a:spcBef>
                <a:spcPts val="600"/>
              </a:spcBef>
            </a:pPr>
            <a:endParaRPr lang="en-US" sz="2400" dirty="0">
              <a:solidFill>
                <a:srgbClr val="0000FF"/>
              </a:solidFill>
              <a:latin typeface="Times New Roman" panose="02020603050405020304" pitchFamily="18" charset="0"/>
              <a:cs typeface="Times New Roman" panose="02020603050405020304" pitchFamily="18" charset="0"/>
            </a:endParaRPr>
          </a:p>
          <a:p>
            <a:pPr algn="just">
              <a:spcBef>
                <a:spcPts val="600"/>
              </a:spcBef>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B37342C-A1E4-3409-18E6-7FB89818F72A}"/>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34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II</a:t>
            </a:r>
            <a:r>
              <a:rPr lang="en-US" sz="2400" b="1" dirty="0">
                <a:solidFill>
                  <a:srgbClr val="0000FF"/>
                </a:solidFill>
                <a:latin typeface="Times New Roman" panose="02020603050405020304" pitchFamily="18" charset="0"/>
                <a:cs typeface="Times New Roman" panose="02020603050405020304" pitchFamily="18" charset="0"/>
              </a:rPr>
              <a:t>. TÍNH NĂNG KỸ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Anten</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0" y="1698580"/>
            <a:ext cx="9144000" cy="6761082"/>
          </a:xfrm>
          <a:prstGeom prst="rect">
            <a:avLst/>
          </a:prstGeom>
          <a:noFill/>
        </p:spPr>
        <p:txBody>
          <a:bodyPr wrap="square" rtlCol="0">
            <a:spAutoFit/>
          </a:bodyPr>
          <a:lstStyle/>
          <a:p>
            <a:pPr>
              <a:spcBef>
                <a:spcPts val="600"/>
              </a:spcBef>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rPr>
              <a:t>Loại anten: Parabol hoặc phẳng</a:t>
            </a:r>
            <a:endParaRPr lang="en-US" sz="2400" dirty="0">
              <a:solidFill>
                <a:srgbClr val="0000FF"/>
              </a:solidFill>
              <a:latin typeface="Times New Roman" panose="02020603050405020304" pitchFamily="18" charset="0"/>
              <a:cs typeface="Times New Roman" panose="02020603050405020304" pitchFamily="18" charset="0"/>
            </a:endParaRPr>
          </a:p>
          <a:p>
            <a:pPr>
              <a:spcBef>
                <a:spcPts val="600"/>
              </a:spcBef>
            </a:pPr>
            <a:r>
              <a:rPr lang="en-US" sz="24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Dải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tần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công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tác</a:t>
            </a:r>
            <a:r>
              <a:rPr lang="en-US" sz="2400" dirty="0">
                <a:solidFill>
                  <a:srgbClr val="0000FF"/>
                </a:solidFill>
                <a:latin typeface="Times New Roman" panose="02020603050405020304" pitchFamily="18" charset="0"/>
                <a:cs typeface="Times New Roman" panose="02020603050405020304" pitchFamily="18" charset="0"/>
              </a:rPr>
              <a:t> 10 GHz ÷ 10,2 GHz</a:t>
            </a:r>
          </a:p>
          <a:p>
            <a:pPr>
              <a:spcBef>
                <a:spcPts val="600"/>
              </a:spcBef>
            </a:pPr>
            <a:r>
              <a:rPr lang="en-US"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Hệ</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số</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tăng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ích</a:t>
            </a:r>
            <a:r>
              <a:rPr lang="en-US" sz="2400" dirty="0">
                <a:solidFill>
                  <a:srgbClr val="0000FF"/>
                </a:solidFill>
                <a:latin typeface="Times New Roman" panose="02020603050405020304" pitchFamily="18" charset="0"/>
                <a:cs typeface="Times New Roman" panose="02020603050405020304" pitchFamily="18" charset="0"/>
              </a:rPr>
              <a:t> (G): ≥ 20 </a:t>
            </a:r>
            <a:r>
              <a:rPr lang="en-US" sz="2400" dirty="0" err="1">
                <a:solidFill>
                  <a:srgbClr val="0000FF"/>
                </a:solidFill>
                <a:latin typeface="Times New Roman" panose="02020603050405020304" pitchFamily="18" charset="0"/>
                <a:cs typeface="Times New Roman" panose="02020603050405020304" pitchFamily="18" charset="0"/>
              </a:rPr>
              <a:t>dBi</a:t>
            </a:r>
            <a:r>
              <a:rPr lang="en-US" sz="2400" dirty="0">
                <a:solidFill>
                  <a:srgbClr val="0000FF"/>
                </a:solidFill>
                <a:latin typeface="Times New Roman" panose="02020603050405020304" pitchFamily="18" charset="0"/>
                <a:cs typeface="Times New Roman" panose="02020603050405020304" pitchFamily="18" charset="0"/>
              </a:rPr>
              <a:t> (dBm)</a:t>
            </a:r>
          </a:p>
          <a:p>
            <a:pPr>
              <a:spcBef>
                <a:spcPts val="600"/>
              </a:spcBef>
            </a:pPr>
            <a:r>
              <a:rPr lang="en-US"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rộng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búp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sóng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hướng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phát</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xạ</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chính</a:t>
            </a:r>
            <a:r>
              <a:rPr lang="en-US" sz="2400" dirty="0">
                <a:solidFill>
                  <a:srgbClr val="0000FF"/>
                </a:solidFill>
                <a:latin typeface="Times New Roman" panose="02020603050405020304" pitchFamily="18" charset="0"/>
                <a:cs typeface="Times New Roman" panose="02020603050405020304" pitchFamily="18" charset="0"/>
              </a:rPr>
              <a:t>: ≥ 1</a:t>
            </a:r>
            <a:r>
              <a:rPr lang="en-US" sz="2400" baseline="30000" dirty="0">
                <a:solidFill>
                  <a:srgbClr val="0000FF"/>
                </a:solidFill>
                <a:latin typeface="Times New Roman" panose="02020603050405020304" pitchFamily="18" charset="0"/>
                <a:cs typeface="Times New Roman" panose="02020603050405020304" pitchFamily="18" charset="0"/>
              </a:rPr>
              <a:t>0</a:t>
            </a:r>
          </a:p>
          <a:p>
            <a:pPr>
              <a:spcBef>
                <a:spcPts val="600"/>
              </a:spcBef>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Kích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thước</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0,6m × 0,6m</a:t>
            </a:r>
          </a:p>
          <a:p>
            <a:pPr>
              <a:spcBef>
                <a:spcPts val="600"/>
              </a:spcBef>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Trọng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lượng</a:t>
            </a:r>
            <a:r>
              <a:rPr lang="en-US" sz="2400" dirty="0">
                <a:solidFill>
                  <a:srgbClr val="0000FF"/>
                </a:solidFill>
                <a:latin typeface="Times New Roman" panose="02020603050405020304" pitchFamily="18" charset="0"/>
                <a:cs typeface="Times New Roman" panose="02020603050405020304" pitchFamily="18" charset="0"/>
              </a:rPr>
              <a:t>: 9,6 kg</a:t>
            </a:r>
          </a:p>
          <a:p>
            <a:pPr>
              <a:spcBef>
                <a:spcPts val="600"/>
              </a:spcBef>
            </a:pP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điều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khiển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a:t>
            </a:r>
          </a:p>
          <a:p>
            <a:pPr algn="just">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solidFill>
                  <a:srgbClr val="0000FF"/>
                </a:solidFill>
                <a:latin typeface="Times New Roman" panose="02020603050405020304" pitchFamily="18" charset="0"/>
                <a:cs typeface="Times New Roman" panose="02020603050405020304" pitchFamily="18" charset="0"/>
              </a:rPr>
              <a:t>Điện</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áp</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hoạt</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động</a:t>
            </a:r>
            <a:r>
              <a:rPr lang="en-US" sz="2200" dirty="0">
                <a:solidFill>
                  <a:srgbClr val="0000FF"/>
                </a:solidFill>
                <a:latin typeface="Times New Roman" panose="02020603050405020304" pitchFamily="18" charset="0"/>
                <a:cs typeface="Times New Roman" panose="02020603050405020304" pitchFamily="18" charset="0"/>
              </a:rPr>
              <a:t>: 48 VDC ± 10%</a:t>
            </a:r>
          </a:p>
          <a:p>
            <a:pPr algn="just">
              <a:spcAft>
                <a:spcPts val="600"/>
              </a:spcAft>
            </a:pPr>
            <a:r>
              <a:rPr lang="en-US" sz="2200" dirty="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solidFill>
                  <a:srgbClr val="0000FF"/>
                </a:solidFill>
                <a:latin typeface="Times New Roman" panose="02020603050405020304" pitchFamily="18" charset="0"/>
                <a:cs typeface="Times New Roman" panose="02020603050405020304" pitchFamily="18" charset="0"/>
              </a:rPr>
              <a:t>Phạm</a:t>
            </a:r>
            <a:r>
              <a:rPr lang="en-US" sz="2200" dirty="0" smtClean="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vi </a:t>
            </a:r>
            <a:r>
              <a:rPr lang="en-US" sz="2200" dirty="0" err="1">
                <a:solidFill>
                  <a:srgbClr val="0000FF"/>
                </a:solidFill>
                <a:latin typeface="Times New Roman" panose="02020603050405020304" pitchFamily="18" charset="0"/>
                <a:cs typeface="Times New Roman" panose="02020603050405020304" pitchFamily="18" charset="0"/>
              </a:rPr>
              <a:t>điều</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chỉnh</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góc</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anten</a:t>
            </a:r>
            <a:r>
              <a:rPr lang="en-US" sz="2200" dirty="0">
                <a:solidFill>
                  <a:srgbClr val="0000FF"/>
                </a:solidFill>
                <a:latin typeface="Times New Roman" panose="02020603050405020304" pitchFamily="18" charset="0"/>
                <a:cs typeface="Times New Roman" panose="02020603050405020304" pitchFamily="18" charset="0"/>
              </a:rPr>
              <a:t>:</a:t>
            </a:r>
          </a:p>
          <a:p>
            <a:pPr algn="just">
              <a:spcAft>
                <a:spcPts val="600"/>
              </a:spcAft>
            </a:pPr>
            <a:r>
              <a:rPr lang="en-US" sz="2200" dirty="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solidFill>
                  <a:srgbClr val="0000FF"/>
                </a:solidFill>
                <a:latin typeface="Times New Roman" panose="02020603050405020304" pitchFamily="18" charset="0"/>
                <a:cs typeface="Times New Roman" panose="02020603050405020304" pitchFamily="18" charset="0"/>
              </a:rPr>
              <a:t>Góc</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phương</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vị</a:t>
            </a:r>
            <a:r>
              <a:rPr lang="en-US" sz="2200" dirty="0">
                <a:solidFill>
                  <a:srgbClr val="0000FF"/>
                </a:solidFill>
                <a:latin typeface="Times New Roman" panose="02020603050405020304" pitchFamily="18" charset="0"/>
                <a:cs typeface="Times New Roman" panose="02020603050405020304" pitchFamily="18" charset="0"/>
              </a:rPr>
              <a:t>: ≥ 60</a:t>
            </a:r>
            <a:r>
              <a:rPr lang="en-US" sz="2200" baseline="30000" dirty="0">
                <a:solidFill>
                  <a:srgbClr val="0000FF"/>
                </a:solidFill>
                <a:latin typeface="Times New Roman" panose="02020603050405020304" pitchFamily="18" charset="0"/>
                <a:cs typeface="Times New Roman" panose="02020603050405020304" pitchFamily="18" charset="0"/>
              </a:rPr>
              <a:t>0</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sai</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số</a:t>
            </a:r>
            <a:r>
              <a:rPr lang="en-US" sz="2200" dirty="0">
                <a:solidFill>
                  <a:srgbClr val="0000FF"/>
                </a:solidFill>
                <a:latin typeface="Times New Roman" panose="02020603050405020304" pitchFamily="18" charset="0"/>
                <a:cs typeface="Times New Roman" panose="02020603050405020304" pitchFamily="18" charset="0"/>
              </a:rPr>
              <a:t> ≤ 1</a:t>
            </a:r>
            <a:r>
              <a:rPr lang="en-US" sz="2200" baseline="30000" dirty="0">
                <a:solidFill>
                  <a:srgbClr val="0000FF"/>
                </a:solidFill>
                <a:latin typeface="Times New Roman" panose="02020603050405020304" pitchFamily="18" charset="0"/>
                <a:cs typeface="Times New Roman" panose="02020603050405020304" pitchFamily="18" charset="0"/>
              </a:rPr>
              <a:t>0</a:t>
            </a:r>
            <a:r>
              <a:rPr lang="en-US" sz="2200" dirty="0">
                <a:solidFill>
                  <a:srgbClr val="0000FF"/>
                </a:solidFill>
                <a:latin typeface="Times New Roman" panose="02020603050405020304" pitchFamily="18" charset="0"/>
                <a:cs typeface="Times New Roman" panose="02020603050405020304" pitchFamily="18" charset="0"/>
              </a:rPr>
              <a:t>)</a:t>
            </a:r>
          </a:p>
          <a:p>
            <a:pPr algn="just">
              <a:spcAft>
                <a:spcPts val="600"/>
              </a:spcAft>
            </a:pPr>
            <a:r>
              <a:rPr lang="en-US" sz="2200" dirty="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solidFill>
                  <a:srgbClr val="0000FF"/>
                </a:solidFill>
                <a:latin typeface="Times New Roman" panose="02020603050405020304" pitchFamily="18" charset="0"/>
                <a:cs typeface="Times New Roman" panose="02020603050405020304" pitchFamily="18" charset="0"/>
              </a:rPr>
              <a:t>Góc</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ngẩng</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góc</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tà</a:t>
            </a:r>
            <a:r>
              <a:rPr lang="en-US" sz="2200" dirty="0">
                <a:solidFill>
                  <a:srgbClr val="0000FF"/>
                </a:solidFill>
                <a:latin typeface="Times New Roman" panose="02020603050405020304" pitchFamily="18" charset="0"/>
                <a:cs typeface="Times New Roman" panose="02020603050405020304" pitchFamily="18" charset="0"/>
              </a:rPr>
              <a:t>): ≥ 20</a:t>
            </a:r>
            <a:r>
              <a:rPr lang="en-US" sz="2200" baseline="30000" dirty="0">
                <a:solidFill>
                  <a:srgbClr val="0000FF"/>
                </a:solidFill>
                <a:latin typeface="Times New Roman" panose="02020603050405020304" pitchFamily="18" charset="0"/>
                <a:cs typeface="Times New Roman" panose="02020603050405020304" pitchFamily="18" charset="0"/>
              </a:rPr>
              <a:t>0</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sai</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số</a:t>
            </a:r>
            <a:r>
              <a:rPr lang="en-US" sz="2200" dirty="0">
                <a:solidFill>
                  <a:srgbClr val="0000FF"/>
                </a:solidFill>
                <a:latin typeface="Times New Roman" panose="02020603050405020304" pitchFamily="18" charset="0"/>
                <a:cs typeface="Times New Roman" panose="02020603050405020304" pitchFamily="18" charset="0"/>
              </a:rPr>
              <a:t> ≤ 1</a:t>
            </a:r>
            <a:r>
              <a:rPr lang="en-US" sz="2200" baseline="30000" dirty="0">
                <a:solidFill>
                  <a:srgbClr val="0000FF"/>
                </a:solidFill>
                <a:latin typeface="Times New Roman" panose="02020603050405020304" pitchFamily="18" charset="0"/>
                <a:cs typeface="Times New Roman" panose="02020603050405020304" pitchFamily="18" charset="0"/>
              </a:rPr>
              <a:t>0</a:t>
            </a:r>
            <a:r>
              <a:rPr lang="en-US" sz="2200" dirty="0">
                <a:solidFill>
                  <a:srgbClr val="0000FF"/>
                </a:solidFill>
                <a:latin typeface="Times New Roman" panose="02020603050405020304" pitchFamily="18" charset="0"/>
                <a:cs typeface="Times New Roman" panose="02020603050405020304" pitchFamily="18" charset="0"/>
              </a:rPr>
              <a:t>)</a:t>
            </a:r>
          </a:p>
          <a:p>
            <a:pPr>
              <a:spcBef>
                <a:spcPts val="600"/>
              </a:spcBef>
              <a:spcAft>
                <a:spcPts val="600"/>
              </a:spcAft>
            </a:pPr>
            <a:endParaRPr lang="en-US" sz="2400" dirty="0">
              <a:solidFill>
                <a:srgbClr val="0000FF"/>
              </a:solidFill>
              <a:latin typeface="Times New Roman" panose="02020603050405020304" pitchFamily="18" charset="0"/>
              <a:cs typeface="Times New Roman" panose="02020603050405020304" pitchFamily="18" charset="0"/>
            </a:endParaRPr>
          </a:p>
          <a:p>
            <a:pPr algn="just">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400" dirty="0">
              <a:solidFill>
                <a:srgbClr val="0000FF"/>
              </a:solidFill>
              <a:latin typeface="Times New Roman" panose="02020603050405020304" pitchFamily="18" charset="0"/>
              <a:cs typeface="Times New Roman" panose="02020603050405020304" pitchFamily="18" charset="0"/>
            </a:endParaRPr>
          </a:p>
          <a:p>
            <a:pPr algn="just">
              <a:spcBef>
                <a:spcPts val="600"/>
              </a:spcBef>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0962F03-015E-9AA9-C57F-987C8AF44664}"/>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D3D5C5E0-65C6-6436-E6F5-F2D38DED2E5D}"/>
              </a:ext>
            </a:extLst>
          </p:cNvPr>
          <p:cNvSpPr/>
          <p:nvPr/>
        </p:nvSpPr>
        <p:spPr>
          <a:xfrm>
            <a:off x="10138611" y="3098799"/>
            <a:ext cx="948489" cy="44650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C4FD2712-8312-6743-5862-0EF197C9757F}"/>
              </a:ext>
            </a:extLst>
          </p:cNvPr>
          <p:cNvSpPr/>
          <p:nvPr/>
        </p:nvSpPr>
        <p:spPr>
          <a:xfrm>
            <a:off x="10291011" y="3098799"/>
            <a:ext cx="503989" cy="598905"/>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Arrow: Left 8">
            <a:extLst>
              <a:ext uri="{FF2B5EF4-FFF2-40B4-BE49-F238E27FC236}">
                <a16:creationId xmlns:a16="http://schemas.microsoft.com/office/drawing/2014/main" id="{3A86B0DF-B3DA-E40D-51FD-3AAE2027B4AA}"/>
              </a:ext>
            </a:extLst>
          </p:cNvPr>
          <p:cNvSpPr/>
          <p:nvPr/>
        </p:nvSpPr>
        <p:spPr>
          <a:xfrm>
            <a:off x="8799443" y="6417163"/>
            <a:ext cx="239716" cy="232687"/>
          </a:xfrm>
          <a:prstGeom prst="leftArrow">
            <a:avLst>
              <a:gd name="adj1" fmla="val 50000"/>
              <a:gd name="adj2" fmla="val 471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17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III. THÀNH PHẦN ĐỒNG BỘ</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1. Theo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tiêu</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chuẩn</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789709" y="3596653"/>
            <a:ext cx="9144000" cy="1006429"/>
          </a:xfrm>
          <a:prstGeom prst="rect">
            <a:avLst/>
          </a:prstGeom>
          <a:noFill/>
        </p:spPr>
        <p:txBody>
          <a:bodyPr wrap="square" rtlCol="0">
            <a:spAutoFit/>
          </a:bodyPr>
          <a:lstStyle/>
          <a:p>
            <a:pPr>
              <a:spcBef>
                <a:spcPts val="600"/>
              </a:spcBef>
              <a:spcAft>
                <a:spcPts val="6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6A555E4-CB63-2251-E7BE-A22422178F8A}"/>
              </a:ext>
            </a:extLst>
          </p:cNvPr>
          <p:cNvPicPr>
            <a:picLocks noChangeAspect="1"/>
          </p:cNvPicPr>
          <p:nvPr/>
        </p:nvPicPr>
        <p:blipFill rotWithShape="1">
          <a:blip r:embed="rId2"/>
          <a:srcRect l="40000" t="16340" r="7273" b="14292"/>
          <a:stretch/>
        </p:blipFill>
        <p:spPr>
          <a:xfrm>
            <a:off x="931827" y="1652024"/>
            <a:ext cx="7398326" cy="5205976"/>
          </a:xfrm>
          <a:prstGeom prst="rect">
            <a:avLst/>
          </a:prstGeom>
        </p:spPr>
      </p:pic>
      <p:sp>
        <p:nvSpPr>
          <p:cNvPr id="6" name="Slide Number Placeholder 5">
            <a:extLst>
              <a:ext uri="{FF2B5EF4-FFF2-40B4-BE49-F238E27FC236}">
                <a16:creationId xmlns:a16="http://schemas.microsoft.com/office/drawing/2014/main" id="{5C3E4857-3F30-A918-2276-4C01B9C5D9B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65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8EF468F-9654-A891-D32B-D37247B375E4}"/>
              </a:ext>
            </a:extLst>
          </p:cNvPr>
          <p:cNvGraphicFramePr>
            <a:graphicFrameLocks noGrp="1"/>
          </p:cNvGraphicFramePr>
          <p:nvPr>
            <p:extLst>
              <p:ext uri="{D42A27DB-BD31-4B8C-83A1-F6EECF244321}">
                <p14:modId xmlns:p14="http://schemas.microsoft.com/office/powerpoint/2010/main" val="2065542891"/>
              </p:ext>
            </p:extLst>
          </p:nvPr>
        </p:nvGraphicFramePr>
        <p:xfrm>
          <a:off x="397054" y="1924369"/>
          <a:ext cx="8349892" cy="3224784"/>
        </p:xfrm>
        <a:graphic>
          <a:graphicData uri="http://schemas.openxmlformats.org/drawingml/2006/table">
            <a:tbl>
              <a:tblPr firstRow="1" firstCol="1" bandRow="1">
                <a:tableStyleId>{5C22544A-7EE6-4342-B048-85BDC9FD1C3A}</a:tableStyleId>
              </a:tblPr>
              <a:tblGrid>
                <a:gridCol w="1058223">
                  <a:extLst>
                    <a:ext uri="{9D8B030D-6E8A-4147-A177-3AD203B41FA5}">
                      <a16:colId xmlns:a16="http://schemas.microsoft.com/office/drawing/2014/main" val="143525815"/>
                    </a:ext>
                  </a:extLst>
                </a:gridCol>
                <a:gridCol w="4577966">
                  <a:extLst>
                    <a:ext uri="{9D8B030D-6E8A-4147-A177-3AD203B41FA5}">
                      <a16:colId xmlns:a16="http://schemas.microsoft.com/office/drawing/2014/main" val="1573977123"/>
                    </a:ext>
                  </a:extLst>
                </a:gridCol>
                <a:gridCol w="1030619">
                  <a:extLst>
                    <a:ext uri="{9D8B030D-6E8A-4147-A177-3AD203B41FA5}">
                      <a16:colId xmlns:a16="http://schemas.microsoft.com/office/drawing/2014/main" val="1981002999"/>
                    </a:ext>
                  </a:extLst>
                </a:gridCol>
                <a:gridCol w="1683084">
                  <a:extLst>
                    <a:ext uri="{9D8B030D-6E8A-4147-A177-3AD203B41FA5}">
                      <a16:colId xmlns:a16="http://schemas.microsoft.com/office/drawing/2014/main" val="3519904205"/>
                    </a:ext>
                  </a:extLst>
                </a:gridCol>
              </a:tblGrid>
              <a:tr h="328681">
                <a:tc>
                  <a:txBody>
                    <a:bodyPr/>
                    <a:lstStyle/>
                    <a:p>
                      <a:pPr algn="ctr" latinLnBrk="1">
                        <a:lnSpc>
                          <a:spcPct val="120000"/>
                        </a:lnSpc>
                      </a:pPr>
                      <a:r>
                        <a:rPr lang="x-none" sz="2300" kern="100" dirty="0">
                          <a:effectLst/>
                          <a:latin typeface="Arial" panose="020B0604020202020204" pitchFamily="34" charset="0"/>
                          <a:cs typeface="Arial" panose="020B0604020202020204" pitchFamily="34" charset="0"/>
                        </a:rPr>
                        <a:t>STT</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120000"/>
                        </a:lnSpc>
                      </a:pPr>
                      <a:r>
                        <a:rPr lang="vi-VN" sz="2300" kern="100" dirty="0">
                          <a:effectLst/>
                          <a:latin typeface="Arial" panose="020B0604020202020204" pitchFamily="34" charset="0"/>
                          <a:cs typeface="Arial" panose="020B0604020202020204" pitchFamily="34" charset="0"/>
                        </a:rPr>
                        <a:t>Hạng</a:t>
                      </a:r>
                      <a:r>
                        <a:rPr lang="x-none" sz="2300" kern="100" dirty="0">
                          <a:effectLst/>
                          <a:latin typeface="Arial" panose="020B0604020202020204" pitchFamily="34" charset="0"/>
                          <a:cs typeface="Arial" panose="020B0604020202020204" pitchFamily="34" charset="0"/>
                        </a:rPr>
                        <a:t> mục</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120000"/>
                        </a:lnSpc>
                      </a:pPr>
                      <a:r>
                        <a:rPr lang="x-none" sz="2300" kern="100">
                          <a:effectLst/>
                          <a:latin typeface="Arial" panose="020B0604020202020204" pitchFamily="34" charset="0"/>
                          <a:cs typeface="Arial" panose="020B0604020202020204" pitchFamily="34" charset="0"/>
                        </a:rPr>
                        <a:t>ĐVT</a:t>
                      </a:r>
                      <a:endParaRPr lang="en-US" sz="2300" kern="10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120000"/>
                        </a:lnSpc>
                      </a:pPr>
                      <a:r>
                        <a:rPr lang="x-none" sz="2300" kern="100">
                          <a:effectLst/>
                          <a:latin typeface="Arial" panose="020B0604020202020204" pitchFamily="34" charset="0"/>
                          <a:cs typeface="Arial" panose="020B0604020202020204" pitchFamily="34" charset="0"/>
                        </a:rPr>
                        <a:t>Số lượng</a:t>
                      </a:r>
                      <a:endParaRPr lang="en-US" sz="2300" kern="10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extLst>
                  <a:ext uri="{0D108BD9-81ED-4DB2-BD59-A6C34878D82A}">
                    <a16:rowId xmlns:a16="http://schemas.microsoft.com/office/drawing/2014/main" val="1904113621"/>
                  </a:ext>
                </a:extLst>
              </a:tr>
              <a:tr h="644119">
                <a:tc>
                  <a:txBody>
                    <a:bodyPr/>
                    <a:lstStyle/>
                    <a:p>
                      <a:pPr algn="ctr" latinLnBrk="1">
                        <a:lnSpc>
                          <a:spcPct val="100000"/>
                        </a:lnSpc>
                      </a:pPr>
                      <a:r>
                        <a:rPr lang="es-ES_tradnl" sz="2300" kern="100" dirty="0">
                          <a:effectLst/>
                          <a:latin typeface="Arial" panose="020B0604020202020204" pitchFamily="34" charset="0"/>
                          <a:cs typeface="Arial" panose="020B0604020202020204" pitchFamily="34" charset="0"/>
                        </a:rPr>
                        <a:t>1</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just" latinLnBrk="1">
                        <a:lnSpc>
                          <a:spcPct val="100000"/>
                        </a:lnSpc>
                      </a:pPr>
                      <a:r>
                        <a:rPr lang="es-ES_tradnl" sz="2300" kern="100" dirty="0" err="1">
                          <a:effectLst/>
                          <a:latin typeface="Arial" panose="020B0604020202020204" pitchFamily="34" charset="0"/>
                          <a:cs typeface="Arial" panose="020B0604020202020204" pitchFamily="34" charset="0"/>
                        </a:rPr>
                        <a:t>Thiết</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bị</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mở</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rộng</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dịch</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vụ</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thoại</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tiếp</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sức</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song</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công</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100000"/>
                        </a:lnSpc>
                      </a:pPr>
                      <a:r>
                        <a:rPr lang="es-ES_tradnl" sz="2300" kern="100" dirty="0" err="1">
                          <a:effectLst/>
                          <a:latin typeface="Arial" panose="020B0604020202020204" pitchFamily="34" charset="0"/>
                          <a:cs typeface="Arial" panose="020B0604020202020204" pitchFamily="34" charset="0"/>
                        </a:rPr>
                        <a:t>Bộ</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100000"/>
                        </a:lnSpc>
                      </a:pPr>
                      <a:r>
                        <a:rPr lang="vi-VN" sz="2300" kern="100" dirty="0">
                          <a:effectLst/>
                          <a:latin typeface="Arial" panose="020B0604020202020204" pitchFamily="34" charset="0"/>
                          <a:cs typeface="Arial" panose="020B0604020202020204" pitchFamily="34" charset="0"/>
                        </a:rPr>
                        <a:t>01</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extLst>
                  <a:ext uri="{0D108BD9-81ED-4DB2-BD59-A6C34878D82A}">
                    <a16:rowId xmlns:a16="http://schemas.microsoft.com/office/drawing/2014/main" val="3308995393"/>
                  </a:ext>
                </a:extLst>
              </a:tr>
              <a:tr h="361232">
                <a:tc>
                  <a:txBody>
                    <a:bodyPr/>
                    <a:lstStyle/>
                    <a:p>
                      <a:pPr algn="ctr" latinLnBrk="1">
                        <a:lnSpc>
                          <a:spcPct val="200000"/>
                        </a:lnSpc>
                        <a:spcBef>
                          <a:spcPts val="600"/>
                        </a:spcBef>
                        <a:spcAft>
                          <a:spcPts val="600"/>
                        </a:spcAft>
                      </a:pPr>
                      <a:r>
                        <a:rPr lang="es-ES_tradnl" sz="2300" kern="100" dirty="0">
                          <a:effectLst/>
                          <a:latin typeface="Arial" panose="020B0604020202020204" pitchFamily="34" charset="0"/>
                          <a:cs typeface="Arial" panose="020B0604020202020204" pitchFamily="34" charset="0"/>
                        </a:rPr>
                        <a:t>2</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just"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Thiết</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bị</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mở</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rộng</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dịch</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vụ</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dữ</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liệu</a:t>
                      </a:r>
                      <a:endParaRPr lang="es-ES_tradnl" sz="2300" kern="100" dirty="0">
                        <a:effectLst/>
                        <a:latin typeface="Arial" panose="020B0604020202020204" pitchFamily="34" charset="0"/>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Bộ</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vi-VN" sz="2300" kern="100">
                          <a:effectLst/>
                          <a:latin typeface="Arial" panose="020B0604020202020204" pitchFamily="34" charset="0"/>
                          <a:cs typeface="Arial" panose="020B0604020202020204" pitchFamily="34" charset="0"/>
                        </a:rPr>
                        <a:t>01</a:t>
                      </a:r>
                      <a:endParaRPr lang="en-US" sz="2300" kern="10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extLst>
                  <a:ext uri="{0D108BD9-81ED-4DB2-BD59-A6C34878D82A}">
                    <a16:rowId xmlns:a16="http://schemas.microsoft.com/office/drawing/2014/main" val="2228644397"/>
                  </a:ext>
                </a:extLst>
              </a:tr>
              <a:tr h="356716">
                <a:tc>
                  <a:txBody>
                    <a:bodyPr/>
                    <a:lstStyle/>
                    <a:p>
                      <a:pPr algn="ctr" latinLnBrk="1">
                        <a:lnSpc>
                          <a:spcPct val="200000"/>
                        </a:lnSpc>
                        <a:spcBef>
                          <a:spcPts val="600"/>
                        </a:spcBef>
                        <a:spcAft>
                          <a:spcPts val="600"/>
                        </a:spcAft>
                      </a:pPr>
                      <a:r>
                        <a:rPr lang="es-ES_tradnl" sz="2300" kern="100">
                          <a:effectLst/>
                          <a:latin typeface="Arial" panose="020B0604020202020204" pitchFamily="34" charset="0"/>
                          <a:cs typeface="Arial" panose="020B0604020202020204" pitchFamily="34" charset="0"/>
                        </a:rPr>
                        <a:t>3</a:t>
                      </a:r>
                      <a:endParaRPr lang="en-US" sz="2300" kern="10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just"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Bộ</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điều</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khiển</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anten</a:t>
                      </a:r>
                      <a:endParaRPr lang="es-ES_tradnl" sz="2300" kern="100" dirty="0">
                        <a:effectLst/>
                        <a:latin typeface="Arial" panose="020B0604020202020204" pitchFamily="34" charset="0"/>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Bộ</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x-none" sz="2300" kern="100" dirty="0">
                          <a:effectLst/>
                          <a:latin typeface="Arial" panose="020B0604020202020204" pitchFamily="34" charset="0"/>
                          <a:cs typeface="Arial" panose="020B0604020202020204" pitchFamily="34" charset="0"/>
                        </a:rPr>
                        <a:t>01</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extLst>
                  <a:ext uri="{0D108BD9-81ED-4DB2-BD59-A6C34878D82A}">
                    <a16:rowId xmlns:a16="http://schemas.microsoft.com/office/drawing/2014/main" val="3883786793"/>
                  </a:ext>
                </a:extLst>
              </a:tr>
              <a:tr h="356716">
                <a:tc>
                  <a:txBody>
                    <a:bodyPr/>
                    <a:lstStyle/>
                    <a:p>
                      <a:pPr algn="ctr" latinLnBrk="1">
                        <a:lnSpc>
                          <a:spcPct val="200000"/>
                        </a:lnSpc>
                        <a:spcBef>
                          <a:spcPts val="600"/>
                        </a:spcBef>
                        <a:spcAft>
                          <a:spcPts val="600"/>
                        </a:spcAft>
                      </a:pPr>
                      <a:r>
                        <a:rPr lang="es-ES_tradnl" sz="2300" kern="100">
                          <a:effectLst/>
                          <a:latin typeface="Arial" panose="020B0604020202020204" pitchFamily="34" charset="0"/>
                          <a:cs typeface="Arial" panose="020B0604020202020204" pitchFamily="34" charset="0"/>
                        </a:rPr>
                        <a:t>4</a:t>
                      </a:r>
                      <a:endParaRPr lang="en-US" sz="2300" kern="10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just"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Cột</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anten</a:t>
                      </a:r>
                      <a:endParaRPr lang="es-ES_tradnl" sz="2300" kern="100" dirty="0">
                        <a:effectLst/>
                        <a:latin typeface="Arial" panose="020B0604020202020204" pitchFamily="34" charset="0"/>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Bộ</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vi-VN" sz="2300" kern="100" dirty="0">
                          <a:effectLst/>
                          <a:latin typeface="Arial" panose="020B0604020202020204" pitchFamily="34" charset="0"/>
                          <a:cs typeface="Arial" panose="020B0604020202020204" pitchFamily="34" charset="0"/>
                        </a:rPr>
                        <a:t>01</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extLst>
                  <a:ext uri="{0D108BD9-81ED-4DB2-BD59-A6C34878D82A}">
                    <a16:rowId xmlns:a16="http://schemas.microsoft.com/office/drawing/2014/main" val="51603969"/>
                  </a:ext>
                </a:extLst>
              </a:tr>
            </a:tbl>
          </a:graphicData>
        </a:graphic>
      </p:graphicFrame>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III. THÀNH PHẦN ĐỒNG BỘ</a:t>
            </a: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Tùy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chọn</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 name="Slide Number Placeholder 1">
            <a:extLst>
              <a:ext uri="{FF2B5EF4-FFF2-40B4-BE49-F238E27FC236}">
                <a16:creationId xmlns:a16="http://schemas.microsoft.com/office/drawing/2014/main" id="{D4ED6CBA-BA4D-319D-FF07-26CF5A013B4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62E84779-A592-5446-83DF-B3A6F12EB1BB}"/>
              </a:ext>
            </a:extLst>
          </p:cNvPr>
          <p:cNvSpPr/>
          <p:nvPr/>
        </p:nvSpPr>
        <p:spPr>
          <a:xfrm>
            <a:off x="10138611" y="3098799"/>
            <a:ext cx="948489" cy="44650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C060DF05-9AF3-0D7B-2B00-C7F5547B7D83}"/>
              </a:ext>
            </a:extLst>
          </p:cNvPr>
          <p:cNvSpPr/>
          <p:nvPr/>
        </p:nvSpPr>
        <p:spPr>
          <a:xfrm>
            <a:off x="10291011" y="3098799"/>
            <a:ext cx="503989" cy="598905"/>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Arrow: Left 8">
            <a:extLst>
              <a:ext uri="{FF2B5EF4-FFF2-40B4-BE49-F238E27FC236}">
                <a16:creationId xmlns:a16="http://schemas.microsoft.com/office/drawing/2014/main" id="{627DF1B7-3BBD-41BC-D50F-534AA0841A05}"/>
              </a:ext>
            </a:extLst>
          </p:cNvPr>
          <p:cNvSpPr/>
          <p:nvPr/>
        </p:nvSpPr>
        <p:spPr>
          <a:xfrm>
            <a:off x="8799443" y="6417163"/>
            <a:ext cx="239716" cy="232687"/>
          </a:xfrm>
          <a:prstGeom prst="leftArrow">
            <a:avLst>
              <a:gd name="adj1" fmla="val 50000"/>
              <a:gd name="adj2" fmla="val 471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099D1636-E14F-7BF5-5345-47A7398E419B}"/>
              </a:ext>
            </a:extLst>
          </p:cNvPr>
          <p:cNvSpPr/>
          <p:nvPr/>
        </p:nvSpPr>
        <p:spPr>
          <a:xfrm>
            <a:off x="10291011" y="3251199"/>
            <a:ext cx="948489" cy="44650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97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Sơ</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đồ</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hệ</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thống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tổng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quát</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grpSp>
        <p:nvGrpSpPr>
          <p:cNvPr id="6" name="Group 5">
            <a:extLst>
              <a:ext uri="{FF2B5EF4-FFF2-40B4-BE49-F238E27FC236}">
                <a16:creationId xmlns:a16="http://schemas.microsoft.com/office/drawing/2014/main" id="{9CC092A3-D2D5-A93D-E64D-43AA43B21A5A}"/>
              </a:ext>
            </a:extLst>
          </p:cNvPr>
          <p:cNvGrpSpPr/>
          <p:nvPr/>
        </p:nvGrpSpPr>
        <p:grpSpPr>
          <a:xfrm>
            <a:off x="0" y="1833593"/>
            <a:ext cx="9144000" cy="4078521"/>
            <a:chOff x="0" y="1833593"/>
            <a:chExt cx="9144000" cy="4078521"/>
          </a:xfrm>
        </p:grpSpPr>
        <p:pic>
          <p:nvPicPr>
            <p:cNvPr id="2" name="Picture 1">
              <a:extLst>
                <a:ext uri="{FF2B5EF4-FFF2-40B4-BE49-F238E27FC236}">
                  <a16:creationId xmlns:a16="http://schemas.microsoft.com/office/drawing/2014/main" id="{0F5F39EB-6142-E1BF-BC34-C1008EDAAC01}"/>
                </a:ext>
              </a:extLst>
            </p:cNvPr>
            <p:cNvPicPr>
              <a:picLocks noChangeAspect="1"/>
            </p:cNvPicPr>
            <p:nvPr/>
          </p:nvPicPr>
          <p:blipFill rotWithShape="1">
            <a:blip r:embed="rId2"/>
            <a:srcRect t="5353" b="9010"/>
            <a:stretch/>
          </p:blipFill>
          <p:spPr bwMode="auto">
            <a:xfrm>
              <a:off x="0" y="1833593"/>
              <a:ext cx="8930648" cy="3988305"/>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95520FA0-403D-3F69-602D-822FA5559926}"/>
                </a:ext>
              </a:extLst>
            </p:cNvPr>
            <p:cNvSpPr txBox="1"/>
            <p:nvPr/>
          </p:nvSpPr>
          <p:spPr>
            <a:xfrm>
              <a:off x="0" y="5413516"/>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Cấu</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hình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điểm</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điểm</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grpSp>
      <p:sp>
        <p:nvSpPr>
          <p:cNvPr id="5" name="Slide Number Placeholder 4">
            <a:extLst>
              <a:ext uri="{FF2B5EF4-FFF2-40B4-BE49-F238E27FC236}">
                <a16:creationId xmlns:a16="http://schemas.microsoft.com/office/drawing/2014/main" id="{DBA4AC47-13B1-095B-5C6E-CAD4731AAF22}"/>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82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1.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Sơ</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đồ</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hệ</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thống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tổng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quát</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4" name="Picture 3">
            <a:extLst>
              <a:ext uri="{FF2B5EF4-FFF2-40B4-BE49-F238E27FC236}">
                <a16:creationId xmlns:a16="http://schemas.microsoft.com/office/drawing/2014/main" id="{62CC8C7A-14C6-66BE-2A14-75575BC1F1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472" y="2150842"/>
            <a:ext cx="8091055" cy="2853991"/>
          </a:xfrm>
          <a:prstGeom prst="rect">
            <a:avLst/>
          </a:prstGeom>
          <a:noFill/>
        </p:spPr>
      </p:pic>
      <p:sp>
        <p:nvSpPr>
          <p:cNvPr id="5" name="TextBox 4">
            <a:extLst>
              <a:ext uri="{FF2B5EF4-FFF2-40B4-BE49-F238E27FC236}">
                <a16:creationId xmlns:a16="http://schemas.microsoft.com/office/drawing/2014/main" id="{F962EA3F-8E14-C420-50B0-56DEC30BB160}"/>
              </a:ext>
            </a:extLst>
          </p:cNvPr>
          <p:cNvSpPr txBox="1"/>
          <p:nvPr/>
        </p:nvSpPr>
        <p:spPr>
          <a:xfrm>
            <a:off x="0" y="5413516"/>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Cấu</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hình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chuyển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tiếp</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tối</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đa</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5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chặng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p>
        </p:txBody>
      </p:sp>
      <p:sp>
        <p:nvSpPr>
          <p:cNvPr id="2" name="Slide Number Placeholder 1">
            <a:extLst>
              <a:ext uri="{FF2B5EF4-FFF2-40B4-BE49-F238E27FC236}">
                <a16:creationId xmlns:a16="http://schemas.microsoft.com/office/drawing/2014/main" id="{AD7D1542-FC1B-F8E9-BCDD-846820D1AE4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967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2" name="TextBox 1">
            <a:extLst>
              <a:ext uri="{FF2B5EF4-FFF2-40B4-BE49-F238E27FC236}">
                <a16:creationId xmlns:a16="http://schemas.microsoft.com/office/drawing/2014/main" id="{63CBC703-4204-0ED5-2A2B-6638021A8022}"/>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5" name="Slide Number Placeholder 4">
            <a:extLst>
              <a:ext uri="{FF2B5EF4-FFF2-40B4-BE49-F238E27FC236}">
                <a16:creationId xmlns:a16="http://schemas.microsoft.com/office/drawing/2014/main" id="{8E1893E2-778D-DAD8-0532-5E98F28B5BB4}"/>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62522508-0F8C-41B2-3B71-0EEEFD428FB0}"/>
              </a:ext>
            </a:extLst>
          </p:cNvPr>
          <p:cNvGrpSpPr/>
          <p:nvPr/>
        </p:nvGrpSpPr>
        <p:grpSpPr>
          <a:xfrm>
            <a:off x="283079" y="2645187"/>
            <a:ext cx="8430664" cy="1687445"/>
            <a:chOff x="283079" y="2645187"/>
            <a:chExt cx="8430664" cy="1687445"/>
          </a:xfrm>
        </p:grpSpPr>
        <p:sp>
          <p:nvSpPr>
            <p:cNvPr id="11" name="Rectangle 10">
              <a:extLst>
                <a:ext uri="{FF2B5EF4-FFF2-40B4-BE49-F238E27FC236}">
                  <a16:creationId xmlns:a16="http://schemas.microsoft.com/office/drawing/2014/main" id="{F67A2F54-D315-21F4-5B0E-3B7DCA411B4E}"/>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35D23CE-400B-87EE-7E9A-B80A5C2A16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3" name="Rectangle 12">
              <a:extLst>
                <a:ext uri="{FF2B5EF4-FFF2-40B4-BE49-F238E27FC236}">
                  <a16:creationId xmlns:a16="http://schemas.microsoft.com/office/drawing/2014/main" id="{0428F189-2C41-E6CD-A2AB-A00585DCDA44}"/>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94C9B9F-307F-4817-E2C0-F09838EA9973}"/>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20" name="TextBox 19">
              <a:extLst>
                <a:ext uri="{FF2B5EF4-FFF2-40B4-BE49-F238E27FC236}">
                  <a16:creationId xmlns:a16="http://schemas.microsoft.com/office/drawing/2014/main" id="{173811B1-5402-08A3-82F5-7105BFAAF581}"/>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1" name="TextBox 20">
              <a:extLst>
                <a:ext uri="{FF2B5EF4-FFF2-40B4-BE49-F238E27FC236}">
                  <a16:creationId xmlns:a16="http://schemas.microsoft.com/office/drawing/2014/main" id="{47A7434B-1678-9F0C-809E-0B2265E4776C}"/>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2" name="TextBox 21">
              <a:extLst>
                <a:ext uri="{FF2B5EF4-FFF2-40B4-BE49-F238E27FC236}">
                  <a16:creationId xmlns:a16="http://schemas.microsoft.com/office/drawing/2014/main" id="{40A6D728-C6AA-24D5-D224-EF141BD8F1D6}"/>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7F7FB01-3F12-5E13-5AA5-BEB7FD143FAE}"/>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44901F1A-95DC-098C-3ACE-37BFEDFF8D3C}"/>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5" name="TextBox 24">
            <a:extLst>
              <a:ext uri="{FF2B5EF4-FFF2-40B4-BE49-F238E27FC236}">
                <a16:creationId xmlns:a16="http://schemas.microsoft.com/office/drawing/2014/main" id="{3F19A445-8800-F2E0-7F3C-13CF9E151779}"/>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446253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Rectangle 3">
            <a:extLst>
              <a:ext uri="{FF2B5EF4-FFF2-40B4-BE49-F238E27FC236}">
                <a16:creationId xmlns:a16="http://schemas.microsoft.com/office/drawing/2014/main" id="{FEFE6674-8F3F-0574-1C66-02CD0564DD26}"/>
              </a:ext>
            </a:extLst>
          </p:cNvPr>
          <p:cNvSpPr/>
          <p:nvPr/>
        </p:nvSpPr>
        <p:spPr>
          <a:xfrm>
            <a:off x="527039" y="3614705"/>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97775DC-2CD4-9920-A347-9E96F8947429}"/>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 name="TextBox 1">
            <a:extLst>
              <a:ext uri="{FF2B5EF4-FFF2-40B4-BE49-F238E27FC236}">
                <a16:creationId xmlns:a16="http://schemas.microsoft.com/office/drawing/2014/main" id="{63CBC703-4204-0ED5-2A2B-6638021A8022}"/>
              </a:ext>
            </a:extLst>
          </p:cNvPr>
          <p:cNvSpPr txBox="1"/>
          <p:nvPr/>
        </p:nvSpPr>
        <p:spPr>
          <a:xfrm>
            <a:off x="298608" y="1703595"/>
            <a:ext cx="3278462" cy="461665"/>
          </a:xfrm>
          <a:prstGeom prst="rect">
            <a:avLst/>
          </a:prstGeom>
          <a:noFill/>
        </p:spPr>
        <p:txBody>
          <a:bodyPr wrap="none" rtlCol="0">
            <a:spAutoFit/>
          </a:bodyPr>
          <a:lstStyle/>
          <a:p>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5" name="Slide Number Placeholder 4">
            <a:extLst>
              <a:ext uri="{FF2B5EF4-FFF2-40B4-BE49-F238E27FC236}">
                <a16:creationId xmlns:a16="http://schemas.microsoft.com/office/drawing/2014/main" id="{A28BCB62-1E51-36F4-1A04-278350E610C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6B6DDB58-DAF9-6D7C-2A8D-922D21434890}"/>
              </a:ext>
            </a:extLst>
          </p:cNvPr>
          <p:cNvGrpSpPr/>
          <p:nvPr/>
        </p:nvGrpSpPr>
        <p:grpSpPr>
          <a:xfrm>
            <a:off x="283079" y="2645187"/>
            <a:ext cx="8430664" cy="1687445"/>
            <a:chOff x="283079" y="2645187"/>
            <a:chExt cx="8430664" cy="1687445"/>
          </a:xfrm>
        </p:grpSpPr>
        <p:sp>
          <p:nvSpPr>
            <p:cNvPr id="11" name="Rectangle 10">
              <a:extLst>
                <a:ext uri="{FF2B5EF4-FFF2-40B4-BE49-F238E27FC236}">
                  <a16:creationId xmlns:a16="http://schemas.microsoft.com/office/drawing/2014/main" id="{57A3A572-62C7-A407-5BE7-C0BB1E23897E}"/>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326E203-4BBC-A0C4-455C-6ACA9317BD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3" name="Rectangle 12">
              <a:extLst>
                <a:ext uri="{FF2B5EF4-FFF2-40B4-BE49-F238E27FC236}">
                  <a16:creationId xmlns:a16="http://schemas.microsoft.com/office/drawing/2014/main" id="{DC0D645B-CC5E-C293-B8AB-1AB5B249FC39}"/>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0C6D693-F575-C728-60AD-1F857C33B276}"/>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20" name="TextBox 19">
              <a:extLst>
                <a:ext uri="{FF2B5EF4-FFF2-40B4-BE49-F238E27FC236}">
                  <a16:creationId xmlns:a16="http://schemas.microsoft.com/office/drawing/2014/main" id="{FED53917-7784-84BD-8B64-FBE0C96FFC91}"/>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1" name="TextBox 20">
              <a:extLst>
                <a:ext uri="{FF2B5EF4-FFF2-40B4-BE49-F238E27FC236}">
                  <a16:creationId xmlns:a16="http://schemas.microsoft.com/office/drawing/2014/main" id="{D0483B49-6DAF-4083-5FAF-798B4175FA08}"/>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2" name="TextBox 21">
              <a:extLst>
                <a:ext uri="{FF2B5EF4-FFF2-40B4-BE49-F238E27FC236}">
                  <a16:creationId xmlns:a16="http://schemas.microsoft.com/office/drawing/2014/main" id="{E153AD2B-3164-7DFA-4D6E-967E0D829664}"/>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46D9598-3D4A-4852-8E81-BCD1B1ADE9EB}"/>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F740460-DAA4-86E5-DE8D-7D7D468DD534}"/>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527039" y="4689004"/>
            <a:ext cx="6935119" cy="847260"/>
          </a:xfrm>
          <a:prstGeom prst="wedgeRectCallout">
            <a:avLst>
              <a:gd name="adj1" fmla="val -40479"/>
              <a:gd name="adj2" fmla="val -169743"/>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Nút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Reset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9087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Rectangle 3">
            <a:extLst>
              <a:ext uri="{FF2B5EF4-FFF2-40B4-BE49-F238E27FC236}">
                <a16:creationId xmlns:a16="http://schemas.microsoft.com/office/drawing/2014/main" id="{FEFE6674-8F3F-0574-1C66-02CD0564DD26}"/>
              </a:ext>
            </a:extLst>
          </p:cNvPr>
          <p:cNvSpPr/>
          <p:nvPr/>
        </p:nvSpPr>
        <p:spPr>
          <a:xfrm>
            <a:off x="527039" y="3201761"/>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C812971-FF6C-B026-7D56-28FBBDEC62A5}"/>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 name="Slide Number Placeholder 1">
            <a:extLst>
              <a:ext uri="{FF2B5EF4-FFF2-40B4-BE49-F238E27FC236}">
                <a16:creationId xmlns:a16="http://schemas.microsoft.com/office/drawing/2014/main" id="{46F76AD1-F0ED-19B9-2D02-7B16ACB63E86}"/>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9A6092-F71B-8E46-FFCA-70C58A19F0AA}"/>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grpSp>
        <p:nvGrpSpPr>
          <p:cNvPr id="14" name="Group 13">
            <a:extLst>
              <a:ext uri="{FF2B5EF4-FFF2-40B4-BE49-F238E27FC236}">
                <a16:creationId xmlns:a16="http://schemas.microsoft.com/office/drawing/2014/main" id="{382C9E34-D0EF-5ED5-50BE-1C6D6E6DD3AB}"/>
              </a:ext>
            </a:extLst>
          </p:cNvPr>
          <p:cNvGrpSpPr/>
          <p:nvPr/>
        </p:nvGrpSpPr>
        <p:grpSpPr>
          <a:xfrm>
            <a:off x="283079" y="2645187"/>
            <a:ext cx="8430664" cy="1687445"/>
            <a:chOff x="283079" y="2645187"/>
            <a:chExt cx="8430664" cy="1687445"/>
          </a:xfrm>
        </p:grpSpPr>
        <p:sp>
          <p:nvSpPr>
            <p:cNvPr id="15" name="Rectangle 14">
              <a:extLst>
                <a:ext uri="{FF2B5EF4-FFF2-40B4-BE49-F238E27FC236}">
                  <a16:creationId xmlns:a16="http://schemas.microsoft.com/office/drawing/2014/main" id="{D579AFA8-F1F9-4A2A-96FE-115B98C9D224}"/>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CC91AB70-387A-C841-A84A-5BD7080BCA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7" name="Rectangle 16">
              <a:extLst>
                <a:ext uri="{FF2B5EF4-FFF2-40B4-BE49-F238E27FC236}">
                  <a16:creationId xmlns:a16="http://schemas.microsoft.com/office/drawing/2014/main" id="{FA38342B-9458-809D-E671-7BC815C40DA9}"/>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6EB1349-5DF6-14F3-5B86-12D39F2C2C5F}"/>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20" name="TextBox 19">
              <a:extLst>
                <a:ext uri="{FF2B5EF4-FFF2-40B4-BE49-F238E27FC236}">
                  <a16:creationId xmlns:a16="http://schemas.microsoft.com/office/drawing/2014/main" id="{6979E707-A7BA-D7E7-4AA9-8D1502171CCC}"/>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1" name="TextBox 20">
              <a:extLst>
                <a:ext uri="{FF2B5EF4-FFF2-40B4-BE49-F238E27FC236}">
                  <a16:creationId xmlns:a16="http://schemas.microsoft.com/office/drawing/2014/main" id="{8C5BA220-EB2C-29A8-2B9F-8EC70D36751A}"/>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2" name="TextBox 21">
              <a:extLst>
                <a:ext uri="{FF2B5EF4-FFF2-40B4-BE49-F238E27FC236}">
                  <a16:creationId xmlns:a16="http://schemas.microsoft.com/office/drawing/2014/main" id="{F592310B-60AE-CC61-DD90-75B4550E2DBD}"/>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33D694D-CE79-7B1B-7976-459B61FC7C1C}"/>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B7932EE-872E-CFB6-FE2B-BF0E024C3809}"/>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527038" y="4701279"/>
            <a:ext cx="7988311" cy="847260"/>
          </a:xfrm>
          <a:prstGeom prst="wedgeRectCallout">
            <a:avLst>
              <a:gd name="adj1" fmla="val -31362"/>
              <a:gd name="adj2" fmla="val -187731"/>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AUDIO: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197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E098C-91A8-BD88-0F3A-00023E4C8D90}"/>
              </a:ext>
            </a:extLst>
          </p:cNvPr>
          <p:cNvSpPr txBox="1"/>
          <p:nvPr/>
        </p:nvSpPr>
        <p:spPr>
          <a:xfrm>
            <a:off x="0" y="190475"/>
            <a:ext cx="9144000" cy="523220"/>
          </a:xfrm>
          <a:prstGeom prst="rect">
            <a:avLst/>
          </a:prstGeom>
          <a:noFill/>
        </p:spPr>
        <p:txBody>
          <a:bodyPr wrap="square" rtlCol="0">
            <a:spAutoFit/>
          </a:bodyPr>
          <a:lstStyle/>
          <a:p>
            <a:pPr algn="ctr"/>
            <a:r>
              <a:rPr lang="en-US" sz="2800" b="1" dirty="0">
                <a:solidFill>
                  <a:srgbClr val="000099"/>
                </a:solidFill>
                <a:latin typeface="Times New Roman" panose="02020603050405020304" pitchFamily="18" charset="0"/>
                <a:cs typeface="Times New Roman" panose="02020603050405020304" pitchFamily="18" charset="0"/>
              </a:rPr>
              <a:t>MỤC ĐÍCH, YÊU CẦU</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DD254E-E55F-73D6-0386-9AB31C95252B}"/>
              </a:ext>
            </a:extLst>
          </p:cNvPr>
          <p:cNvSpPr txBox="1"/>
          <p:nvPr/>
        </p:nvSpPr>
        <p:spPr>
          <a:xfrm>
            <a:off x="0" y="912798"/>
            <a:ext cx="9015662" cy="6270435"/>
          </a:xfrm>
          <a:prstGeom prst="rect">
            <a:avLst/>
          </a:prstGeom>
          <a:noFill/>
        </p:spPr>
        <p:txBody>
          <a:bodyPr wrap="square">
            <a:spAutoFit/>
          </a:bodyPr>
          <a:lstStyle/>
          <a:p>
            <a:pPr indent="450215" algn="just">
              <a:lnSpc>
                <a:spcPct val="115000"/>
              </a:lnSpc>
              <a:spcBef>
                <a:spcPts val="200"/>
              </a:spcBef>
              <a:spcAft>
                <a:spcPts val="200"/>
              </a:spcAft>
            </a:pP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b="1" dirty="0" smtClean="0">
                <a:solidFill>
                  <a:srgbClr val="0000FF"/>
                </a:solidFill>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MỤC ĐÍCH</a:t>
            </a:r>
          </a:p>
          <a:p>
            <a:pPr marL="465138" algn="just"/>
            <a:r>
              <a:rPr lang="vi-VN"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Giới</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thiệu</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đồng</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chí</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cán</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bộ</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lớp</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huấn</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những</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kiến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thức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cơ</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bản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về</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tính</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kỹ</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chiến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hướng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dẫn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quy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hành</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thác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bị</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Vi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ba</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nhảy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tần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VHCR/10G;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làm</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cơ</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sở</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thác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đảm</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TTLL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nhiệm</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vụ</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tiễn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tại</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đơn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vị</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mình</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YÊU </a:t>
            </a:r>
            <a:r>
              <a:rPr lang="en-US" sz="24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CẦU</a:t>
            </a:r>
            <a:endPar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65138" indent="-465138" algn="just"/>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Hiểu</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tính</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kỹ</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chiến</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quy</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thác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bị</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thác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bị</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VHCR/10G ở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chế</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tác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đảm</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dịch</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vụ</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truyền</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dẫn</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phù</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hợp</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yêu</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cầu</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nhiệm</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vụ</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a:t>
            </a:r>
          </a:p>
          <a:p>
            <a:pPr marL="465138" indent="-465138" algn="just"/>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Vận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nghiên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cứu</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triển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thác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bị</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VHCR/10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đảm</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TTLL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tại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đơn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vị</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p>
          <a:p>
            <a:pPr marL="512763" indent="-512763" algn="just"/>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Tích</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cực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chủ</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động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học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xây</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dựng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niềm</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tin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trang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bị</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khí</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tài</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a:t>
            </a:r>
          </a:p>
          <a:p>
            <a:pPr indent="450215" algn="just">
              <a:lnSpc>
                <a:spcPct val="115000"/>
              </a:lnSpc>
              <a:spcBef>
                <a:spcPts val="200"/>
              </a:spcBef>
              <a:spcAft>
                <a:spcPts val="200"/>
              </a:spcAft>
            </a:pPr>
            <a:endParaRPr lang="en-US" sz="2400"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2" name="Slide Number Placeholder 1">
            <a:extLst>
              <a:ext uri="{FF2B5EF4-FFF2-40B4-BE49-F238E27FC236}">
                <a16:creationId xmlns:a16="http://schemas.microsoft.com/office/drawing/2014/main" id="{A6FCA059-8F71-6EF0-DDF3-791ADEDE8B04}"/>
              </a:ext>
            </a:extLst>
          </p:cNvPr>
          <p:cNvSpPr>
            <a:spLocks noGrp="1"/>
          </p:cNvSpPr>
          <p:nvPr>
            <p:ph type="sldNum" sz="quarter" idx="12"/>
          </p:nvPr>
        </p:nvSpPr>
        <p:spPr/>
        <p:txBody>
          <a:bodyPr/>
          <a:lstStyle/>
          <a:p>
            <a:fld id="{332E368D-8503-49F3-B3F9-322E75B420BB}" type="slidenum">
              <a:rPr lang="en-US" smtClean="0"/>
              <a:t>2</a:t>
            </a:fld>
            <a:endParaRPr lang="en-US"/>
          </a:p>
        </p:txBody>
      </p:sp>
    </p:spTree>
    <p:extLst>
      <p:ext uri="{BB962C8B-B14F-4D97-AF65-F5344CB8AC3E}">
        <p14:creationId xmlns:p14="http://schemas.microsoft.com/office/powerpoint/2010/main" val="344727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Rectangle 3">
            <a:extLst>
              <a:ext uri="{FF2B5EF4-FFF2-40B4-BE49-F238E27FC236}">
                <a16:creationId xmlns:a16="http://schemas.microsoft.com/office/drawing/2014/main" id="{FEFE6674-8F3F-0574-1C66-02CD0564DD26}"/>
              </a:ext>
            </a:extLst>
          </p:cNvPr>
          <p:cNvSpPr/>
          <p:nvPr/>
        </p:nvSpPr>
        <p:spPr>
          <a:xfrm>
            <a:off x="527039" y="3172265"/>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BD2ACE0-304A-1451-E97D-5DB8AB409A31}"/>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6" name="TextBox 15">
            <a:extLst>
              <a:ext uri="{FF2B5EF4-FFF2-40B4-BE49-F238E27FC236}">
                <a16:creationId xmlns:a16="http://schemas.microsoft.com/office/drawing/2014/main" id="{47F3B0C0-682B-1B84-4199-63B8B593A173}"/>
              </a:ext>
            </a:extLst>
          </p:cNvPr>
          <p:cNvSpPr txBox="1"/>
          <p:nvPr/>
        </p:nvSpPr>
        <p:spPr>
          <a:xfrm>
            <a:off x="298608" y="1703595"/>
            <a:ext cx="2816797" cy="461665"/>
          </a:xfrm>
          <a:prstGeom prst="rect">
            <a:avLst/>
          </a:prstGeom>
          <a:noFill/>
        </p:spPr>
        <p:txBody>
          <a:bodyPr wrap="none" rtlCol="0">
            <a:spAutoFit/>
          </a:bodyPr>
          <a:lstStyle/>
          <a:p>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6" name="Slide Number Placeholder 5">
            <a:extLst>
              <a:ext uri="{FF2B5EF4-FFF2-40B4-BE49-F238E27FC236}">
                <a16:creationId xmlns:a16="http://schemas.microsoft.com/office/drawing/2014/main" id="{2D2F67C3-DB29-E20F-60E2-39DB73594CB3}"/>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5B20705E-8B0C-61BE-B118-325F3914C6E9}"/>
              </a:ext>
            </a:extLst>
          </p:cNvPr>
          <p:cNvGrpSpPr/>
          <p:nvPr/>
        </p:nvGrpSpPr>
        <p:grpSpPr>
          <a:xfrm>
            <a:off x="283079" y="2645187"/>
            <a:ext cx="8430664" cy="1687445"/>
            <a:chOff x="283079" y="2645187"/>
            <a:chExt cx="8430664" cy="1687445"/>
          </a:xfrm>
        </p:grpSpPr>
        <p:sp>
          <p:nvSpPr>
            <p:cNvPr id="11" name="Rectangle 10">
              <a:extLst>
                <a:ext uri="{FF2B5EF4-FFF2-40B4-BE49-F238E27FC236}">
                  <a16:creationId xmlns:a16="http://schemas.microsoft.com/office/drawing/2014/main" id="{37F1E597-9A45-C3B3-2FFD-3AC1834EB209}"/>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13D3C22-0EA5-534D-4165-F4F0143490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3" name="Rectangle 12">
              <a:extLst>
                <a:ext uri="{FF2B5EF4-FFF2-40B4-BE49-F238E27FC236}">
                  <a16:creationId xmlns:a16="http://schemas.microsoft.com/office/drawing/2014/main" id="{8917AF3B-506D-E7F0-9490-3FF799E37861}"/>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B233D95-45E9-C47F-4D66-005607FC7201}"/>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17" name="TextBox 16">
              <a:extLst>
                <a:ext uri="{FF2B5EF4-FFF2-40B4-BE49-F238E27FC236}">
                  <a16:creationId xmlns:a16="http://schemas.microsoft.com/office/drawing/2014/main" id="{CB628BD4-879C-3008-992D-49B399436D32}"/>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3" name="TextBox 22">
              <a:extLst>
                <a:ext uri="{FF2B5EF4-FFF2-40B4-BE49-F238E27FC236}">
                  <a16:creationId xmlns:a16="http://schemas.microsoft.com/office/drawing/2014/main" id="{309B0DF7-122C-6565-76A7-E6DE5F0FC4CC}"/>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4" name="TextBox 23">
              <a:extLst>
                <a:ext uri="{FF2B5EF4-FFF2-40B4-BE49-F238E27FC236}">
                  <a16:creationId xmlns:a16="http://schemas.microsoft.com/office/drawing/2014/main" id="{ADE452FC-BDE4-61EA-8EAF-208370A61F27}"/>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699E3BF-6C61-002C-C972-D47AEA6AE9C7}"/>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CB2B3FA-21CA-1496-66D1-D163E14C5426}"/>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1379757" y="4693719"/>
            <a:ext cx="6722843" cy="847260"/>
          </a:xfrm>
          <a:prstGeom prst="wedgeRectCallout">
            <a:avLst>
              <a:gd name="adj1" fmla="val -29514"/>
              <a:gd name="adj2" fmla="val -183876"/>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DBG: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56131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15" name="TextBox 14">
            <a:extLst>
              <a:ext uri="{FF2B5EF4-FFF2-40B4-BE49-F238E27FC236}">
                <a16:creationId xmlns:a16="http://schemas.microsoft.com/office/drawing/2014/main" id="{3DEB06DE-C0A0-547F-812E-3F5F86435C00}"/>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6" name="TextBox 15">
            <a:extLst>
              <a:ext uri="{FF2B5EF4-FFF2-40B4-BE49-F238E27FC236}">
                <a16:creationId xmlns:a16="http://schemas.microsoft.com/office/drawing/2014/main" id="{1066F28D-C1AE-06AC-3010-755B79A0CC18}"/>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4" name="Slide Number Placeholder 3">
            <a:extLst>
              <a:ext uri="{FF2B5EF4-FFF2-40B4-BE49-F238E27FC236}">
                <a16:creationId xmlns:a16="http://schemas.microsoft.com/office/drawing/2014/main" id="{2ACC3C92-0212-789E-CD5B-A3167E78D9F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5A702A61-F25A-929C-4494-13E7580ABB9C}"/>
              </a:ext>
            </a:extLst>
          </p:cNvPr>
          <p:cNvGrpSpPr/>
          <p:nvPr/>
        </p:nvGrpSpPr>
        <p:grpSpPr>
          <a:xfrm>
            <a:off x="283079" y="2645187"/>
            <a:ext cx="8430664" cy="1687445"/>
            <a:chOff x="283079" y="2645187"/>
            <a:chExt cx="8430664" cy="1687445"/>
          </a:xfrm>
        </p:grpSpPr>
        <p:sp>
          <p:nvSpPr>
            <p:cNvPr id="17" name="Rectangle 16">
              <a:extLst>
                <a:ext uri="{FF2B5EF4-FFF2-40B4-BE49-F238E27FC236}">
                  <a16:creationId xmlns:a16="http://schemas.microsoft.com/office/drawing/2014/main" id="{97A56995-7DA1-EF2F-2451-E291404FBFF7}"/>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556B8100-1000-FAEE-A5CF-DA0F98DF4A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9" name="Rectangle 18">
              <a:extLst>
                <a:ext uri="{FF2B5EF4-FFF2-40B4-BE49-F238E27FC236}">
                  <a16:creationId xmlns:a16="http://schemas.microsoft.com/office/drawing/2014/main" id="{F898A97B-0C41-60F0-F69A-BD6DABB47811}"/>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F511BA4-1B63-B7AE-F5E0-B3F536E4FF89}"/>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21" name="TextBox 20">
              <a:extLst>
                <a:ext uri="{FF2B5EF4-FFF2-40B4-BE49-F238E27FC236}">
                  <a16:creationId xmlns:a16="http://schemas.microsoft.com/office/drawing/2014/main" id="{96445E7A-84D1-EDC3-BB9F-6D3A7A3D7DB5}"/>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2" name="TextBox 21">
              <a:extLst>
                <a:ext uri="{FF2B5EF4-FFF2-40B4-BE49-F238E27FC236}">
                  <a16:creationId xmlns:a16="http://schemas.microsoft.com/office/drawing/2014/main" id="{EFC3C181-1C0E-BB09-53E9-BFE391FF90FF}"/>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3" name="TextBox 22">
              <a:extLst>
                <a:ext uri="{FF2B5EF4-FFF2-40B4-BE49-F238E27FC236}">
                  <a16:creationId xmlns:a16="http://schemas.microsoft.com/office/drawing/2014/main" id="{9C197BED-6A69-1C2C-ADC7-59222B5D754B}"/>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17412864-34E7-557A-AC06-EC8C6B4EC6D9}"/>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AB4A8F1-AD79-7D0F-B86D-9D5D8945E663}"/>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1541625" y="4640345"/>
            <a:ext cx="7054131" cy="847260"/>
          </a:xfrm>
          <a:prstGeom prst="wedgeRectCallout">
            <a:avLst>
              <a:gd name="adj1" fmla="val -22526"/>
              <a:gd name="adj2" fmla="val -177452"/>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LAN 1 ÷ LAN4: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Ethernet</a:t>
            </a:r>
          </a:p>
          <a:p>
            <a:pPr algn="ct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LAN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chỗ</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0254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45624"/>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TextBox 3">
            <a:extLst>
              <a:ext uri="{FF2B5EF4-FFF2-40B4-BE49-F238E27FC236}">
                <a16:creationId xmlns:a16="http://schemas.microsoft.com/office/drawing/2014/main" id="{1231E2E7-7092-6664-C997-F94C031DD321}"/>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6" name="TextBox 15">
            <a:extLst>
              <a:ext uri="{FF2B5EF4-FFF2-40B4-BE49-F238E27FC236}">
                <a16:creationId xmlns:a16="http://schemas.microsoft.com/office/drawing/2014/main" id="{E1F1AC2E-E0E1-3712-54C8-CB07739BC782}"/>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5" name="Slide Number Placeholder 4">
            <a:extLst>
              <a:ext uri="{FF2B5EF4-FFF2-40B4-BE49-F238E27FC236}">
                <a16:creationId xmlns:a16="http://schemas.microsoft.com/office/drawing/2014/main" id="{348B8B01-7456-84A6-A06F-A9C9A3B6B787}"/>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073F1613-9860-D39B-8CF2-3B02CEC3CD46}"/>
              </a:ext>
            </a:extLst>
          </p:cNvPr>
          <p:cNvGrpSpPr/>
          <p:nvPr/>
        </p:nvGrpSpPr>
        <p:grpSpPr>
          <a:xfrm>
            <a:off x="300497" y="2645187"/>
            <a:ext cx="8430664" cy="1687445"/>
            <a:chOff x="283079" y="2645187"/>
            <a:chExt cx="8430664" cy="1687445"/>
          </a:xfrm>
        </p:grpSpPr>
        <p:sp>
          <p:nvSpPr>
            <p:cNvPr id="14" name="Rectangle 13">
              <a:extLst>
                <a:ext uri="{FF2B5EF4-FFF2-40B4-BE49-F238E27FC236}">
                  <a16:creationId xmlns:a16="http://schemas.microsoft.com/office/drawing/2014/main" id="{C19EB3F0-ACCB-3439-C6A9-A5A11DE83DD8}"/>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6DA230C7-558A-7C4B-B730-646B4FFFE0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8" name="Rectangle 17">
              <a:extLst>
                <a:ext uri="{FF2B5EF4-FFF2-40B4-BE49-F238E27FC236}">
                  <a16:creationId xmlns:a16="http://schemas.microsoft.com/office/drawing/2014/main" id="{3542555B-962D-F8F8-9038-03D1647842B7}"/>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2F8199F-F2CC-1B5D-32DA-078A2D33FF0C}"/>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20" name="TextBox 19">
              <a:extLst>
                <a:ext uri="{FF2B5EF4-FFF2-40B4-BE49-F238E27FC236}">
                  <a16:creationId xmlns:a16="http://schemas.microsoft.com/office/drawing/2014/main" id="{2BEB0936-2A97-AF79-EBBE-8FB6B902D405}"/>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1" name="TextBox 20">
              <a:extLst>
                <a:ext uri="{FF2B5EF4-FFF2-40B4-BE49-F238E27FC236}">
                  <a16:creationId xmlns:a16="http://schemas.microsoft.com/office/drawing/2014/main" id="{83B25B76-EB88-083D-C65D-9AE8E934F953}"/>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2" name="TextBox 21">
              <a:extLst>
                <a:ext uri="{FF2B5EF4-FFF2-40B4-BE49-F238E27FC236}">
                  <a16:creationId xmlns:a16="http://schemas.microsoft.com/office/drawing/2014/main" id="{ECB12893-2780-8DC0-6B6C-8EBF789E221F}"/>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E74F5A5-590C-8E1B-B6D9-514BA4AF7A9E}"/>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1ABE6C8-F569-2E77-C1DA-81137D95CF2F}"/>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1659612" y="4787487"/>
            <a:ext cx="7054131" cy="847260"/>
          </a:xfrm>
          <a:prstGeom prst="wedgeRectCallout">
            <a:avLst>
              <a:gd name="adj1" fmla="val -3886"/>
              <a:gd name="adj2" fmla="val -192234"/>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E1: 02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E1</a:t>
            </a:r>
          </a:p>
        </p:txBody>
      </p:sp>
      <p:sp>
        <p:nvSpPr>
          <p:cNvPr id="17" name="Rectangle: Rounded Corners 16">
            <a:extLst>
              <a:ext uri="{FF2B5EF4-FFF2-40B4-BE49-F238E27FC236}">
                <a16:creationId xmlns:a16="http://schemas.microsoft.com/office/drawing/2014/main" id="{370CF533-0DFA-E0B2-C3DB-27553F89EFD9}"/>
              </a:ext>
            </a:extLst>
          </p:cNvPr>
          <p:cNvSpPr/>
          <p:nvPr/>
        </p:nvSpPr>
        <p:spPr>
          <a:xfrm>
            <a:off x="4572000" y="3130724"/>
            <a:ext cx="871223" cy="529758"/>
          </a:xfrm>
          <a:prstGeom prst="round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807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19" name="TextBox 18">
            <a:extLst>
              <a:ext uri="{FF2B5EF4-FFF2-40B4-BE49-F238E27FC236}">
                <a16:creationId xmlns:a16="http://schemas.microsoft.com/office/drawing/2014/main" id="{63ED2261-49D8-A8F4-61EE-B529C577A2ED}"/>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0" name="TextBox 19">
            <a:extLst>
              <a:ext uri="{FF2B5EF4-FFF2-40B4-BE49-F238E27FC236}">
                <a16:creationId xmlns:a16="http://schemas.microsoft.com/office/drawing/2014/main" id="{39553808-786E-B7F2-967B-493C9FAAE4D8}"/>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 name="Slide Number Placeholder 1">
            <a:extLst>
              <a:ext uri="{FF2B5EF4-FFF2-40B4-BE49-F238E27FC236}">
                <a16:creationId xmlns:a16="http://schemas.microsoft.com/office/drawing/2014/main" id="{41F32051-2857-49DC-91B3-46179E0516C4}"/>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CF3BF4B0-0ACA-B33C-5ABB-2FB278B291CE}"/>
              </a:ext>
            </a:extLst>
          </p:cNvPr>
          <p:cNvSpPr/>
          <p:nvPr/>
        </p:nvSpPr>
        <p:spPr>
          <a:xfrm>
            <a:off x="5417175" y="3161103"/>
            <a:ext cx="870622" cy="462362"/>
          </a:xfrm>
          <a:prstGeom prst="round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AF8DD204-81FC-D4C1-BC63-D5358002B366}"/>
              </a:ext>
            </a:extLst>
          </p:cNvPr>
          <p:cNvGrpSpPr/>
          <p:nvPr/>
        </p:nvGrpSpPr>
        <p:grpSpPr>
          <a:xfrm>
            <a:off x="283079" y="2645187"/>
            <a:ext cx="8430664" cy="1687445"/>
            <a:chOff x="283079" y="2645187"/>
            <a:chExt cx="8430664" cy="1687445"/>
          </a:xfrm>
        </p:grpSpPr>
        <p:sp>
          <p:nvSpPr>
            <p:cNvPr id="4" name="Rectangle 3">
              <a:extLst>
                <a:ext uri="{FF2B5EF4-FFF2-40B4-BE49-F238E27FC236}">
                  <a16:creationId xmlns:a16="http://schemas.microsoft.com/office/drawing/2014/main" id="{3F698A9F-E247-8D21-2AED-D9FE7A93C9DE}"/>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A90E812-A63A-FAA2-D0E4-78F31E27C1A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1" name="Rectangle 10">
              <a:extLst>
                <a:ext uri="{FF2B5EF4-FFF2-40B4-BE49-F238E27FC236}">
                  <a16:creationId xmlns:a16="http://schemas.microsoft.com/office/drawing/2014/main" id="{D6CF7F48-A2F7-43C7-BD73-EBB5B2D33485}"/>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F1FFA7B-26B8-C4D7-5A18-902B1D52B3D9}"/>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13" name="TextBox 12">
              <a:extLst>
                <a:ext uri="{FF2B5EF4-FFF2-40B4-BE49-F238E27FC236}">
                  <a16:creationId xmlns:a16="http://schemas.microsoft.com/office/drawing/2014/main" id="{B451C7B4-B44A-3444-7595-ACB718356005}"/>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14" name="TextBox 13">
              <a:extLst>
                <a:ext uri="{FF2B5EF4-FFF2-40B4-BE49-F238E27FC236}">
                  <a16:creationId xmlns:a16="http://schemas.microsoft.com/office/drawing/2014/main" id="{0BB17590-3507-0F2A-61C7-D036577983BC}"/>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15" name="TextBox 14">
              <a:extLst>
                <a:ext uri="{FF2B5EF4-FFF2-40B4-BE49-F238E27FC236}">
                  <a16:creationId xmlns:a16="http://schemas.microsoft.com/office/drawing/2014/main" id="{DB486F24-F4A8-2055-325A-FFF99E8CCE79}"/>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1CBE5EC-F5C1-5C64-1F62-EFD6118453A4}"/>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5510D39-41AA-C2DE-9817-95D7F7B0F328}"/>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1659612" y="4644227"/>
            <a:ext cx="7054131" cy="847260"/>
          </a:xfrm>
          <a:prstGeom prst="wedgeRectCallout">
            <a:avLst>
              <a:gd name="adj1" fmla="val 7797"/>
              <a:gd name="adj2" fmla="val -169743"/>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OP1, OP2: 02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mở rộng</a:t>
            </a:r>
            <a:r>
              <a:rPr lang="en-US" sz="2400" smtClean="0">
                <a:latin typeface="Times New Roman" panose="02020603050405020304" pitchFamily="18" charset="0"/>
                <a:cs typeface="Times New Roman" panose="02020603050405020304" pitchFamily="18" charset="0"/>
              </a:rPr>
              <a:t>(chưa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87470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TextBox 3">
            <a:extLst>
              <a:ext uri="{FF2B5EF4-FFF2-40B4-BE49-F238E27FC236}">
                <a16:creationId xmlns:a16="http://schemas.microsoft.com/office/drawing/2014/main" id="{D5D17722-959B-CF98-64A4-CA0231E9A38A}"/>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774BF05E-6585-F12E-09FB-984CB5A92FA2}"/>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6" name="Slide Number Placeholder 5">
            <a:extLst>
              <a:ext uri="{FF2B5EF4-FFF2-40B4-BE49-F238E27FC236}">
                <a16:creationId xmlns:a16="http://schemas.microsoft.com/office/drawing/2014/main" id="{3669A904-6DFD-AB3F-DE76-0A30B61417D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D49AE5F0-2236-927A-CDCA-47DCB780E123}"/>
              </a:ext>
            </a:extLst>
          </p:cNvPr>
          <p:cNvGrpSpPr/>
          <p:nvPr/>
        </p:nvGrpSpPr>
        <p:grpSpPr>
          <a:xfrm>
            <a:off x="283079" y="2645187"/>
            <a:ext cx="8430664" cy="1687445"/>
            <a:chOff x="283079" y="2645187"/>
            <a:chExt cx="8430664" cy="1687445"/>
          </a:xfrm>
        </p:grpSpPr>
        <p:pic>
          <p:nvPicPr>
            <p:cNvPr id="2" name="Picture 1">
              <a:extLst>
                <a:ext uri="{FF2B5EF4-FFF2-40B4-BE49-F238E27FC236}">
                  <a16:creationId xmlns:a16="http://schemas.microsoft.com/office/drawing/2014/main" id="{2C65717A-F922-4D32-D64E-1A5394058A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3" name="Rectangle: Rounded Corners 12">
              <a:extLst>
                <a:ext uri="{FF2B5EF4-FFF2-40B4-BE49-F238E27FC236}">
                  <a16:creationId xmlns:a16="http://schemas.microsoft.com/office/drawing/2014/main" id="{1256E4F5-8D9F-D272-7C3E-767B2E1C7F8D}"/>
                </a:ext>
              </a:extLst>
            </p:cNvPr>
            <p:cNvSpPr/>
            <p:nvPr/>
          </p:nvSpPr>
          <p:spPr>
            <a:xfrm>
              <a:off x="6445875" y="3161103"/>
              <a:ext cx="1034510" cy="529758"/>
            </a:xfrm>
            <a:prstGeom prst="round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D19529C-9F66-57FE-CDE6-4CC44B855722}"/>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41F725C-9DF0-785B-B16B-75E63E6179FB}"/>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12" name="TextBox 11">
              <a:extLst>
                <a:ext uri="{FF2B5EF4-FFF2-40B4-BE49-F238E27FC236}">
                  <a16:creationId xmlns:a16="http://schemas.microsoft.com/office/drawing/2014/main" id="{EB9BB3A4-30B0-0FFA-024E-360096AB61CC}"/>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14" name="TextBox 13">
              <a:extLst>
                <a:ext uri="{FF2B5EF4-FFF2-40B4-BE49-F238E27FC236}">
                  <a16:creationId xmlns:a16="http://schemas.microsoft.com/office/drawing/2014/main" id="{5A7124A4-7965-40D7-C559-9A6B5F2485AE}"/>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15" name="TextBox 14">
              <a:extLst>
                <a:ext uri="{FF2B5EF4-FFF2-40B4-BE49-F238E27FC236}">
                  <a16:creationId xmlns:a16="http://schemas.microsoft.com/office/drawing/2014/main" id="{70E865CF-971A-C734-6871-AFD4D1E72694}"/>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D68A5BB-1BB7-06E6-1C5E-7A60FAA6A7DE}"/>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FC6315B-5CEB-66EF-AE17-6E1B37271EDA}"/>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456384" y="4615129"/>
            <a:ext cx="8419829" cy="1687445"/>
          </a:xfrm>
          <a:prstGeom prst="wedgeRectCallout">
            <a:avLst>
              <a:gd name="adj1" fmla="val 25815"/>
              <a:gd name="adj2" fmla="val -105111"/>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Đèn</a:t>
            </a:r>
            <a:r>
              <a:rPr lang="en-US" sz="2400" dirty="0">
                <a:latin typeface="Times New Roman" panose="02020603050405020304" pitchFamily="18" charset="0"/>
                <a:cs typeface="Times New Roman" panose="02020603050405020304" pitchFamily="18" charset="0"/>
              </a:rPr>
              <a:t> S1-S2-S3: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S1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Wingdings" panose="05000000000000000000" pitchFamily="2" charset="2"/>
              </a:rPr>
              <a:t>	 </a:t>
            </a:r>
            <a:r>
              <a:rPr lang="en-US" sz="2400" dirty="0">
                <a:latin typeface="Times New Roman" panose="02020603050405020304" pitchFamily="18" charset="0"/>
                <a:cs typeface="Times New Roman" panose="02020603050405020304" pitchFamily="18" charset="0"/>
              </a:rPr>
              <a:t>S2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S3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148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TextBox 3">
            <a:extLst>
              <a:ext uri="{FF2B5EF4-FFF2-40B4-BE49-F238E27FC236}">
                <a16:creationId xmlns:a16="http://schemas.microsoft.com/office/drawing/2014/main" id="{7DF76BD2-13A7-C907-5693-AE8D870A94D3}"/>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3" name="TextBox 12">
            <a:extLst>
              <a:ext uri="{FF2B5EF4-FFF2-40B4-BE49-F238E27FC236}">
                <a16:creationId xmlns:a16="http://schemas.microsoft.com/office/drawing/2014/main" id="{7DC3F544-92F5-109D-C4D4-4D177E9AD6B4}"/>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5" name="Slide Number Placeholder 4">
            <a:extLst>
              <a:ext uri="{FF2B5EF4-FFF2-40B4-BE49-F238E27FC236}">
                <a16:creationId xmlns:a16="http://schemas.microsoft.com/office/drawing/2014/main" id="{26CCFB1C-F8A9-CBB4-62DA-6558FD0DE146}"/>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59F2112-8614-7D9B-2A13-E1B9D4985A5A}"/>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F6B17977-3E99-B5AC-BEE9-47CCEC5E3B9B}"/>
              </a:ext>
            </a:extLst>
          </p:cNvPr>
          <p:cNvGrpSpPr/>
          <p:nvPr/>
        </p:nvGrpSpPr>
        <p:grpSpPr>
          <a:xfrm>
            <a:off x="283079" y="2645187"/>
            <a:ext cx="8430664" cy="1687445"/>
            <a:chOff x="283079" y="2645187"/>
            <a:chExt cx="8430664" cy="1687445"/>
          </a:xfrm>
        </p:grpSpPr>
        <p:pic>
          <p:nvPicPr>
            <p:cNvPr id="11" name="Picture 10">
              <a:extLst>
                <a:ext uri="{FF2B5EF4-FFF2-40B4-BE49-F238E27FC236}">
                  <a16:creationId xmlns:a16="http://schemas.microsoft.com/office/drawing/2014/main" id="{9E752CD8-BDFA-6C08-8E07-BB160A2006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2" name="Rectangle: Rounded Corners 11">
              <a:extLst>
                <a:ext uri="{FF2B5EF4-FFF2-40B4-BE49-F238E27FC236}">
                  <a16:creationId xmlns:a16="http://schemas.microsoft.com/office/drawing/2014/main" id="{8A66DBD1-C49C-E252-8C5C-ADACF126CEE7}"/>
                </a:ext>
              </a:extLst>
            </p:cNvPr>
            <p:cNvSpPr/>
            <p:nvPr/>
          </p:nvSpPr>
          <p:spPr>
            <a:xfrm>
              <a:off x="6445875" y="3161103"/>
              <a:ext cx="1034510" cy="529758"/>
            </a:xfrm>
            <a:prstGeom prst="round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66111CA-B91E-445B-7479-F184EFBD7A73}"/>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A589A3E-95B3-F421-F0D3-CB525B793FEE}"/>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16" name="TextBox 15">
              <a:extLst>
                <a:ext uri="{FF2B5EF4-FFF2-40B4-BE49-F238E27FC236}">
                  <a16:creationId xmlns:a16="http://schemas.microsoft.com/office/drawing/2014/main" id="{28809B28-E9AC-A34A-2FC1-3EC424D43D4C}"/>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17" name="TextBox 16">
              <a:extLst>
                <a:ext uri="{FF2B5EF4-FFF2-40B4-BE49-F238E27FC236}">
                  <a16:creationId xmlns:a16="http://schemas.microsoft.com/office/drawing/2014/main" id="{7C664F69-9E05-E321-8EA7-AD233830507A}"/>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18" name="TextBox 17">
              <a:extLst>
                <a:ext uri="{FF2B5EF4-FFF2-40B4-BE49-F238E27FC236}">
                  <a16:creationId xmlns:a16="http://schemas.microsoft.com/office/drawing/2014/main" id="{E3E16D09-D68C-2D7E-53B4-B5574F260C2D}"/>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6DBE2B8-79D5-566F-C6AA-1E011FE4EA42}"/>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113C3C8-2E92-CF4F-E324-EE3C0D9E9529}"/>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506457" y="4519897"/>
            <a:ext cx="8419829" cy="1067090"/>
          </a:xfrm>
          <a:prstGeom prst="wedgeRectCallout">
            <a:avLst>
              <a:gd name="adj1" fmla="val 35449"/>
              <a:gd name="adj2" fmla="val -139887"/>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latin typeface="Times New Roman" panose="02020603050405020304" pitchFamily="18" charset="0"/>
                <a:cs typeface="Times New Roman" panose="02020603050405020304" pitchFamily="18" charset="0"/>
              </a:rPr>
              <a:t>PWR: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0371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0" name="Picture 19">
            <a:extLst>
              <a:ext uri="{FF2B5EF4-FFF2-40B4-BE49-F238E27FC236}">
                <a16:creationId xmlns:a16="http://schemas.microsoft.com/office/drawing/2014/main" id="{C676778A-B6D2-0784-FF5B-2CBE5B54A6E5}"/>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2" name="TextBox 1">
            <a:extLst>
              <a:ext uri="{FF2B5EF4-FFF2-40B4-BE49-F238E27FC236}">
                <a16:creationId xmlns:a16="http://schemas.microsoft.com/office/drawing/2014/main" id="{E1500680-42E9-1ACC-3727-0169AA34624C}"/>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4" name="TextBox 3">
            <a:extLst>
              <a:ext uri="{FF2B5EF4-FFF2-40B4-BE49-F238E27FC236}">
                <a16:creationId xmlns:a16="http://schemas.microsoft.com/office/drawing/2014/main" id="{2FB2844A-9D47-92C2-5A66-B509FA48A564}"/>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5" name="Slide Number Placeholder 4">
            <a:extLst>
              <a:ext uri="{FF2B5EF4-FFF2-40B4-BE49-F238E27FC236}">
                <a16:creationId xmlns:a16="http://schemas.microsoft.com/office/drawing/2014/main" id="{A86E2A0B-F506-F16E-7C67-8088C5E784B2}"/>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50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4C7EA38C-9AF2-BA38-B4FC-5B8360A07847}"/>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FF448FB7-68B8-F209-BD3B-0102B2BEC5E4}"/>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C60A70E3-6AEF-127E-D271-DADDE1A86505}"/>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2133962" y="5000871"/>
            <a:ext cx="6618008" cy="1067090"/>
          </a:xfrm>
          <a:prstGeom prst="wedgeRectCallout">
            <a:avLst>
              <a:gd name="adj1" fmla="val 30299"/>
              <a:gd name="adj2" fmla="val -15458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xoay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chiều</a:t>
            </a:r>
            <a:r>
              <a:rPr lang="en-US" sz="2400" dirty="0">
                <a:latin typeface="Times New Roman" panose="02020603050405020304" pitchFamily="18" charset="0"/>
                <a:cs typeface="Times New Roman" panose="02020603050405020304" pitchFamily="18" charset="0"/>
              </a:rPr>
              <a:t> 220V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212E0CF-3FCE-5BAC-541B-EC1E893F7C30}"/>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827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692CB630-59DB-8B72-93C3-5160E9D638BF}"/>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D04C9425-6D98-31BC-5683-AC418C747410}"/>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053EAEBA-779A-6E53-7149-F71AAB34B837}"/>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2349499" y="5000871"/>
            <a:ext cx="6794501" cy="1067090"/>
          </a:xfrm>
          <a:prstGeom prst="wedgeRectCallout">
            <a:avLst>
              <a:gd name="adj1" fmla="val 17809"/>
              <a:gd name="adj2" fmla="val -1537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chiều</a:t>
            </a:r>
            <a:r>
              <a:rPr lang="en-US" sz="2400" dirty="0">
                <a:latin typeface="Times New Roman" panose="02020603050405020304" pitchFamily="18" charset="0"/>
                <a:cs typeface="Times New Roman" panose="02020603050405020304" pitchFamily="18" charset="0"/>
              </a:rPr>
              <a:t> 24V/48V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2761C0AA-68B7-167B-0141-A2FF37D8DA92}"/>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090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0862F616-D1C8-36CD-5377-4F381389CB40}"/>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23A38BE8-11EB-36C8-8B0C-4C2889DBB39B}"/>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37223795-3903-D27C-79A6-2B2AB226EE4D}"/>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2259106" y="4824800"/>
            <a:ext cx="6214596" cy="1067090"/>
          </a:xfrm>
          <a:prstGeom prst="wedgeRectCallout">
            <a:avLst>
              <a:gd name="adj1" fmla="val 10421"/>
              <a:gd name="adj2" fmla="val -1436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chiều</a:t>
            </a:r>
            <a:r>
              <a:rPr lang="en-US" sz="2400" dirty="0">
                <a:latin typeface="Times New Roman" panose="02020603050405020304" pitchFamily="18" charset="0"/>
                <a:cs typeface="Times New Roman" panose="02020603050405020304" pitchFamily="18" charset="0"/>
              </a:rPr>
              <a:t> 48V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trời</a:t>
            </a:r>
            <a:r>
              <a:rPr lang="en-US" sz="2400" dirty="0">
                <a:latin typeface="Times New Roman" panose="02020603050405020304" pitchFamily="18" charset="0"/>
                <a:cs typeface="Times New Roman" panose="02020603050405020304" pitchFamily="18" charset="0"/>
              </a:rPr>
              <a:t> (BTP)</a:t>
            </a:r>
          </a:p>
        </p:txBody>
      </p:sp>
      <p:sp>
        <p:nvSpPr>
          <p:cNvPr id="6" name="Slide Number Placeholder 5">
            <a:extLst>
              <a:ext uri="{FF2B5EF4-FFF2-40B4-BE49-F238E27FC236}">
                <a16:creationId xmlns:a16="http://schemas.microsoft.com/office/drawing/2014/main" id="{028D1EFF-68A7-CC73-0C2C-CEBBB18F4BD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078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E098C-91A8-BD88-0F3A-00023E4C8D90}"/>
              </a:ext>
            </a:extLst>
          </p:cNvPr>
          <p:cNvSpPr txBox="1"/>
          <p:nvPr/>
        </p:nvSpPr>
        <p:spPr>
          <a:xfrm>
            <a:off x="0" y="190475"/>
            <a:ext cx="9144000" cy="523220"/>
          </a:xfrm>
          <a:prstGeom prst="rect">
            <a:avLst/>
          </a:prstGeom>
          <a:noFill/>
        </p:spPr>
        <p:txBody>
          <a:bodyPr wrap="square" rtlCol="0">
            <a:spAutoFit/>
          </a:bodyPr>
          <a:lstStyle/>
          <a:p>
            <a:pPr algn="ctr"/>
            <a:r>
              <a:rPr lang="en-US" sz="2800" b="1" dirty="0">
                <a:solidFill>
                  <a:srgbClr val="000099"/>
                </a:solidFill>
                <a:latin typeface="Times New Roman" panose="02020603050405020304" pitchFamily="18" charset="0"/>
                <a:cs typeface="Times New Roman" panose="02020603050405020304" pitchFamily="18" charset="0"/>
              </a:rPr>
              <a:t>NỘI DUNG</a:t>
            </a:r>
          </a:p>
        </p:txBody>
      </p:sp>
      <p:sp>
        <p:nvSpPr>
          <p:cNvPr id="2" name="TextBox 1">
            <a:extLst>
              <a:ext uri="{FF2B5EF4-FFF2-40B4-BE49-F238E27FC236}">
                <a16:creationId xmlns:a16="http://schemas.microsoft.com/office/drawing/2014/main" id="{C99F628E-2E50-27CC-4626-4D1315BF7044}"/>
              </a:ext>
            </a:extLst>
          </p:cNvPr>
          <p:cNvSpPr txBox="1"/>
          <p:nvPr/>
        </p:nvSpPr>
        <p:spPr>
          <a:xfrm>
            <a:off x="0" y="914734"/>
            <a:ext cx="9144000" cy="2092881"/>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p>
          <a:p>
            <a:pPr algn="just">
              <a:spcBef>
                <a:spcPts val="1200"/>
              </a:spcBef>
            </a:pPr>
            <a:r>
              <a:rPr lang="en-US" sz="2800" b="1" dirty="0">
                <a:solidFill>
                  <a:srgbClr val="000099"/>
                </a:solidFill>
                <a:latin typeface="Times New Roman" panose="02020603050405020304" pitchFamily="18" charset="0"/>
                <a:cs typeface="Times New Roman" panose="02020603050405020304" pitchFamily="18" charset="0"/>
              </a:rPr>
              <a:t>			</a:t>
            </a:r>
            <a:r>
              <a:rPr lang="en-US" sz="2400" dirty="0">
                <a:solidFill>
                  <a:srgbClr val="000099"/>
                </a:solidFill>
                <a:latin typeface="Times New Roman" panose="02020603050405020304" pitchFamily="18" charset="0"/>
                <a:cs typeface="Times New Roman" panose="02020603050405020304" pitchFamily="18" charset="0"/>
              </a:rPr>
              <a:t>I. TÍNH NĂNG CHIẾN THUẬT</a:t>
            </a:r>
          </a:p>
          <a:p>
            <a:pPr algn="just">
              <a:spcBef>
                <a:spcPts val="1200"/>
              </a:spcBef>
            </a:pPr>
            <a:r>
              <a:rPr lang="en-US" sz="2400" dirty="0">
                <a:solidFill>
                  <a:srgbClr val="000099"/>
                </a:solidFill>
                <a:latin typeface="Times New Roman" panose="02020603050405020304" pitchFamily="18" charset="0"/>
                <a:cs typeface="Times New Roman" panose="02020603050405020304" pitchFamily="18" charset="0"/>
              </a:rPr>
              <a:t>			</a:t>
            </a:r>
            <a:r>
              <a:rPr lang="en-US" sz="2400" dirty="0">
                <a:solidFill>
                  <a:schemeClr val="accent5">
                    <a:lumMod val="50000"/>
                  </a:schemeClr>
                </a:solidFill>
                <a:latin typeface="Times New Roman" panose="02020603050405020304" pitchFamily="18" charset="0"/>
                <a:cs typeface="Times New Roman" panose="02020603050405020304" pitchFamily="18" charset="0"/>
              </a:rPr>
              <a:t>II. TÍNH NĂNG KỸ THUẬT</a:t>
            </a:r>
          </a:p>
          <a:p>
            <a:pPr algn="just">
              <a:spcBef>
                <a:spcPts val="1200"/>
              </a:spcBef>
            </a:pPr>
            <a:r>
              <a:rPr lang="en-US" sz="2400" dirty="0">
                <a:solidFill>
                  <a:schemeClr val="accent5">
                    <a:lumMod val="50000"/>
                  </a:schemeClr>
                </a:solidFill>
                <a:latin typeface="Times New Roman" panose="02020603050405020304" pitchFamily="18" charset="0"/>
                <a:cs typeface="Times New Roman" panose="02020603050405020304" pitchFamily="18" charset="0"/>
              </a:rPr>
              <a:t>			III. THÀNH PHẦN ĐỒNG BỘ </a:t>
            </a:r>
          </a:p>
        </p:txBody>
      </p:sp>
      <p:sp>
        <p:nvSpPr>
          <p:cNvPr id="8" name="TextBox 7">
            <a:extLst>
              <a:ext uri="{FF2B5EF4-FFF2-40B4-BE49-F238E27FC236}">
                <a16:creationId xmlns:a16="http://schemas.microsoft.com/office/drawing/2014/main" id="{C3E5C1E4-18DC-7F75-039F-1BD2AB7A0BD8}"/>
              </a:ext>
            </a:extLst>
          </p:cNvPr>
          <p:cNvSpPr txBox="1"/>
          <p:nvPr/>
        </p:nvSpPr>
        <p:spPr>
          <a:xfrm>
            <a:off x="0" y="3213991"/>
            <a:ext cx="9144000" cy="2554545"/>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p>
          <a:p>
            <a:pPr algn="just">
              <a:spcBef>
                <a:spcPts val="1200"/>
              </a:spcBef>
            </a:pPr>
            <a:r>
              <a:rPr lang="en-US" sz="2400" dirty="0">
                <a:solidFill>
                  <a:srgbClr val="000099"/>
                </a:solidFill>
                <a:latin typeface="Times New Roman" panose="02020603050405020304" pitchFamily="18" charset="0"/>
                <a:cs typeface="Times New Roman" panose="02020603050405020304" pitchFamily="18" charset="0"/>
              </a:rPr>
              <a:t>			I. CẤU TRÚC HỆ THỐNG VHCR/10G</a:t>
            </a:r>
          </a:p>
          <a:p>
            <a:pPr algn="just">
              <a:spcBef>
                <a:spcPts val="1200"/>
              </a:spcBef>
            </a:pPr>
            <a:r>
              <a:rPr lang="en-US" sz="2400" dirty="0">
                <a:solidFill>
                  <a:srgbClr val="000099"/>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solidFill>
                  <a:schemeClr val="accent5">
                    <a:lumMod val="50000"/>
                  </a:schemeClr>
                </a:solidFill>
                <a:latin typeface="Times New Roman" panose="02020603050405020304" pitchFamily="18" charset="0"/>
                <a:cs typeface="Times New Roman" panose="02020603050405020304" pitchFamily="18" charset="0"/>
              </a:rPr>
              <a:t>II. TRIỂN KHAI HỆ THỐNG</a:t>
            </a:r>
          </a:p>
          <a:p>
            <a:pPr algn="just">
              <a:spcBef>
                <a:spcPts val="1200"/>
              </a:spcBef>
            </a:pPr>
            <a:r>
              <a:rPr lang="en-US" sz="2400" dirty="0">
                <a:solidFill>
                  <a:schemeClr val="accent5">
                    <a:lumMod val="50000"/>
                  </a:schemeClr>
                </a:solidFill>
                <a:latin typeface="Times New Roman" panose="02020603050405020304" pitchFamily="18" charset="0"/>
                <a:cs typeface="Times New Roman" panose="02020603050405020304" pitchFamily="18" charset="0"/>
              </a:rPr>
              <a:t>			III. KHAI THÁC SỬ DỤNG</a:t>
            </a:r>
          </a:p>
          <a:p>
            <a:pPr algn="just">
              <a:spcBef>
                <a:spcPts val="1200"/>
              </a:spcBef>
            </a:pPr>
            <a:r>
              <a:rPr lang="en-US" sz="2400" dirty="0">
                <a:solidFill>
                  <a:srgbClr val="000099"/>
                </a:solidFill>
                <a:latin typeface="Times New Roman" panose="02020603050405020304" pitchFamily="18" charset="0"/>
                <a:cs typeface="Times New Roman" panose="02020603050405020304" pitchFamily="18" charset="0"/>
              </a:rPr>
              <a:t>			IV. BẢO QUẢN</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1B8B958-345F-45FD-179B-985F0F59DDE5}"/>
              </a:ext>
            </a:extLst>
          </p:cNvPr>
          <p:cNvSpPr>
            <a:spLocks noGrp="1"/>
          </p:cNvSpPr>
          <p:nvPr>
            <p:ph type="sldNum" sz="quarter" idx="12"/>
          </p:nvPr>
        </p:nvSpPr>
        <p:spPr/>
        <p:txBody>
          <a:bodyPr/>
          <a:lstStyle/>
          <a:p>
            <a:fld id="{332E368D-8503-49F3-B3F9-322E75B420BB}" type="slidenum">
              <a:rPr lang="en-US" smtClean="0"/>
              <a:t>3</a:t>
            </a:fld>
            <a:endParaRPr lang="en-US"/>
          </a:p>
        </p:txBody>
      </p:sp>
    </p:spTree>
    <p:extLst>
      <p:ext uri="{BB962C8B-B14F-4D97-AF65-F5344CB8AC3E}">
        <p14:creationId xmlns:p14="http://schemas.microsoft.com/office/powerpoint/2010/main" val="25185156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B0B226F5-A8BB-048A-D64B-1E2AF5E9B037}"/>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1FF7BDFB-3AD0-A3A6-4F68-081B17FA04D3}"/>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1CD9702A-5D73-7F39-6711-97716391B38C}"/>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1858490" y="4763293"/>
            <a:ext cx="6214596" cy="1085337"/>
          </a:xfrm>
          <a:prstGeom prst="wedgeRectCallout">
            <a:avLst>
              <a:gd name="adj1" fmla="val -4078"/>
              <a:gd name="adj2" fmla="val -13619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GPS</a:t>
            </a:r>
          </a:p>
        </p:txBody>
      </p:sp>
      <p:sp>
        <p:nvSpPr>
          <p:cNvPr id="6" name="Slide Number Placeholder 5">
            <a:extLst>
              <a:ext uri="{FF2B5EF4-FFF2-40B4-BE49-F238E27FC236}">
                <a16:creationId xmlns:a16="http://schemas.microsoft.com/office/drawing/2014/main" id="{8E47A31A-EAEC-C581-AC46-3E856AC67B67}"/>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334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EA0A0358-2F94-4D80-1816-B567AA1D5C77}"/>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8E360E64-CB41-8B18-DD36-5608D7650537}"/>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019CBAF6-8BE9-3D75-D6AA-F8E51370E0FC}"/>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2662517" y="4794530"/>
            <a:ext cx="6214596" cy="712995"/>
          </a:xfrm>
          <a:prstGeom prst="wedgeRectCallout">
            <a:avLst>
              <a:gd name="adj1" fmla="val -29346"/>
              <a:gd name="adj2" fmla="val -17912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BCS)</a:t>
            </a:r>
          </a:p>
        </p:txBody>
      </p:sp>
      <p:sp>
        <p:nvSpPr>
          <p:cNvPr id="6" name="Slide Number Placeholder 5">
            <a:extLst>
              <a:ext uri="{FF2B5EF4-FFF2-40B4-BE49-F238E27FC236}">
                <a16:creationId xmlns:a16="http://schemas.microsoft.com/office/drawing/2014/main" id="{9267DD2E-3537-7D58-DF55-99E2AAD31504}"/>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525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28D4C339-F70F-DCE0-31D8-1FD5E022E9DA}"/>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68A7E0BC-4C17-7AD6-801A-D594B5602471}"/>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298608" y="5108661"/>
            <a:ext cx="8578505" cy="758739"/>
          </a:xfrm>
          <a:prstGeom prst="wedgeRectCallout">
            <a:avLst>
              <a:gd name="adj1" fmla="val -22797"/>
              <a:gd name="adj2" fmla="val -19966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trời</a:t>
            </a:r>
            <a:r>
              <a:rPr lang="en-US" sz="2400" dirty="0">
                <a:latin typeface="Times New Roman" panose="02020603050405020304" pitchFamily="18" charset="0"/>
                <a:cs typeface="Times New Roman" panose="02020603050405020304" pitchFamily="18" charset="0"/>
              </a:rPr>
              <a:t> (BTP)</a:t>
            </a:r>
          </a:p>
        </p:txBody>
      </p:sp>
      <p:sp>
        <p:nvSpPr>
          <p:cNvPr id="6" name="Slide Number Placeholder 5">
            <a:extLst>
              <a:ext uri="{FF2B5EF4-FFF2-40B4-BE49-F238E27FC236}">
                <a16:creationId xmlns:a16="http://schemas.microsoft.com/office/drawing/2014/main" id="{E27D630B-A4DF-51C1-194B-8EA0ED89C593}"/>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879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2" name="Slide Number Placeholder 1">
            <a:extLst>
              <a:ext uri="{FF2B5EF4-FFF2-40B4-BE49-F238E27FC236}">
                <a16:creationId xmlns:a16="http://schemas.microsoft.com/office/drawing/2014/main" id="{66A9B026-424E-144C-63E9-F37769F3BE40}"/>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32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189239" y="5362108"/>
            <a:ext cx="8071062" cy="78219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latin typeface="Times New Roman" panose="02020603050405020304" pitchFamily="18" charset="0"/>
                <a:cs typeface="Times New Roman" panose="02020603050405020304" pitchFamily="18" charset="0"/>
              </a:rPr>
              <a:t>OLC: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nối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quang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trung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tần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tới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khối</a:t>
            </a:r>
            <a:r>
              <a:rPr lang="en-US" sz="2400" dirty="0">
                <a:solidFill>
                  <a:srgbClr val="0000FF"/>
                </a:solidFill>
                <a:latin typeface="Times New Roman" panose="02020603050405020304" pitchFamily="18" charset="0"/>
                <a:cs typeface="Times New Roman" panose="02020603050405020304" pitchFamily="18" charset="0"/>
              </a:rPr>
              <a:t> BCS</a:t>
            </a: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a:off x="1707614" y="3732755"/>
            <a:ext cx="980502" cy="18883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8593A2E-AB33-4D48-2E6F-081B387151B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8491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189238" y="5362108"/>
            <a:ext cx="8954761" cy="78219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latin typeface="Times New Roman" panose="02020603050405020304" pitchFamily="18" charset="0"/>
                <a:cs typeface="Times New Roman" panose="02020603050405020304" pitchFamily="18" charset="0"/>
              </a:rPr>
              <a:t>DC IN: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nối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nguồn</a:t>
            </a:r>
            <a:r>
              <a:rPr lang="en-US" sz="2400" dirty="0">
                <a:solidFill>
                  <a:srgbClr val="0000FF"/>
                </a:solidFill>
                <a:latin typeface="Times New Roman" panose="02020603050405020304" pitchFamily="18" charset="0"/>
                <a:cs typeface="Times New Roman" panose="02020603050405020304" pitchFamily="18" charset="0"/>
              </a:rPr>
              <a:t> 48VDC </a:t>
            </a:r>
            <a:r>
              <a:rPr lang="en-US" sz="2400" dirty="0" err="1">
                <a:solidFill>
                  <a:srgbClr val="0000FF"/>
                </a:solidFill>
                <a:latin typeface="Times New Roman" panose="02020603050405020304" pitchFamily="18" charset="0"/>
                <a:cs typeface="Times New Roman" panose="02020603050405020304" pitchFamily="18" charset="0"/>
              </a:rPr>
              <a:t>được</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cấp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từ</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khối</a:t>
            </a:r>
            <a:r>
              <a:rPr lang="en-US" sz="2400" dirty="0">
                <a:solidFill>
                  <a:srgbClr val="0000FF"/>
                </a:solidFill>
                <a:latin typeface="Times New Roman" panose="02020603050405020304" pitchFamily="18" charset="0"/>
                <a:cs typeface="Times New Roman" panose="02020603050405020304" pitchFamily="18" charset="0"/>
              </a:rPr>
              <a:t> BCS  </a:t>
            </a: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flipH="1">
            <a:off x="2688116" y="3866920"/>
            <a:ext cx="352539" cy="17541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F8FA008-DC44-E15C-AD73-876EF6D1B923}"/>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650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189239" y="5362108"/>
            <a:ext cx="8712390" cy="78219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latin typeface="Times New Roman" panose="02020603050405020304" pitchFamily="18" charset="0"/>
                <a:cs typeface="Times New Roman" panose="02020603050405020304" pitchFamily="18" charset="0"/>
              </a:rPr>
              <a:t>RF-</a:t>
            </a:r>
            <a:r>
              <a:rPr lang="en-US" sz="2400" b="1" dirty="0">
                <a:solidFill>
                  <a:srgbClr val="FF0000"/>
                </a:solidFill>
                <a:latin typeface="Times New Roman" panose="02020603050405020304" pitchFamily="18" charset="0"/>
                <a:cs typeface="Times New Roman" panose="02020603050405020304" pitchFamily="18" charset="0"/>
              </a:rPr>
              <a:t>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cao</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tần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với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trên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phát</a:t>
            </a:r>
            <a:r>
              <a:rPr lang="en-US" sz="2400" dirty="0">
                <a:solidFill>
                  <a:srgbClr val="0000FF"/>
                </a:solidFill>
                <a:latin typeface="Times New Roman" panose="02020603050405020304" pitchFamily="18" charset="0"/>
                <a:cs typeface="Times New Roman" panose="02020603050405020304" pitchFamily="18" charset="0"/>
              </a:rPr>
              <a:t>)</a:t>
            </a: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flipH="1">
            <a:off x="2688116" y="3866920"/>
            <a:ext cx="1259248" cy="17541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A8D345E-AC72-5EFE-5396-AACFD255B6F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130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189238" y="5362108"/>
            <a:ext cx="8569171" cy="78219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latin typeface="Times New Roman" panose="02020603050405020304" pitchFamily="18" charset="0"/>
                <a:cs typeface="Times New Roman" panose="02020603050405020304" pitchFamily="18" charset="0"/>
              </a:rPr>
              <a:t>RF-</a:t>
            </a:r>
            <a:r>
              <a:rPr lang="en-US" sz="2400" b="1" dirty="0">
                <a:solidFill>
                  <a:srgbClr val="FF0000"/>
                </a:solidFill>
                <a:latin typeface="Times New Roman" panose="02020603050405020304" pitchFamily="18" charset="0"/>
                <a:cs typeface="Times New Roman" panose="02020603050405020304" pitchFamily="18" charset="0"/>
              </a:rPr>
              <a:t>L</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cao</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tần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với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L</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trên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thu</a:t>
            </a:r>
            <a:r>
              <a:rPr lang="en-US" sz="2400" dirty="0">
                <a:solidFill>
                  <a:srgbClr val="0000FF"/>
                </a:solidFill>
                <a:latin typeface="Times New Roman" panose="02020603050405020304" pitchFamily="18" charset="0"/>
                <a:cs typeface="Times New Roman" panose="02020603050405020304" pitchFamily="18" charset="0"/>
              </a:rPr>
              <a:t>)</a:t>
            </a: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flipH="1">
            <a:off x="2688116" y="3811836"/>
            <a:ext cx="2170323" cy="18092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0E3C201-676C-7CEB-884F-65E668D04FBE}"/>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528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189238" y="5362108"/>
            <a:ext cx="8569171" cy="78219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latin typeface="Times New Roman" panose="02020603050405020304" pitchFamily="18" charset="0"/>
                <a:cs typeface="Times New Roman" panose="02020603050405020304" pitchFamily="18" charset="0"/>
              </a:rPr>
              <a:t>AC-CTRL: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tới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điều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khiển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endParaRPr lang="en-US" sz="2400" dirty="0">
              <a:solidFill>
                <a:srgbClr val="0000FF"/>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flipH="1">
            <a:off x="3800820" y="3811836"/>
            <a:ext cx="2170323" cy="18092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79E46EE-9374-98DC-A2EF-0855B7B43DC2}"/>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585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781878" y="5070159"/>
            <a:ext cx="8362121" cy="161156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solidFill>
                  <a:srgbClr val="0000FF"/>
                </a:solidFill>
                <a:latin typeface="Times New Roman" panose="02020603050405020304" pitchFamily="18" charset="0"/>
                <a:cs typeface="Times New Roman" panose="02020603050405020304" pitchFamily="18" charset="0"/>
              </a:rPr>
              <a:t>Các</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đèn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chỉ</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thị</a:t>
            </a:r>
            <a:r>
              <a:rPr lang="en-US" sz="2400" dirty="0">
                <a:solidFill>
                  <a:srgbClr val="0000FF"/>
                </a:solidFill>
                <a:latin typeface="Times New Roman" panose="02020603050405020304" pitchFamily="18" charset="0"/>
                <a:cs typeface="Times New Roman" panose="02020603050405020304" pitchFamily="18" charset="0"/>
              </a:rPr>
              <a:t>:</a:t>
            </a:r>
          </a:p>
          <a:p>
            <a:pPr algn="just"/>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PWR</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Chỉ</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thị</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nguồn</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cung</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cấp</a:t>
            </a:r>
            <a:endPar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a:p>
            <a:pPr algn="just"/>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ST/BLI</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Chỉ</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thị</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trạng</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thái</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hoạt</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động</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nhấp</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nháy</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không</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ổn</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định</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p>
          <a:p>
            <a:pPr algn="just"/>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Tx/Rx</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Chỉ</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thị</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trạng</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thái</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thu</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phát</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tín</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hiệu</a:t>
            </a:r>
            <a:endParaRPr lang="en-US" sz="2000" dirty="0">
              <a:solidFill>
                <a:srgbClr val="0000FF"/>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flipH="1">
            <a:off x="2875402" y="3288616"/>
            <a:ext cx="1509311" cy="1957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A42978A0-B903-49F7-0E13-E3F3C7ECC537}"/>
              </a:ext>
            </a:extLst>
          </p:cNvPr>
          <p:cNvSpPr/>
          <p:nvPr/>
        </p:nvSpPr>
        <p:spPr>
          <a:xfrm>
            <a:off x="3800820" y="2941504"/>
            <a:ext cx="1707614" cy="34711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BE608D5-A77C-4C2A-FFCA-15CDE07EB28C}"/>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846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E098C-91A8-BD88-0F3A-00023E4C8D90}"/>
              </a:ext>
            </a:extLst>
          </p:cNvPr>
          <p:cNvSpPr txBox="1"/>
          <p:nvPr/>
        </p:nvSpPr>
        <p:spPr>
          <a:xfrm>
            <a:off x="0" y="190475"/>
            <a:ext cx="9144000" cy="523220"/>
          </a:xfrm>
          <a:prstGeom prst="rect">
            <a:avLst/>
          </a:prstGeom>
          <a:noFill/>
        </p:spPr>
        <p:txBody>
          <a:bodyPr wrap="square" rtlCol="0">
            <a:spAutoFit/>
          </a:bodyPr>
          <a:lstStyle/>
          <a:p>
            <a:pPr algn="ctr"/>
            <a:r>
              <a:rPr lang="en-US" sz="2800" b="1" dirty="0">
                <a:solidFill>
                  <a:srgbClr val="000099"/>
                </a:solidFill>
                <a:latin typeface="Times New Roman" panose="02020603050405020304" pitchFamily="18" charset="0"/>
                <a:cs typeface="Times New Roman" panose="02020603050405020304" pitchFamily="18" charset="0"/>
              </a:rPr>
              <a:t>THỜI GIAN</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DD254E-E55F-73D6-0386-9AB31C95252B}"/>
              </a:ext>
            </a:extLst>
          </p:cNvPr>
          <p:cNvSpPr txBox="1"/>
          <p:nvPr/>
        </p:nvSpPr>
        <p:spPr>
          <a:xfrm>
            <a:off x="0" y="912798"/>
            <a:ext cx="9015662" cy="3003386"/>
          </a:xfrm>
          <a:prstGeom prst="rect">
            <a:avLst/>
          </a:prstGeom>
          <a:noFill/>
        </p:spPr>
        <p:txBody>
          <a:bodyPr wrap="square">
            <a:spAutoFit/>
          </a:bodyPr>
          <a:lstStyle/>
          <a:p>
            <a:pPr indent="450215" algn="just">
              <a:lnSpc>
                <a:spcPct val="115000"/>
              </a:lnSpc>
              <a:spcBef>
                <a:spcPts val="200"/>
              </a:spcBef>
              <a:spcAft>
                <a:spcPts val="200"/>
              </a:spcAft>
            </a:pPr>
            <a:r>
              <a:rPr lang="en-US" sz="25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Thời</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gian</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thực</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hành</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huấn</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luyện</a:t>
            </a:r>
            <a:r>
              <a:rPr lang="en-US" sz="2500" b="1" dirty="0" smtClean="0">
                <a:solidFill>
                  <a:srgbClr val="0000FF"/>
                </a:solidFill>
                <a:latin typeface="Times New Roman" panose="02020603050405020304" pitchFamily="18" charset="0"/>
                <a:cs typeface="Times New Roman" panose="02020603050405020304" pitchFamily="18" charset="0"/>
              </a:rPr>
              <a:t>:</a:t>
            </a:r>
            <a:endParaRPr lang="en-US" sz="2500" b="1" dirty="0">
              <a:solidFill>
                <a:srgbClr val="0000FF"/>
              </a:solidFill>
              <a:latin typeface="Times New Roman" panose="02020603050405020304" pitchFamily="18" charset="0"/>
              <a:cs typeface="Times New Roman" panose="02020603050405020304" pitchFamily="18" charset="0"/>
            </a:endParaRPr>
          </a:p>
          <a:p>
            <a:pPr marL="800100" lvl="1" indent="-342900" algn="just">
              <a:lnSpc>
                <a:spcPct val="115000"/>
              </a:lnSpc>
              <a:spcBef>
                <a:spcPts val="200"/>
              </a:spcBef>
              <a:spcAft>
                <a:spcPts val="200"/>
              </a:spcAft>
              <a:buFont typeface="Wingdings" panose="05000000000000000000" pitchFamily="2" charset="2"/>
              <a:buChar char="v"/>
            </a:pPr>
            <a:r>
              <a:rPr lang="en-US" sz="2500" b="1"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25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25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25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25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25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500" b="1" dirty="0" smtClean="0">
                <a:solidFill>
                  <a:srgbClr val="0000FF"/>
                </a:solidFill>
                <a:latin typeface="Times New Roman" panose="02020603050405020304" pitchFamily="18" charset="0"/>
                <a:cs typeface="Times New Roman" panose="02020603050405020304" pitchFamily="18" charset="0"/>
              </a:rPr>
              <a:t>2 </a:t>
            </a:r>
            <a:r>
              <a:rPr lang="en-US" sz="2500" b="1" dirty="0" err="1">
                <a:solidFill>
                  <a:srgbClr val="0000FF"/>
                </a:solidFill>
                <a:latin typeface="Times New Roman" panose="02020603050405020304" pitchFamily="18" charset="0"/>
                <a:cs typeface="Times New Roman" panose="02020603050405020304" pitchFamily="18" charset="0"/>
              </a:rPr>
              <a:t>giờ</a:t>
            </a:r>
            <a:r>
              <a:rPr lang="en-US" sz="2500" b="1" dirty="0">
                <a:solidFill>
                  <a:srgbClr val="0000FF"/>
                </a:solidFill>
                <a:latin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Ý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05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phút</a:t>
            </a:r>
            <a:endPar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thuyết</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01 </a:t>
            </a:r>
            <a:r>
              <a:rPr lang="en-US" sz="25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giờ</a:t>
            </a:r>
            <a:endPar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55 </a:t>
            </a:r>
            <a:r>
              <a:rPr lang="en-US" sz="2500"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phút</a:t>
            </a:r>
            <a:endPar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A1095331-4276-AB8D-6898-702A798ADD79}"/>
              </a:ext>
            </a:extLst>
          </p:cNvPr>
          <p:cNvSpPr>
            <a:spLocks noGrp="1"/>
          </p:cNvSpPr>
          <p:nvPr>
            <p:ph type="sldNum" sz="quarter" idx="12"/>
          </p:nvPr>
        </p:nvSpPr>
        <p:spPr/>
        <p:txBody>
          <a:bodyPr/>
          <a:lstStyle/>
          <a:p>
            <a:fld id="{332E368D-8503-49F3-B3F9-322E75B420BB}" type="slidenum">
              <a:rPr lang="en-US" smtClean="0"/>
              <a:t>4</a:t>
            </a:fld>
            <a:endParaRPr lang="en-US"/>
          </a:p>
        </p:txBody>
      </p:sp>
    </p:spTree>
    <p:extLst>
      <p:ext uri="{BB962C8B-B14F-4D97-AF65-F5344CB8AC3E}">
        <p14:creationId xmlns:p14="http://schemas.microsoft.com/office/powerpoint/2010/main" val="127127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 TRIỂN KHAI HỆ THỐNG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 TRIỂN KHAI HỆ THỐNG NGOÀI TRỜI (ODU)</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60135"/>
            <a:ext cx="3966150"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Các</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thành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phần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triển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khai</a:t>
            </a: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0B52980-2A67-2EB2-1429-5A354A23D882}"/>
              </a:ext>
            </a:extLst>
          </p:cNvPr>
          <p:cNvSpPr>
            <a:spLocks noChangeArrowheads="1"/>
          </p:cNvSpPr>
          <p:nvPr/>
        </p:nvSpPr>
        <p:spPr bwMode="auto">
          <a:xfrm>
            <a:off x="57174" y="2305615"/>
            <a:ext cx="90868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algn="just" defTabSz="914400">
              <a:spcBef>
                <a:spcPts val="600"/>
              </a:spcBef>
            </a:pP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a:solidFill>
                  <a:srgbClr val="0000FF"/>
                </a:solidFill>
                <a:latin typeface="Times New Roman" panose="02020603050405020304" pitchFamily="18" charset="0"/>
                <a:cs typeface="Times New Roman" panose="02020603050405020304" pitchFamily="18" charset="0"/>
              </a:rPr>
              <a:t> 01 </a:t>
            </a:r>
            <a:r>
              <a:rPr lang="en-US" altLang="en-US" sz="2400" dirty="0" err="1">
                <a:solidFill>
                  <a:srgbClr val="0000FF"/>
                </a:solidFill>
                <a:latin typeface="Times New Roman" panose="02020603050405020304" pitchFamily="18" charset="0"/>
                <a:cs typeface="Times New Roman" panose="02020603050405020304" pitchFamily="18" charset="0"/>
              </a:rPr>
              <a:t>anten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đã</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được</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tích</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hợp</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sẵn</a:t>
            </a:r>
            <a:r>
              <a:rPr lang="en-US" altLang="en-US" sz="2400" dirty="0">
                <a:solidFill>
                  <a:srgbClr val="0000FF"/>
                </a:solidFill>
                <a:latin typeface="Times New Roman" panose="02020603050405020304" pitchFamily="18" charset="0"/>
                <a:cs typeface="Times New Roman" panose="02020603050405020304" pitchFamily="18" charset="0"/>
              </a:rPr>
              <a:t> Duplexer).;</a:t>
            </a:r>
          </a:p>
          <a:p>
            <a:pPr algn="just" defTabSz="914400">
              <a:spcBef>
                <a:spcPts val="600"/>
              </a:spcBef>
            </a:pPr>
            <a:r>
              <a:rPr lang="en-US" alt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a:t>
            </a:r>
            <a:r>
              <a:rPr lang="en-US" altLang="en-US" sz="2400" dirty="0">
                <a:solidFill>
                  <a:srgbClr val="0000FF"/>
                </a:solidFill>
                <a:latin typeface="Times New Roman" panose="02020603050405020304" pitchFamily="18" charset="0"/>
                <a:cs typeface="Times New Roman" panose="02020603050405020304" pitchFamily="18" charset="0"/>
              </a:rPr>
              <a:t>01 BTP(</a:t>
            </a:r>
            <a:r>
              <a:rPr lang="en-US" altLang="en-US" sz="2400" dirty="0" err="1">
                <a:solidFill>
                  <a:srgbClr val="0000FF"/>
                </a:solidFill>
                <a:latin typeface="Times New Roman" panose="02020603050405020304" pitchFamily="18" charset="0"/>
                <a:cs typeface="Times New Roman" panose="02020603050405020304" pitchFamily="18" charset="0"/>
              </a:rPr>
              <a:t>Bộ</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thu</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phát</a:t>
            </a:r>
            <a:r>
              <a:rPr lang="en-US" altLang="en-US" sz="2400" dirty="0">
                <a:solidFill>
                  <a:srgbClr val="0000FF"/>
                </a:solidFill>
                <a:latin typeface="Times New Roman" panose="02020603050405020304" pitchFamily="18" charset="0"/>
                <a:cs typeface="Times New Roman" panose="02020603050405020304" pitchFamily="18" charset="0"/>
              </a:rPr>
              <a:t>);</a:t>
            </a:r>
          </a:p>
          <a:p>
            <a:pPr algn="just" defTabSz="914400">
              <a:spcBef>
                <a:spcPts val="600"/>
              </a:spcBef>
            </a:pPr>
            <a:r>
              <a:rPr lang="en-US" alt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a:t>
            </a:r>
            <a:r>
              <a:rPr lang="en-US" altLang="en-US" sz="2400" dirty="0">
                <a:solidFill>
                  <a:srgbClr val="0000FF"/>
                </a:solidFill>
                <a:latin typeface="Times New Roman" panose="02020603050405020304" pitchFamily="18" charset="0"/>
                <a:cs typeface="Times New Roman" panose="02020603050405020304" pitchFamily="18" charset="0"/>
              </a:rPr>
              <a:t>01 </a:t>
            </a:r>
            <a:r>
              <a:rPr lang="en-US" altLang="en-US" sz="2400" dirty="0" err="1">
                <a:solidFill>
                  <a:srgbClr val="0000FF"/>
                </a:solidFill>
                <a:latin typeface="Times New Roman" panose="02020603050405020304" pitchFamily="18" charset="0"/>
                <a:cs typeface="Times New Roman" panose="02020603050405020304" pitchFamily="18" charset="0"/>
              </a:rPr>
              <a:t>gá</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anten</a:t>
            </a:r>
            <a:r>
              <a:rPr lang="en-US" altLang="en-US" sz="2400" dirty="0">
                <a:solidFill>
                  <a:srgbClr val="0000FF"/>
                </a:solidFill>
                <a:latin typeface="Times New Roman" panose="02020603050405020304" pitchFamily="18" charset="0"/>
                <a:cs typeface="Times New Roman" panose="02020603050405020304" pitchFamily="18" charset="0"/>
              </a:rPr>
              <a:t>.;</a:t>
            </a:r>
          </a:p>
          <a:p>
            <a:pPr algn="just" defTabSz="914400">
              <a:spcBef>
                <a:spcPts val="600"/>
              </a:spcBef>
            </a:pP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a:solidFill>
                  <a:srgbClr val="0000FF"/>
                </a:solidFill>
                <a:latin typeface="Times New Roman" panose="02020603050405020304" pitchFamily="18" charset="0"/>
                <a:cs typeface="Times New Roman" panose="02020603050405020304" pitchFamily="18" charset="0"/>
              </a:rPr>
              <a:t>01 </a:t>
            </a:r>
            <a:r>
              <a:rPr lang="en-US" altLang="en-US" sz="2400" dirty="0" err="1">
                <a:solidFill>
                  <a:srgbClr val="0000FF"/>
                </a:solidFill>
                <a:latin typeface="Times New Roman" panose="02020603050405020304" pitchFamily="18" charset="0"/>
                <a:cs typeface="Times New Roman" panose="02020603050405020304" pitchFamily="18" charset="0"/>
              </a:rPr>
              <a:t>bộ</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điều</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khiển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anten</a:t>
            </a:r>
            <a:r>
              <a:rPr lang="en-US" altLang="en-US" sz="2400" dirty="0">
                <a:solidFill>
                  <a:srgbClr val="0000FF"/>
                </a:solidFill>
                <a:latin typeface="Times New Roman" panose="02020603050405020304" pitchFamily="18" charset="0"/>
                <a:cs typeface="Times New Roman" panose="02020603050405020304" pitchFamily="18" charset="0"/>
              </a:rPr>
              <a:t>.;</a:t>
            </a:r>
          </a:p>
          <a:p>
            <a:pPr algn="just" defTabSz="914400">
              <a:spcBef>
                <a:spcPts val="600"/>
              </a:spcBef>
            </a:pP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dirty="0">
                <a:solidFill>
                  <a:srgbClr val="0000FF"/>
                </a:solidFill>
                <a:latin typeface="Times New Roman" panose="02020603050405020304" pitchFamily="18" charset="0"/>
                <a:cs typeface="Times New Roman" panose="02020603050405020304" pitchFamily="18" charset="0"/>
              </a:rPr>
              <a:t> 01 </a:t>
            </a:r>
            <a:r>
              <a:rPr lang="en-US" altLang="en-US" sz="2400" dirty="0" err="1">
                <a:solidFill>
                  <a:srgbClr val="0000FF"/>
                </a:solidFill>
                <a:latin typeface="Times New Roman" panose="02020603050405020304" pitchFamily="18" charset="0"/>
                <a:cs typeface="Times New Roman" panose="02020603050405020304" pitchFamily="18" charset="0"/>
              </a:rPr>
              <a:t>gá</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bộ</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điều</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khiển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anten</a:t>
            </a:r>
            <a:r>
              <a:rPr lang="en-US" altLang="en-US" sz="2400" dirty="0">
                <a:solidFill>
                  <a:srgbClr val="0000FF"/>
                </a:solidFill>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11484713-59B5-4FA3-AF92-5F211027D6D2}"/>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40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22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 TRIỂN KHAI HỆ THỐNG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 TRIỂN KHAI HỆ THỐNG NGOÀI TRỜI (ODU)</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60135"/>
            <a:ext cx="4780386" cy="461665"/>
          </a:xfrm>
          <a:prstGeom prst="rect">
            <a:avLst/>
          </a:prstGeom>
          <a:noFill/>
        </p:spPr>
        <p:txBody>
          <a:bodyPr wrap="squar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Trình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tự</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triển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khai</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FF3300"/>
                </a:solidFill>
                <a:latin typeface="Times New Roman" panose="02020603050405020304" pitchFamily="18" charset="0"/>
                <a:cs typeface="Times New Roman" panose="02020603050405020304" pitchFamily="18" charset="0"/>
                <a:sym typeface="Wingdings" panose="05000000000000000000" pitchFamily="2" charset="2"/>
              </a:rPr>
              <a:t>5 </a:t>
            </a:r>
            <a:r>
              <a:rPr lang="en-US" sz="2400" b="1" dirty="0" err="1">
                <a:solidFill>
                  <a:srgbClr val="FF3300"/>
                </a:solidFill>
                <a:latin typeface="Times New Roman" panose="02020603050405020304" pitchFamily="18" charset="0"/>
                <a:cs typeface="Times New Roman" panose="02020603050405020304" pitchFamily="18" charset="0"/>
                <a:sym typeface="Wingdings" panose="05000000000000000000" pitchFamily="2" charset="2"/>
              </a:rPr>
              <a:t>bước</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3B6484C-A7C4-4DAB-E613-BBEA40506535}"/>
              </a:ext>
            </a:extLst>
          </p:cNvPr>
          <p:cNvSpPr txBox="1"/>
          <p:nvPr/>
        </p:nvSpPr>
        <p:spPr>
          <a:xfrm>
            <a:off x="221219" y="2389238"/>
            <a:ext cx="9144000" cy="3370153"/>
          </a:xfrm>
          <a:prstGeom prst="rect">
            <a:avLst/>
          </a:prstGeom>
          <a:noFill/>
        </p:spPr>
        <p:txBody>
          <a:bodyPr wrap="square" rtlCol="0">
            <a:spAutoFit/>
          </a:bodyPr>
          <a:lstStyle/>
          <a:p>
            <a:pPr>
              <a:spcBef>
                <a:spcPts val="1200"/>
              </a:spcBef>
              <a:spcAft>
                <a:spcPts val="600"/>
              </a:spcAft>
            </a:pP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1.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điều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khiển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và</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Gá</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điều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khiển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2</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Gá</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lên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điều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khiển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3</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BTP </a:t>
            </a:r>
            <a:r>
              <a:rPr lang="en-US" sz="2400" dirty="0" err="1">
                <a:solidFill>
                  <a:srgbClr val="0000FF"/>
                </a:solidFill>
                <a:latin typeface="Times New Roman" panose="02020603050405020304" pitchFamily="18" charset="0"/>
                <a:cs typeface="Times New Roman" panose="02020603050405020304" pitchFamily="18" charset="0"/>
              </a:rPr>
              <a:t>lên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Gá</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4.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toàn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hệ</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thống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vừa</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ráp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lên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đỉnh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cột</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5.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nối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các</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loại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nội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hệ</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thống</a:t>
            </a:r>
            <a:r>
              <a:rPr lang="en-US" sz="2400" dirty="0">
                <a:solidFill>
                  <a:srgbClr val="0000FF"/>
                </a:solidFill>
                <a:latin typeface="Times New Roman" panose="02020603050405020304" pitchFamily="18" charset="0"/>
                <a:cs typeface="Times New Roman" panose="02020603050405020304" pitchFamily="18" charset="0"/>
              </a:rPr>
              <a:t> ODU.</a:t>
            </a:r>
          </a:p>
          <a:p>
            <a:pPr>
              <a:spcBef>
                <a:spcPts val="1200"/>
              </a:spcBef>
              <a:spcAft>
                <a:spcPts val="600"/>
              </a:spcAft>
            </a:pPr>
            <a:r>
              <a:rPr lang="en-US" dirty="0">
                <a:latin typeface="Times New Roman" panose="02020603050405020304" pitchFamily="18" charset="0"/>
                <a:cs typeface="Times New Roman" panose="02020603050405020304" pitchFamily="18" charset="0"/>
              </a:rPr>
              <a:t> </a:t>
            </a:r>
          </a:p>
        </p:txBody>
      </p:sp>
      <p:sp>
        <p:nvSpPr>
          <p:cNvPr id="15" name="Oval 14">
            <a:extLst>
              <a:ext uri="{FF2B5EF4-FFF2-40B4-BE49-F238E27FC236}">
                <a16:creationId xmlns:a16="http://schemas.microsoft.com/office/drawing/2014/main" id="{301CD88A-457C-DAA1-14DF-848E3581E1D3}"/>
              </a:ext>
            </a:extLst>
          </p:cNvPr>
          <p:cNvSpPr/>
          <p:nvPr/>
        </p:nvSpPr>
        <p:spPr>
          <a:xfrm>
            <a:off x="10869561" y="3354601"/>
            <a:ext cx="353961" cy="553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27C6FAA-BDCB-2830-0EA2-6FA88F65E9F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41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10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 TRIỂN KHAI HỆ THỐNG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B. TRIỂN KHAI HỆ THỐNG TRONG NHÀ (IDU)</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60135"/>
            <a:ext cx="6425605"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 </a:t>
            </a:r>
            <a:r>
              <a:rPr lang="en-US" sz="2400" b="1" dirty="0" err="1">
                <a:solidFill>
                  <a:srgbClr val="0000FF"/>
                </a:solidFill>
                <a:latin typeface="Times New Roman" panose="02020603050405020304" pitchFamily="18" charset="0"/>
                <a:cs typeface="Times New Roman" panose="02020603050405020304" pitchFamily="18" charset="0"/>
              </a:rPr>
              <a:t>Triển</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khai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lắp</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đặt</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trên</a:t>
            </a:r>
            <a:r>
              <a:rPr lang="en-US" sz="2400" b="1" dirty="0">
                <a:solidFill>
                  <a:srgbClr val="0000FF"/>
                </a:solidFill>
                <a:latin typeface="Times New Roman" panose="02020603050405020304" pitchFamily="18" charset="0"/>
                <a:cs typeface="Times New Roman" panose="02020603050405020304" pitchFamily="18" charset="0"/>
              </a:rPr>
              <a:t> rack 19 inch (5 </a:t>
            </a:r>
            <a:r>
              <a:rPr lang="en-US" sz="2400" b="1" dirty="0" err="1">
                <a:solidFill>
                  <a:srgbClr val="0000FF"/>
                </a:solidFill>
                <a:latin typeface="Times New Roman" panose="02020603050405020304" pitchFamily="18" charset="0"/>
                <a:cs typeface="Times New Roman" panose="02020603050405020304" pitchFamily="18" charset="0"/>
              </a:rPr>
              <a:t>bước</a:t>
            </a:r>
            <a:r>
              <a:rPr lang="en-US" sz="2400" b="1" dirty="0">
                <a:solidFill>
                  <a:srgbClr val="0000FF"/>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444C6971-E025-5FF2-1A6D-5EA47B2EFEDC}"/>
              </a:ext>
            </a:extLst>
          </p:cNvPr>
          <p:cNvSpPr txBox="1"/>
          <p:nvPr/>
        </p:nvSpPr>
        <p:spPr>
          <a:xfrm>
            <a:off x="221219" y="2389238"/>
            <a:ext cx="9144000" cy="3370153"/>
          </a:xfrm>
          <a:prstGeom prst="rect">
            <a:avLst/>
          </a:prstGeom>
          <a:noFill/>
        </p:spPr>
        <p:txBody>
          <a:bodyPr wrap="square" rtlCol="0">
            <a:spAutoFit/>
          </a:bodyPr>
          <a:lstStyle/>
          <a:p>
            <a:pPr>
              <a:spcBef>
                <a:spcPts val="1200"/>
              </a:spcBef>
              <a:spcAft>
                <a:spcPts val="600"/>
              </a:spcAft>
            </a:pP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1.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Tai </a:t>
            </a:r>
            <a:r>
              <a:rPr lang="en-US" sz="2400" dirty="0" err="1">
                <a:solidFill>
                  <a:srgbClr val="0000FF"/>
                </a:solidFill>
                <a:latin typeface="Times New Roman" panose="02020603050405020304" pitchFamily="18" charset="0"/>
                <a:cs typeface="Times New Roman" panose="02020603050405020304" pitchFamily="18" charset="0"/>
              </a:rPr>
              <a:t>gá</a:t>
            </a:r>
            <a:r>
              <a:rPr lang="en-US" sz="2400" dirty="0">
                <a:solidFill>
                  <a:srgbClr val="0000FF"/>
                </a:solidFill>
                <a:latin typeface="Times New Roman" panose="02020603050405020304" pitchFamily="18" charset="0"/>
                <a:cs typeface="Times New Roman" panose="02020603050405020304" pitchFamily="18" charset="0"/>
              </a:rPr>
              <a:t> rack </a:t>
            </a:r>
            <a:r>
              <a:rPr lang="en-US" sz="2400" dirty="0" err="1">
                <a:solidFill>
                  <a:srgbClr val="0000FF"/>
                </a:solidFill>
                <a:latin typeface="Times New Roman" panose="02020603050405020304" pitchFamily="18" charset="0"/>
                <a:cs typeface="Times New Roman" panose="02020603050405020304" pitchFamily="18" charset="0"/>
              </a:rPr>
              <a:t>và</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thanh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rằng</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2</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Khay</a:t>
            </a:r>
            <a:r>
              <a:rPr lang="en-US" sz="2400" dirty="0">
                <a:solidFill>
                  <a:srgbClr val="0000FF"/>
                </a:solidFill>
                <a:latin typeface="Times New Roman" panose="02020603050405020304" pitchFamily="18" charset="0"/>
                <a:cs typeface="Times New Roman" panose="02020603050405020304" pitchFamily="18" charset="0"/>
              </a:rPr>
              <a:t> rack </a:t>
            </a:r>
            <a:r>
              <a:rPr lang="en-US" sz="2400" dirty="0" err="1">
                <a:solidFill>
                  <a:srgbClr val="0000FF"/>
                </a:solidFill>
                <a:latin typeface="Times New Roman" panose="02020603050405020304" pitchFamily="18" charset="0"/>
                <a:cs typeface="Times New Roman" panose="02020603050405020304" pitchFamily="18" charset="0"/>
              </a:rPr>
              <a:t>vào</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tủ</a:t>
            </a:r>
            <a:r>
              <a:rPr lang="en-US" sz="2400" dirty="0">
                <a:solidFill>
                  <a:srgbClr val="0000FF"/>
                </a:solidFill>
                <a:latin typeface="Times New Roman" panose="02020603050405020304" pitchFamily="18" charset="0"/>
                <a:cs typeface="Times New Roman" panose="02020603050405020304" pitchFamily="18" charset="0"/>
              </a:rPr>
              <a:t> rack;</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3</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Khay</a:t>
            </a:r>
            <a:r>
              <a:rPr lang="en-US" sz="2400" dirty="0">
                <a:solidFill>
                  <a:srgbClr val="0000FF"/>
                </a:solidFill>
                <a:latin typeface="Times New Roman" panose="02020603050405020304" pitchFamily="18" charset="0"/>
                <a:cs typeface="Times New Roman" panose="02020603050405020304" pitchFamily="18" charset="0"/>
              </a:rPr>
              <a:t> rack </a:t>
            </a:r>
            <a:r>
              <a:rPr lang="en-US" sz="2400" dirty="0" err="1">
                <a:solidFill>
                  <a:srgbClr val="0000FF"/>
                </a:solidFill>
                <a:latin typeface="Times New Roman" panose="02020603050405020304" pitchFamily="18" charset="0"/>
                <a:cs typeface="Times New Roman" panose="02020603050405020304" pitchFamily="18" charset="0"/>
              </a:rPr>
              <a:t>đỡ</a:t>
            </a:r>
            <a:r>
              <a:rPr lang="en-US" sz="2400" dirty="0">
                <a:solidFill>
                  <a:srgbClr val="0000FF"/>
                </a:solidFill>
                <a:latin typeface="Times New Roman" panose="02020603050405020304" pitchFamily="18" charset="0"/>
                <a:cs typeface="Times New Roman" panose="02020603050405020304" pitchFamily="18" charset="0"/>
              </a:rPr>
              <a:t> BCS </a:t>
            </a:r>
            <a:r>
              <a:rPr lang="en-US" sz="2400" dirty="0" err="1">
                <a:solidFill>
                  <a:srgbClr val="0000FF"/>
                </a:solidFill>
                <a:latin typeface="Times New Roman" panose="02020603050405020304" pitchFamily="18" charset="0"/>
                <a:cs typeface="Times New Roman" panose="02020603050405020304" pitchFamily="18" charset="0"/>
              </a:rPr>
              <a:t>vào</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khay</a:t>
            </a:r>
            <a:r>
              <a:rPr lang="en-US" sz="2400" dirty="0">
                <a:solidFill>
                  <a:srgbClr val="0000FF"/>
                </a:solidFill>
                <a:latin typeface="Times New Roman" panose="02020603050405020304" pitchFamily="18" charset="0"/>
                <a:cs typeface="Times New Roman" panose="02020603050405020304" pitchFamily="18" charset="0"/>
              </a:rPr>
              <a:t> rack;</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4.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đặt</a:t>
            </a:r>
            <a:r>
              <a:rPr lang="en-US" sz="2400" dirty="0">
                <a:solidFill>
                  <a:srgbClr val="0000FF"/>
                </a:solidFill>
                <a:latin typeface="Times New Roman" panose="02020603050405020304" pitchFamily="18" charset="0"/>
                <a:cs typeface="Times New Roman" panose="02020603050405020304" pitchFamily="18" charset="0"/>
              </a:rPr>
              <a:t> BCS;</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5.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Gá</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tổ</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hợp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cầm</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tay</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EB742D20-3B28-B64C-F609-1744C1F95C3F}"/>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42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55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 TRIỂN KHAI HỆ THỐNG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B. TRIỂN KHAI HỆ THỐNG TRONG NHÀ (IDU)</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60135"/>
            <a:ext cx="3054491"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Triển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khai</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trên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bàn</a:t>
            </a:r>
            <a:endParaRPr lang="en-US" sz="2400" b="1" dirty="0">
              <a:solidFill>
                <a:srgbClr val="0000FF"/>
              </a:solidFill>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5DFE0A66-1DB3-2018-10BA-E4004F75294E}"/>
              </a:ext>
            </a:extLst>
          </p:cNvPr>
          <p:cNvGrpSpPr/>
          <p:nvPr/>
        </p:nvGrpSpPr>
        <p:grpSpPr>
          <a:xfrm>
            <a:off x="96982" y="2468985"/>
            <a:ext cx="13397347" cy="4381571"/>
            <a:chOff x="96982" y="2468985"/>
            <a:chExt cx="13397347" cy="4381571"/>
          </a:xfrm>
        </p:grpSpPr>
        <p:sp>
          <p:nvSpPr>
            <p:cNvPr id="9" name="Rectangle 2">
              <a:extLst>
                <a:ext uri="{FF2B5EF4-FFF2-40B4-BE49-F238E27FC236}">
                  <a16:creationId xmlns:a16="http://schemas.microsoft.com/office/drawing/2014/main" id="{0D1D3664-E2A6-B972-0613-ED6F9A8B99AB}"/>
                </a:ext>
              </a:extLst>
            </p:cNvPr>
            <p:cNvSpPr>
              <a:spLocks noChangeArrowheads="1"/>
            </p:cNvSpPr>
            <p:nvPr/>
          </p:nvSpPr>
          <p:spPr bwMode="auto">
            <a:xfrm>
              <a:off x="831273" y="2468985"/>
              <a:ext cx="1266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D4B7A15D-DB59-040B-4CBE-392DF858CC13}"/>
                </a:ext>
              </a:extLst>
            </p:cNvPr>
            <p:cNvGrpSpPr/>
            <p:nvPr/>
          </p:nvGrpSpPr>
          <p:grpSpPr>
            <a:xfrm>
              <a:off x="96982" y="3648741"/>
              <a:ext cx="5043054" cy="3201815"/>
              <a:chOff x="96982" y="3648741"/>
              <a:chExt cx="5043054" cy="3201815"/>
            </a:xfrm>
          </p:grpSpPr>
          <p:sp>
            <p:nvSpPr>
              <p:cNvPr id="12" name="Rectangle 11">
                <a:extLst>
                  <a:ext uri="{FF2B5EF4-FFF2-40B4-BE49-F238E27FC236}">
                    <a16:creationId xmlns:a16="http://schemas.microsoft.com/office/drawing/2014/main" id="{315D4CE3-EFC7-8EE3-411D-A8ECB14D03B2}"/>
                  </a:ext>
                </a:extLst>
              </p:cNvPr>
              <p:cNvSpPr/>
              <p:nvPr/>
            </p:nvSpPr>
            <p:spPr>
              <a:xfrm>
                <a:off x="2521527" y="5881060"/>
                <a:ext cx="2618509" cy="9694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AF9191B-6554-7DF0-5A5D-0BC5353D3455}"/>
                  </a:ext>
                </a:extLst>
              </p:cNvPr>
              <p:cNvSpPr/>
              <p:nvPr/>
            </p:nvSpPr>
            <p:spPr>
              <a:xfrm>
                <a:off x="96982" y="3648741"/>
                <a:ext cx="1704109" cy="6461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497A8AF-2E60-6303-A278-33F33CC2587B}"/>
                  </a:ext>
                </a:extLst>
              </p:cNvPr>
              <p:cNvSpPr/>
              <p:nvPr/>
            </p:nvSpPr>
            <p:spPr>
              <a:xfrm>
                <a:off x="2259106" y="5881060"/>
                <a:ext cx="2113109" cy="882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sp>
        <p:nvSpPr>
          <p:cNvPr id="4" name="Rectangle 2">
            <a:extLst>
              <a:ext uri="{FF2B5EF4-FFF2-40B4-BE49-F238E27FC236}">
                <a16:creationId xmlns:a16="http://schemas.microsoft.com/office/drawing/2014/main" id="{6D3D0698-3CA2-D7F9-1135-03D971E3E1CF}"/>
              </a:ext>
            </a:extLst>
          </p:cNvPr>
          <p:cNvSpPr>
            <a:spLocks noChangeArrowheads="1"/>
          </p:cNvSpPr>
          <p:nvPr/>
        </p:nvSpPr>
        <p:spPr bwMode="auto">
          <a:xfrm>
            <a:off x="2542806" y="2037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id="{8B380D32-F25D-C921-BFE2-9F28A7E40361}"/>
              </a:ext>
            </a:extLst>
          </p:cNvPr>
          <p:cNvGrpSpPr/>
          <p:nvPr/>
        </p:nvGrpSpPr>
        <p:grpSpPr>
          <a:xfrm>
            <a:off x="2394516" y="2221800"/>
            <a:ext cx="5098266" cy="2981325"/>
            <a:chOff x="2394516" y="2221800"/>
            <a:chExt cx="5098266" cy="2981325"/>
          </a:xfrm>
        </p:grpSpPr>
        <p:graphicFrame>
          <p:nvGraphicFramePr>
            <p:cNvPr id="6" name="Object 5">
              <a:extLst>
                <a:ext uri="{FF2B5EF4-FFF2-40B4-BE49-F238E27FC236}">
                  <a16:creationId xmlns:a16="http://schemas.microsoft.com/office/drawing/2014/main" id="{3851E52C-C7F3-CE91-9C33-40793881BECB}"/>
                </a:ext>
              </a:extLst>
            </p:cNvPr>
            <p:cNvGraphicFramePr>
              <a:graphicFrameLocks noChangeAspect="1"/>
            </p:cNvGraphicFramePr>
            <p:nvPr>
              <p:extLst>
                <p:ext uri="{D42A27DB-BD31-4B8C-83A1-F6EECF244321}">
                  <p14:modId xmlns:p14="http://schemas.microsoft.com/office/powerpoint/2010/main" val="285060178"/>
                </p:ext>
              </p:extLst>
            </p:nvPr>
          </p:nvGraphicFramePr>
          <p:xfrm>
            <a:off x="2542806" y="2221800"/>
            <a:ext cx="4857750" cy="2981325"/>
          </p:xfrm>
          <a:graphic>
            <a:graphicData uri="http://schemas.openxmlformats.org/presentationml/2006/ole">
              <mc:AlternateContent xmlns:mc="http://schemas.openxmlformats.org/markup-compatibility/2006">
                <mc:Choice xmlns:v="urn:schemas-microsoft-com:vml" Requires="v">
                  <p:oleObj spid="_x0000_s7192" r:id="rId4" imgW="6429555" imgH="3905222" progId="Visio.Drawing.15">
                    <p:embed/>
                  </p:oleObj>
                </mc:Choice>
                <mc:Fallback>
                  <p:oleObj r:id="rId4" imgW="6429555" imgH="390522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806" y="2221800"/>
                          <a:ext cx="4857750" cy="298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a:extLst>
                <a:ext uri="{FF2B5EF4-FFF2-40B4-BE49-F238E27FC236}">
                  <a16:creationId xmlns:a16="http://schemas.microsoft.com/office/drawing/2014/main" id="{78C14A49-95BC-6E5C-5B2A-F3B1DF71A889}"/>
                </a:ext>
              </a:extLst>
            </p:cNvPr>
            <p:cNvSpPr/>
            <p:nvPr/>
          </p:nvSpPr>
          <p:spPr>
            <a:xfrm>
              <a:off x="2542806" y="2281793"/>
              <a:ext cx="834622" cy="3883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BCS</a:t>
              </a:r>
            </a:p>
          </p:txBody>
        </p:sp>
        <p:grpSp>
          <p:nvGrpSpPr>
            <p:cNvPr id="26" name="Group 25">
              <a:extLst>
                <a:ext uri="{FF2B5EF4-FFF2-40B4-BE49-F238E27FC236}">
                  <a16:creationId xmlns:a16="http://schemas.microsoft.com/office/drawing/2014/main" id="{84461FA4-03D8-2116-B25F-45510B0FC5C9}"/>
                </a:ext>
              </a:extLst>
            </p:cNvPr>
            <p:cNvGrpSpPr/>
            <p:nvPr/>
          </p:nvGrpSpPr>
          <p:grpSpPr>
            <a:xfrm>
              <a:off x="2394516" y="2398232"/>
              <a:ext cx="5098266" cy="2675969"/>
              <a:chOff x="2394516" y="2398232"/>
              <a:chExt cx="5098266" cy="2675969"/>
            </a:xfrm>
          </p:grpSpPr>
          <p:sp>
            <p:nvSpPr>
              <p:cNvPr id="15" name="Rectangle 14">
                <a:extLst>
                  <a:ext uri="{FF2B5EF4-FFF2-40B4-BE49-F238E27FC236}">
                    <a16:creationId xmlns:a16="http://schemas.microsoft.com/office/drawing/2014/main" id="{488280AB-EA61-7C92-7A33-5A533107C10E}"/>
                  </a:ext>
                </a:extLst>
              </p:cNvPr>
              <p:cNvSpPr/>
              <p:nvPr/>
            </p:nvSpPr>
            <p:spPr>
              <a:xfrm>
                <a:off x="2450579" y="4528038"/>
                <a:ext cx="834622" cy="3883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5547FBF-467F-8B76-D340-4D15728915F9}"/>
                  </a:ext>
                </a:extLst>
              </p:cNvPr>
              <p:cNvSpPr/>
              <p:nvPr/>
            </p:nvSpPr>
            <p:spPr>
              <a:xfrm>
                <a:off x="6446536" y="3155826"/>
                <a:ext cx="834622" cy="3883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9E42DF23-D32D-A650-4B2F-EC3EBE58BB89}"/>
                  </a:ext>
                </a:extLst>
              </p:cNvPr>
              <p:cNvSpPr/>
              <p:nvPr/>
            </p:nvSpPr>
            <p:spPr>
              <a:xfrm>
                <a:off x="5858801" y="4685885"/>
                <a:ext cx="834622" cy="3883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BFE1B08-3C6A-201F-CBF4-CF034276CAC8}"/>
                  </a:ext>
                </a:extLst>
              </p:cNvPr>
              <p:cNvSpPr txBox="1"/>
              <p:nvPr/>
            </p:nvSpPr>
            <p:spPr>
              <a:xfrm>
                <a:off x="2838498" y="2398232"/>
                <a:ext cx="620683" cy="369332"/>
              </a:xfrm>
              <a:prstGeom prst="rect">
                <a:avLst/>
              </a:prstGeom>
              <a:noFill/>
            </p:spPr>
            <p:txBody>
              <a:bodyPr wrap="none" rtlCol="0">
                <a:spAutoFit/>
              </a:bodyPr>
              <a:lstStyle/>
              <a:p>
                <a:r>
                  <a:rPr lang="en-US" dirty="0">
                    <a:solidFill>
                      <a:srgbClr val="0000FF"/>
                    </a:solidFill>
                    <a:latin typeface="Times New Roman" panose="02020603050405020304" pitchFamily="18" charset="0"/>
                    <a:cs typeface="Times New Roman" panose="02020603050405020304" pitchFamily="18" charset="0"/>
                  </a:rPr>
                  <a:t>BCS</a:t>
                </a:r>
              </a:p>
            </p:txBody>
          </p:sp>
          <p:sp>
            <p:nvSpPr>
              <p:cNvPr id="20" name="TextBox 19">
                <a:extLst>
                  <a:ext uri="{FF2B5EF4-FFF2-40B4-BE49-F238E27FC236}">
                    <a16:creationId xmlns:a16="http://schemas.microsoft.com/office/drawing/2014/main" id="{6A82C34C-D121-CACC-9974-0F1B6F37FEBA}"/>
                  </a:ext>
                </a:extLst>
              </p:cNvPr>
              <p:cNvSpPr txBox="1"/>
              <p:nvPr/>
            </p:nvSpPr>
            <p:spPr>
              <a:xfrm>
                <a:off x="6327137" y="3212692"/>
                <a:ext cx="1165645" cy="646331"/>
              </a:xfrm>
              <a:prstGeom prst="rect">
                <a:avLst/>
              </a:prstGeom>
              <a:noFill/>
            </p:spPr>
            <p:txBody>
              <a:bodyPr wrap="square" rtlCol="0">
                <a:spAutoFit/>
              </a:bodyPr>
              <a:lstStyle/>
              <a:p>
                <a:r>
                  <a:rPr lang="en-US" dirty="0" err="1">
                    <a:solidFill>
                      <a:srgbClr val="0000FF"/>
                    </a:solidFill>
                    <a:latin typeface="Times New Roman" panose="02020603050405020304" pitchFamily="18" charset="0"/>
                    <a:cs typeface="Times New Roman" panose="02020603050405020304" pitchFamily="18" charset="0"/>
                  </a:rPr>
                  <a:t>Tấm</a:t>
                </a:r>
                <a:r>
                  <a:rPr lang="en-US" dirty="0">
                    <a:solidFill>
                      <a:srgbClr val="0000FF"/>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kẹp</a:t>
                </a:r>
                <a:r>
                  <a:rPr lang="en-US" dirty="0">
                    <a:solidFill>
                      <a:srgbClr val="0000FF"/>
                    </a:solidFill>
                    <a:latin typeface="Times New Roman" panose="02020603050405020304" pitchFamily="18" charset="0"/>
                    <a:cs typeface="Times New Roman" panose="02020603050405020304" pitchFamily="18" charset="0"/>
                  </a:rPr>
                  <a:t> U</a:t>
                </a:r>
              </a:p>
            </p:txBody>
          </p:sp>
          <p:sp>
            <p:nvSpPr>
              <p:cNvPr id="21" name="TextBox 20">
                <a:extLst>
                  <a:ext uri="{FF2B5EF4-FFF2-40B4-BE49-F238E27FC236}">
                    <a16:creationId xmlns:a16="http://schemas.microsoft.com/office/drawing/2014/main" id="{E5A367E2-E317-9221-1EB6-CDE98766514D}"/>
                  </a:ext>
                </a:extLst>
              </p:cNvPr>
              <p:cNvSpPr txBox="1"/>
              <p:nvPr/>
            </p:nvSpPr>
            <p:spPr>
              <a:xfrm>
                <a:off x="5744314" y="4602553"/>
                <a:ext cx="1165645" cy="369332"/>
              </a:xfrm>
              <a:prstGeom prst="rect">
                <a:avLst/>
              </a:prstGeom>
              <a:noFill/>
            </p:spPr>
            <p:txBody>
              <a:bodyPr wrap="square" rtlCol="0">
                <a:spAutoFit/>
              </a:bodyPr>
              <a:lstStyle/>
              <a:p>
                <a:r>
                  <a:rPr lang="en-US" dirty="0">
                    <a:solidFill>
                      <a:srgbClr val="0000FF"/>
                    </a:solidFill>
                    <a:latin typeface="Times New Roman" panose="02020603050405020304" pitchFamily="18" charset="0"/>
                    <a:cs typeface="Times New Roman" panose="02020603050405020304" pitchFamily="18" charset="0"/>
                  </a:rPr>
                  <a:t>Tay </a:t>
                </a:r>
                <a:r>
                  <a:rPr lang="en-US" dirty="0" err="1">
                    <a:solidFill>
                      <a:srgbClr val="0000FF"/>
                    </a:solidFill>
                    <a:latin typeface="Times New Roman" panose="02020603050405020304" pitchFamily="18" charset="0"/>
                    <a:cs typeface="Times New Roman" panose="02020603050405020304" pitchFamily="18" charset="0"/>
                  </a:rPr>
                  <a:t>vặn</a:t>
                </a:r>
                <a:endParaRPr lang="en-US" dirty="0">
                  <a:solidFill>
                    <a:srgbClr val="0000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73DB824B-2150-7094-5626-DEDC70F0EBBD}"/>
                  </a:ext>
                </a:extLst>
              </p:cNvPr>
              <p:cNvSpPr txBox="1"/>
              <p:nvPr/>
            </p:nvSpPr>
            <p:spPr>
              <a:xfrm>
                <a:off x="2394516" y="4436984"/>
                <a:ext cx="1165645" cy="369332"/>
              </a:xfrm>
              <a:prstGeom prst="rect">
                <a:avLst/>
              </a:prstGeom>
              <a:noFill/>
            </p:spPr>
            <p:txBody>
              <a:bodyPr wrap="square" rtlCol="0">
                <a:spAutoFit/>
              </a:bodyPr>
              <a:lstStyle/>
              <a:p>
                <a:r>
                  <a:rPr lang="en-US" dirty="0" err="1">
                    <a:solidFill>
                      <a:srgbClr val="0000FF"/>
                    </a:solidFill>
                    <a:latin typeface="Times New Roman" panose="02020603050405020304" pitchFamily="18" charset="0"/>
                    <a:cs typeface="Times New Roman" panose="02020603050405020304" pitchFamily="18" charset="0"/>
                  </a:rPr>
                  <a:t>Khay</a:t>
                </a:r>
                <a:r>
                  <a:rPr lang="en-US" dirty="0">
                    <a:solidFill>
                      <a:srgbClr val="0000FF"/>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đỡ</a:t>
                </a:r>
                <a:endParaRPr lang="en-US" dirty="0">
                  <a:solidFill>
                    <a:srgbClr val="0000FF"/>
                  </a:solidFill>
                  <a:latin typeface="Times New Roman" panose="02020603050405020304" pitchFamily="18" charset="0"/>
                  <a:cs typeface="Times New Roman" panose="02020603050405020304" pitchFamily="18" charset="0"/>
                </a:endParaRPr>
              </a:p>
            </p:txBody>
          </p:sp>
        </p:grpSp>
      </p:grpSp>
      <p:sp>
        <p:nvSpPr>
          <p:cNvPr id="2" name="Slide Number Placeholder 1">
            <a:extLst>
              <a:ext uri="{FF2B5EF4-FFF2-40B4-BE49-F238E27FC236}">
                <a16:creationId xmlns:a16="http://schemas.microsoft.com/office/drawing/2014/main" id="{E3FE569C-07B4-4A1F-2C67-2934C02F494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43</a:t>
            </a:fld>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807E6F0-5956-F4ED-06B7-E512F2AAFAC2}"/>
              </a:ext>
            </a:extLst>
          </p:cNvPr>
          <p:cNvSpPr/>
          <p:nvPr/>
        </p:nvSpPr>
        <p:spPr>
          <a:xfrm>
            <a:off x="11087100" y="3429000"/>
            <a:ext cx="309412" cy="153024"/>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E09D5FFD-2C31-34DC-207F-63764EDCDDC0}"/>
              </a:ext>
            </a:extLst>
          </p:cNvPr>
          <p:cNvSpPr/>
          <p:nvPr/>
        </p:nvSpPr>
        <p:spPr>
          <a:xfrm>
            <a:off x="11239500" y="3581400"/>
            <a:ext cx="309412" cy="153024"/>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96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Arial" panose="020B0604020202020204" pitchFamily="34" charset="0"/>
                <a:cs typeface="Arial" panose="020B0604020202020204" pitchFamily="34" charset="0"/>
              </a:rPr>
              <a:t>VĐHL 2: KHAI THÁC SỬ DỤNG, BẢO QUẢN</a:t>
            </a:r>
            <a:r>
              <a:rPr lang="en-US" sz="2800" b="1" dirty="0">
                <a:solidFill>
                  <a:srgbClr val="000099"/>
                </a:solidFill>
                <a:latin typeface="Arial" panose="020B0604020202020204" pitchFamily="34" charset="0"/>
                <a:cs typeface="Arial" panose="020B0604020202020204" pitchFamily="34" charset="0"/>
              </a:rPr>
              <a:t>		</a:t>
            </a:r>
            <a:endParaRPr lang="en-US" sz="2400" dirty="0">
              <a:solidFill>
                <a:srgbClr val="000099"/>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FF0000"/>
                </a:solidFill>
                <a:latin typeface="Arial" panose="020B0604020202020204" pitchFamily="34" charset="0"/>
                <a:cs typeface="Arial" panose="020B0604020202020204" pitchFamily="34" charset="0"/>
              </a:rPr>
              <a:t>III. KHAI THÁC SỬ DỤNG</a:t>
            </a:r>
          </a:p>
          <a:p>
            <a:pPr algn="just">
              <a:spcBef>
                <a:spcPts val="1200"/>
              </a:spcBef>
            </a:pPr>
            <a:endParaRPr lang="en-US" sz="2400" b="1" dirty="0">
              <a:solidFill>
                <a:srgbClr val="0000FF"/>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280412ED-E7B8-50A8-4BAA-F089917C77C8}"/>
              </a:ext>
            </a:extLst>
          </p:cNvPr>
          <p:cNvSpPr txBox="1"/>
          <p:nvPr/>
        </p:nvSpPr>
        <p:spPr>
          <a:xfrm>
            <a:off x="0" y="1282481"/>
            <a:ext cx="9144000" cy="830997"/>
          </a:xfrm>
          <a:prstGeom prst="rect">
            <a:avLst/>
          </a:prstGeom>
          <a:noFill/>
        </p:spPr>
        <p:txBody>
          <a:bodyPr wrap="square" rtlCol="0">
            <a:spAutoFit/>
          </a:bodyPr>
          <a:lstStyle/>
          <a:p>
            <a:pPr>
              <a:spcBef>
                <a:spcPts val="600"/>
              </a:spcBef>
            </a:pP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Điều</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kiện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để</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hai</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thiết</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bị</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hệ</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thống</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kết</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nối</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đường</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truyền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vô</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tuyến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kênh</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vô</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tuyến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sẵn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sàng</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truyền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tải</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các</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dịch</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vụ</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p>
        </p:txBody>
      </p:sp>
      <p:sp>
        <p:nvSpPr>
          <p:cNvPr id="18" name="TextBox 17">
            <a:extLst>
              <a:ext uri="{FF2B5EF4-FFF2-40B4-BE49-F238E27FC236}">
                <a16:creationId xmlns:a16="http://schemas.microsoft.com/office/drawing/2014/main" id="{267C0AE1-7756-FA69-ACB4-D1CA2E83EBF7}"/>
              </a:ext>
            </a:extLst>
          </p:cNvPr>
          <p:cNvSpPr txBox="1"/>
          <p:nvPr/>
        </p:nvSpPr>
        <p:spPr>
          <a:xfrm>
            <a:off x="0" y="2279028"/>
            <a:ext cx="4939810" cy="3739485"/>
          </a:xfrm>
          <a:prstGeom prst="rect">
            <a:avLst/>
          </a:prstGeom>
          <a:noFill/>
        </p:spPr>
        <p:txBody>
          <a:bodyPr wrap="square" rtlCol="0">
            <a:spAutoFit/>
          </a:bodyPr>
          <a:lstStyle/>
          <a:p>
            <a:pPr>
              <a:spcBef>
                <a:spcPts val="600"/>
              </a:spcBef>
            </a:pP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Cùng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tần</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số</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Thu/</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phát</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kênh</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vô</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tuyến</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a:t>
            </a:r>
          </a:p>
          <a:p>
            <a:pPr>
              <a:spcBef>
                <a:spcPts val="600"/>
              </a:spcBef>
            </a:pP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Cùng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chế</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độ</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công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tác</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a:t>
            </a:r>
          </a:p>
          <a:p>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0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000" dirty="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rgbClr val="FF0000"/>
                </a:solidFill>
                <a:latin typeface="Arial" panose="020B0604020202020204" pitchFamily="34" charset="0"/>
                <a:cs typeface="Arial" panose="020B0604020202020204" pitchFamily="34" charset="0"/>
                <a:sym typeface="Symbol" panose="05050102010706020507" pitchFamily="18" charset="2"/>
              </a:rPr>
              <a:t>Nhảy</a:t>
            </a:r>
            <a:r>
              <a:rPr lang="en-US" sz="2000" dirty="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rgbClr val="FF0000"/>
                </a:solidFill>
                <a:latin typeface="Arial" panose="020B0604020202020204" pitchFamily="34" charset="0"/>
                <a:cs typeface="Arial" panose="020B0604020202020204" pitchFamily="34" charset="0"/>
                <a:sym typeface="Symbol" panose="05050102010706020507" pitchFamily="18" charset="2"/>
              </a:rPr>
              <a:t>tần</a:t>
            </a:r>
            <a:endParaRPr lang="en-US" sz="2000" dirty="0">
              <a:solidFill>
                <a:srgbClr val="FF0000"/>
              </a:solidFill>
              <a:latin typeface="Arial" panose="020B0604020202020204" pitchFamily="34" charset="0"/>
              <a:cs typeface="Arial" panose="020B0604020202020204" pitchFamily="34" charset="0"/>
              <a:sym typeface="Symbol" panose="05050102010706020507" pitchFamily="18" charset="2"/>
            </a:endParaRPr>
          </a:p>
          <a:p>
            <a:r>
              <a:rPr lang="en-US" sz="2000" dirty="0">
                <a:solidFill>
                  <a:srgbClr val="FF0000"/>
                </a:solidFill>
                <a:latin typeface="Arial" panose="020B0604020202020204" pitchFamily="34" charset="0"/>
                <a:cs typeface="Arial" panose="020B0604020202020204" pitchFamily="34" charset="0"/>
                <a:sym typeface="Symbol" panose="05050102010706020507" pitchFamily="18" charset="2"/>
              </a:rPr>
              <a:t>			 </a:t>
            </a:r>
            <a:r>
              <a:rPr lang="en-US" sz="2000" dirty="0" err="1">
                <a:solidFill>
                  <a:srgbClr val="FF0000"/>
                </a:solidFill>
                <a:latin typeface="Arial" panose="020B0604020202020204" pitchFamily="34" charset="0"/>
                <a:cs typeface="Arial" panose="020B0604020202020204" pitchFamily="34" charset="0"/>
                <a:sym typeface="Symbol" panose="05050102010706020507" pitchFamily="18" charset="2"/>
              </a:rPr>
              <a:t>Cố</a:t>
            </a:r>
            <a:r>
              <a:rPr lang="en-US" sz="2000" dirty="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rgbClr val="FF0000"/>
                </a:solidFill>
                <a:latin typeface="Arial" panose="020B0604020202020204" pitchFamily="34" charset="0"/>
                <a:cs typeface="Arial" panose="020B0604020202020204" pitchFamily="34" charset="0"/>
                <a:sym typeface="Symbol" panose="05050102010706020507" pitchFamily="18" charset="2"/>
              </a:rPr>
              <a:t>định</a:t>
            </a:r>
            <a:r>
              <a:rPr lang="en-US" sz="2000" dirty="0">
                <a:solidFill>
                  <a:srgbClr val="FF0000"/>
                </a:solidFill>
                <a:latin typeface="Arial" panose="020B0604020202020204" pitchFamily="34" charset="0"/>
                <a:cs typeface="Arial" panose="020B0604020202020204" pitchFamily="34" charset="0"/>
                <a:sym typeface="Symbol" panose="05050102010706020507" pitchFamily="18" charset="2"/>
              </a:rPr>
              <a:t>.</a:t>
            </a:r>
          </a:p>
          <a:p>
            <a:pPr>
              <a:spcBef>
                <a:spcPts val="600"/>
              </a:spcBef>
            </a:pP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Cùng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dạng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điều</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chế</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a:t>
            </a:r>
          </a:p>
          <a:p>
            <a:pPr>
              <a:spcBef>
                <a:spcPts val="600"/>
              </a:spcBef>
            </a:pP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Cùng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băng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thông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a:t>
            </a:r>
          </a:p>
          <a:p>
            <a:pPr>
              <a:spcBef>
                <a:spcPts val="600"/>
              </a:spcBef>
            </a:pP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Cùng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bảng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mã</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AES.</a:t>
            </a:r>
          </a:p>
          <a:p>
            <a:pPr>
              <a:spcBef>
                <a:spcPts val="600"/>
              </a:spcBef>
            </a:pP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p>
        </p:txBody>
      </p:sp>
      <p:pic>
        <p:nvPicPr>
          <p:cNvPr id="2" name="Picture 1">
            <a:extLst>
              <a:ext uri="{FF2B5EF4-FFF2-40B4-BE49-F238E27FC236}">
                <a16:creationId xmlns:a16="http://schemas.microsoft.com/office/drawing/2014/main" id="{7B327A09-2E28-71F5-1F92-F3C680088AE3}"/>
              </a:ext>
            </a:extLst>
          </p:cNvPr>
          <p:cNvPicPr>
            <a:picLocks noChangeAspect="1"/>
          </p:cNvPicPr>
          <p:nvPr/>
        </p:nvPicPr>
        <p:blipFill>
          <a:blip r:embed="rId3"/>
          <a:stretch>
            <a:fillRect/>
          </a:stretch>
        </p:blipFill>
        <p:spPr>
          <a:xfrm>
            <a:off x="4720534" y="2258125"/>
            <a:ext cx="1152942" cy="2290755"/>
          </a:xfrm>
          <a:prstGeom prst="rect">
            <a:avLst/>
          </a:prstGeom>
        </p:spPr>
      </p:pic>
      <p:pic>
        <p:nvPicPr>
          <p:cNvPr id="14" name="Picture 13">
            <a:extLst>
              <a:ext uri="{FF2B5EF4-FFF2-40B4-BE49-F238E27FC236}">
                <a16:creationId xmlns:a16="http://schemas.microsoft.com/office/drawing/2014/main" id="{EDD8983E-A678-035F-AF30-A46C5DC86A25}"/>
              </a:ext>
            </a:extLst>
          </p:cNvPr>
          <p:cNvPicPr>
            <a:picLocks noChangeAspect="1"/>
          </p:cNvPicPr>
          <p:nvPr/>
        </p:nvPicPr>
        <p:blipFill>
          <a:blip r:embed="rId4"/>
          <a:stretch>
            <a:fillRect/>
          </a:stretch>
        </p:blipFill>
        <p:spPr>
          <a:xfrm>
            <a:off x="7751620" y="2146901"/>
            <a:ext cx="1310277" cy="2230180"/>
          </a:xfrm>
          <a:prstGeom prst="rect">
            <a:avLst/>
          </a:prstGeom>
        </p:spPr>
      </p:pic>
      <p:sp>
        <p:nvSpPr>
          <p:cNvPr id="20" name="Freeform: Shape 19">
            <a:extLst>
              <a:ext uri="{FF2B5EF4-FFF2-40B4-BE49-F238E27FC236}">
                <a16:creationId xmlns:a16="http://schemas.microsoft.com/office/drawing/2014/main" id="{7F134957-AA4E-D922-469B-919768E8661F}"/>
              </a:ext>
            </a:extLst>
          </p:cNvPr>
          <p:cNvSpPr/>
          <p:nvPr/>
        </p:nvSpPr>
        <p:spPr>
          <a:xfrm>
            <a:off x="5918468" y="2451032"/>
            <a:ext cx="1842337" cy="476233"/>
          </a:xfrm>
          <a:custGeom>
            <a:avLst/>
            <a:gdLst>
              <a:gd name="connsiteX0" fmla="*/ 0 w 2321170"/>
              <a:gd name="connsiteY0" fmla="*/ 0 h 251209"/>
              <a:gd name="connsiteX1" fmla="*/ 884255 w 2321170"/>
              <a:gd name="connsiteY1" fmla="*/ 0 h 251209"/>
              <a:gd name="connsiteX2" fmla="*/ 1135464 w 2321170"/>
              <a:gd name="connsiteY2" fmla="*/ 251209 h 251209"/>
              <a:gd name="connsiteX3" fmla="*/ 2321170 w 2321170"/>
              <a:gd name="connsiteY3" fmla="*/ 251209 h 251209"/>
            </a:gdLst>
            <a:ahLst/>
            <a:cxnLst>
              <a:cxn ang="0">
                <a:pos x="connsiteX0" y="connsiteY0"/>
              </a:cxn>
              <a:cxn ang="0">
                <a:pos x="connsiteX1" y="connsiteY1"/>
              </a:cxn>
              <a:cxn ang="0">
                <a:pos x="connsiteX2" y="connsiteY2"/>
              </a:cxn>
              <a:cxn ang="0">
                <a:pos x="connsiteX3" y="connsiteY3"/>
              </a:cxn>
            </a:cxnLst>
            <a:rect l="l" t="t" r="r" b="b"/>
            <a:pathLst>
              <a:path w="2321170" h="251209">
                <a:moveTo>
                  <a:pt x="0" y="0"/>
                </a:moveTo>
                <a:lnTo>
                  <a:pt x="884255" y="0"/>
                </a:lnTo>
                <a:lnTo>
                  <a:pt x="1135464" y="251209"/>
                </a:lnTo>
                <a:lnTo>
                  <a:pt x="2321170" y="251209"/>
                </a:lnTo>
              </a:path>
            </a:pathLst>
          </a:custGeom>
          <a:noFill/>
          <a:ln>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E83EE55-01BF-AB5E-42AF-36AECDD0521B}"/>
              </a:ext>
            </a:extLst>
          </p:cNvPr>
          <p:cNvSpPr/>
          <p:nvPr/>
        </p:nvSpPr>
        <p:spPr>
          <a:xfrm flipV="1">
            <a:off x="5915439" y="2451032"/>
            <a:ext cx="1761908" cy="466648"/>
          </a:xfrm>
          <a:custGeom>
            <a:avLst/>
            <a:gdLst>
              <a:gd name="connsiteX0" fmla="*/ 0 w 2321170"/>
              <a:gd name="connsiteY0" fmla="*/ 0 h 251209"/>
              <a:gd name="connsiteX1" fmla="*/ 884255 w 2321170"/>
              <a:gd name="connsiteY1" fmla="*/ 0 h 251209"/>
              <a:gd name="connsiteX2" fmla="*/ 1135464 w 2321170"/>
              <a:gd name="connsiteY2" fmla="*/ 251209 h 251209"/>
              <a:gd name="connsiteX3" fmla="*/ 2321170 w 2321170"/>
              <a:gd name="connsiteY3" fmla="*/ 251209 h 251209"/>
            </a:gdLst>
            <a:ahLst/>
            <a:cxnLst>
              <a:cxn ang="0">
                <a:pos x="connsiteX0" y="connsiteY0"/>
              </a:cxn>
              <a:cxn ang="0">
                <a:pos x="connsiteX1" y="connsiteY1"/>
              </a:cxn>
              <a:cxn ang="0">
                <a:pos x="connsiteX2" y="connsiteY2"/>
              </a:cxn>
              <a:cxn ang="0">
                <a:pos x="connsiteX3" y="connsiteY3"/>
              </a:cxn>
            </a:cxnLst>
            <a:rect l="l" t="t" r="r" b="b"/>
            <a:pathLst>
              <a:path w="2321170" h="251209">
                <a:moveTo>
                  <a:pt x="0" y="0"/>
                </a:moveTo>
                <a:lnTo>
                  <a:pt x="884255" y="0"/>
                </a:lnTo>
                <a:lnTo>
                  <a:pt x="1135464" y="251209"/>
                </a:lnTo>
                <a:lnTo>
                  <a:pt x="2321170" y="251209"/>
                </a:lnTo>
              </a:path>
            </a:pathLst>
          </a:custGeom>
          <a:noFill/>
          <a:ln>
            <a:solidFill>
              <a:srgbClr val="FF0000"/>
            </a:solidFill>
            <a:headEnd type="triangl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TextBox 22">
            <a:extLst>
              <a:ext uri="{FF2B5EF4-FFF2-40B4-BE49-F238E27FC236}">
                <a16:creationId xmlns:a16="http://schemas.microsoft.com/office/drawing/2014/main" id="{28C736E3-FCFA-F2BD-6AD6-CDC293FC23FA}"/>
              </a:ext>
            </a:extLst>
          </p:cNvPr>
          <p:cNvSpPr txBox="1"/>
          <p:nvPr/>
        </p:nvSpPr>
        <p:spPr>
          <a:xfrm>
            <a:off x="7212498" y="2343798"/>
            <a:ext cx="539122" cy="476233"/>
          </a:xfrm>
          <a:prstGeom prst="rect">
            <a:avLst/>
          </a:prstGeom>
          <a:noFill/>
          <a:ln>
            <a:noFill/>
          </a:ln>
        </p:spPr>
        <p:txBody>
          <a:bodyPr wrap="none" rtlCol="0">
            <a:spAutoFit/>
          </a:bodyPr>
          <a:lstStyle/>
          <a:p>
            <a:r>
              <a:rPr lang="en-US" i="1" dirty="0" err="1">
                <a:solidFill>
                  <a:srgbClr val="FF0000"/>
                </a:solidFill>
              </a:rPr>
              <a:t>f</a:t>
            </a:r>
            <a:r>
              <a:rPr lang="en-US" i="1" baseline="-25000" dirty="0" err="1">
                <a:solidFill>
                  <a:srgbClr val="FF0000"/>
                </a:solidFill>
              </a:rPr>
              <a:t>phát</a:t>
            </a:r>
            <a:endParaRPr lang="en-US" i="1" dirty="0">
              <a:solidFill>
                <a:srgbClr val="FF0000"/>
              </a:solidFill>
            </a:endParaRPr>
          </a:p>
        </p:txBody>
      </p:sp>
      <p:sp>
        <p:nvSpPr>
          <p:cNvPr id="24" name="TextBox 23">
            <a:extLst>
              <a:ext uri="{FF2B5EF4-FFF2-40B4-BE49-F238E27FC236}">
                <a16:creationId xmlns:a16="http://schemas.microsoft.com/office/drawing/2014/main" id="{F6BFCF2D-B6A0-77E2-8036-D016E0725A19}"/>
              </a:ext>
            </a:extLst>
          </p:cNvPr>
          <p:cNvSpPr txBox="1"/>
          <p:nvPr/>
        </p:nvSpPr>
        <p:spPr>
          <a:xfrm>
            <a:off x="5890372" y="2555842"/>
            <a:ext cx="463588" cy="476233"/>
          </a:xfrm>
          <a:prstGeom prst="rect">
            <a:avLst/>
          </a:prstGeom>
          <a:noFill/>
          <a:ln>
            <a:noFill/>
          </a:ln>
        </p:spPr>
        <p:txBody>
          <a:bodyPr wrap="none" rtlCol="0">
            <a:spAutoFit/>
          </a:bodyPr>
          <a:lstStyle/>
          <a:p>
            <a:r>
              <a:rPr lang="en-US" i="1" dirty="0" err="1">
                <a:solidFill>
                  <a:srgbClr val="FF0000"/>
                </a:solidFill>
              </a:rPr>
              <a:t>f</a:t>
            </a:r>
            <a:r>
              <a:rPr lang="en-US" i="1" baseline="-25000" dirty="0" err="1">
                <a:solidFill>
                  <a:srgbClr val="FF0000"/>
                </a:solidFill>
              </a:rPr>
              <a:t>thu</a:t>
            </a:r>
            <a:endParaRPr lang="en-US" i="1" dirty="0">
              <a:solidFill>
                <a:srgbClr val="FF0000"/>
              </a:solidFill>
            </a:endParaRPr>
          </a:p>
        </p:txBody>
      </p:sp>
      <p:sp>
        <p:nvSpPr>
          <p:cNvPr id="25" name="TextBox 24">
            <a:extLst>
              <a:ext uri="{FF2B5EF4-FFF2-40B4-BE49-F238E27FC236}">
                <a16:creationId xmlns:a16="http://schemas.microsoft.com/office/drawing/2014/main" id="{B8B7FE41-D766-4F07-904B-00F57426C55F}"/>
              </a:ext>
            </a:extLst>
          </p:cNvPr>
          <p:cNvSpPr txBox="1"/>
          <p:nvPr/>
        </p:nvSpPr>
        <p:spPr>
          <a:xfrm>
            <a:off x="5806593" y="2105682"/>
            <a:ext cx="539122" cy="476233"/>
          </a:xfrm>
          <a:prstGeom prst="rect">
            <a:avLst/>
          </a:prstGeom>
          <a:noFill/>
          <a:ln>
            <a:noFill/>
          </a:ln>
        </p:spPr>
        <p:txBody>
          <a:bodyPr wrap="none" rtlCol="0">
            <a:spAutoFit/>
          </a:bodyPr>
          <a:lstStyle/>
          <a:p>
            <a:r>
              <a:rPr lang="en-US" i="1" dirty="0" err="1">
                <a:solidFill>
                  <a:srgbClr val="0000FF"/>
                </a:solidFill>
              </a:rPr>
              <a:t>f</a:t>
            </a:r>
            <a:r>
              <a:rPr lang="en-US" i="1" baseline="-25000" dirty="0" err="1">
                <a:solidFill>
                  <a:srgbClr val="0000FF"/>
                </a:solidFill>
              </a:rPr>
              <a:t>phát</a:t>
            </a:r>
            <a:endParaRPr lang="en-US" i="1" dirty="0">
              <a:solidFill>
                <a:srgbClr val="0000FF"/>
              </a:solidFill>
            </a:endParaRPr>
          </a:p>
        </p:txBody>
      </p:sp>
      <p:sp>
        <p:nvSpPr>
          <p:cNvPr id="26" name="TextBox 25">
            <a:extLst>
              <a:ext uri="{FF2B5EF4-FFF2-40B4-BE49-F238E27FC236}">
                <a16:creationId xmlns:a16="http://schemas.microsoft.com/office/drawing/2014/main" id="{68477EED-BDED-31B4-0937-35988169C0C2}"/>
              </a:ext>
            </a:extLst>
          </p:cNvPr>
          <p:cNvSpPr txBox="1"/>
          <p:nvPr/>
        </p:nvSpPr>
        <p:spPr>
          <a:xfrm>
            <a:off x="7361071" y="2866518"/>
            <a:ext cx="463588" cy="476233"/>
          </a:xfrm>
          <a:prstGeom prst="rect">
            <a:avLst/>
          </a:prstGeom>
          <a:noFill/>
          <a:ln>
            <a:noFill/>
          </a:ln>
        </p:spPr>
        <p:txBody>
          <a:bodyPr wrap="none" rtlCol="0">
            <a:spAutoFit/>
          </a:bodyPr>
          <a:lstStyle/>
          <a:p>
            <a:r>
              <a:rPr lang="en-US" i="1" dirty="0" err="1">
                <a:solidFill>
                  <a:srgbClr val="0000FF"/>
                </a:solidFill>
              </a:rPr>
              <a:t>f</a:t>
            </a:r>
            <a:r>
              <a:rPr lang="en-US" i="1" baseline="-25000" dirty="0" err="1">
                <a:solidFill>
                  <a:srgbClr val="0000FF"/>
                </a:solidFill>
              </a:rPr>
              <a:t>thu</a:t>
            </a:r>
            <a:endParaRPr lang="en-US" i="1" dirty="0">
              <a:solidFill>
                <a:srgbClr val="0000FF"/>
              </a:solidFill>
            </a:endParaRPr>
          </a:p>
        </p:txBody>
      </p:sp>
      <p:sp>
        <p:nvSpPr>
          <p:cNvPr id="4" name="Slide Number Placeholder 3">
            <a:extLst>
              <a:ext uri="{FF2B5EF4-FFF2-40B4-BE49-F238E27FC236}">
                <a16:creationId xmlns:a16="http://schemas.microsoft.com/office/drawing/2014/main" id="{BC8CDA85-FDA2-59DA-A13C-2B0E4DF58C02}"/>
              </a:ext>
            </a:extLst>
          </p:cNvPr>
          <p:cNvSpPr>
            <a:spLocks noGrp="1"/>
          </p:cNvSpPr>
          <p:nvPr>
            <p:ph type="sldNum" sz="quarter" idx="12"/>
          </p:nvPr>
        </p:nvSpPr>
        <p:spPr/>
        <p:txBody>
          <a:bodyPr/>
          <a:lstStyle/>
          <a:p>
            <a:fld id="{332E368D-8503-49F3-B3F9-322E75B420BB}" type="slidenum">
              <a:rPr lang="en-US" smtClean="0"/>
              <a:t>44</a:t>
            </a:fld>
            <a:endParaRPr lang="en-US"/>
          </a:p>
        </p:txBody>
      </p:sp>
    </p:spTree>
    <p:extLst>
      <p:ext uri="{BB962C8B-B14F-4D97-AF65-F5344CB8AC3E}">
        <p14:creationId xmlns:p14="http://schemas.microsoft.com/office/powerpoint/2010/main" val="398184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E098C-91A8-BD88-0F3A-00023E4C8D90}"/>
              </a:ext>
            </a:extLst>
          </p:cNvPr>
          <p:cNvSpPr txBox="1"/>
          <p:nvPr/>
        </p:nvSpPr>
        <p:spPr>
          <a:xfrm>
            <a:off x="0" y="190475"/>
            <a:ext cx="9144000" cy="523220"/>
          </a:xfrm>
          <a:prstGeom prst="rect">
            <a:avLst/>
          </a:prstGeom>
          <a:noFill/>
        </p:spPr>
        <p:txBody>
          <a:bodyPr wrap="square" rtlCol="0">
            <a:spAutoFit/>
          </a:bodyPr>
          <a:lstStyle/>
          <a:p>
            <a:pPr algn="ctr"/>
            <a:r>
              <a:rPr lang="en-US" sz="2800" b="1" dirty="0">
                <a:solidFill>
                  <a:srgbClr val="000099"/>
                </a:solidFill>
                <a:latin typeface="Times New Roman" panose="02020603050405020304" pitchFamily="18" charset="0"/>
                <a:cs typeface="Times New Roman" panose="02020603050405020304" pitchFamily="18" charset="0"/>
              </a:rPr>
              <a:t>PHƯƠNG PHÁP</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DD254E-E55F-73D6-0386-9AB31C95252B}"/>
              </a:ext>
            </a:extLst>
          </p:cNvPr>
          <p:cNvSpPr txBox="1"/>
          <p:nvPr/>
        </p:nvSpPr>
        <p:spPr>
          <a:xfrm>
            <a:off x="0" y="912798"/>
            <a:ext cx="9015662" cy="3497111"/>
          </a:xfrm>
          <a:prstGeom prst="rect">
            <a:avLst/>
          </a:prstGeom>
          <a:noFill/>
        </p:spPr>
        <p:txBody>
          <a:bodyPr wrap="square">
            <a:spAutoFit/>
          </a:bodyPr>
          <a:lstStyle/>
          <a:p>
            <a:pPr indent="450215" algn="just">
              <a:lnSpc>
                <a:spcPct val="115000"/>
              </a:lnSpc>
              <a:spcBef>
                <a:spcPts val="200"/>
              </a:spcBef>
              <a:spcAft>
                <a:spcPts val="200"/>
              </a:spcAft>
            </a:pPr>
            <a:r>
              <a:rPr lang="en-US" sz="25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Giáo</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viên</a:t>
            </a:r>
            <a:r>
              <a:rPr lang="en-US" sz="2500" b="1" dirty="0">
                <a:solidFill>
                  <a:srgbClr val="0000FF"/>
                </a:solidFill>
                <a:latin typeface="Times New Roman" panose="02020603050405020304" pitchFamily="18" charset="0"/>
                <a:cs typeface="Times New Roman" panose="02020603050405020304" pitchFamily="18" charset="0"/>
              </a:rPr>
              <a:t>:</a:t>
            </a:r>
          </a:p>
          <a:p>
            <a:pPr indent="450215" algn="just">
              <a:lnSpc>
                <a:spcPct val="115000"/>
              </a:lnSpc>
              <a:spcBef>
                <a:spcPts val="200"/>
              </a:spcBef>
              <a:spcAft>
                <a:spcPts val="200"/>
              </a:spcAft>
            </a:pP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a:solidFill>
                  <a:srgbClr val="0000FF"/>
                </a:solidFill>
                <a:latin typeface="Times New Roman" panose="02020603050405020304" pitchFamily="18" charset="0"/>
                <a:cs typeface="Times New Roman" panose="02020603050405020304" pitchFamily="18" charset="0"/>
              </a:rPr>
              <a:t> </a:t>
            </a:r>
            <a:r>
              <a:rPr lang="en-US" sz="2500" dirty="0" err="1">
                <a:solidFill>
                  <a:srgbClr val="0000FF"/>
                </a:solidFill>
                <a:latin typeface="Times New Roman" panose="02020603050405020304" pitchFamily="18" charset="0"/>
                <a:cs typeface="Times New Roman" panose="02020603050405020304" pitchFamily="18" charset="0"/>
              </a:rPr>
              <a:t>Thuyết</a:t>
            </a:r>
            <a:r>
              <a:rPr lang="en-US" sz="2500" dirty="0">
                <a:solidFill>
                  <a:srgbClr val="0000FF"/>
                </a:solidFill>
                <a:latin typeface="Times New Roman" panose="02020603050405020304" pitchFamily="18" charset="0"/>
                <a:cs typeface="Times New Roman" panose="02020603050405020304" pitchFamily="18" charset="0"/>
              </a:rPr>
              <a:t> </a:t>
            </a:r>
            <a:r>
              <a:rPr lang="en-US" sz="2500" dirty="0" err="1">
                <a:solidFill>
                  <a:srgbClr val="0000FF"/>
                </a:solidFill>
                <a:latin typeface="Times New Roman" panose="02020603050405020304" pitchFamily="18" charset="0"/>
                <a:cs typeface="Times New Roman" panose="02020603050405020304" pitchFamily="18" charset="0"/>
              </a:rPr>
              <a:t>trình</a:t>
            </a:r>
            <a:r>
              <a:rPr lang="en-US" sz="2500" dirty="0" smtClean="0">
                <a:solidFill>
                  <a:srgbClr val="0000FF"/>
                </a:solidFill>
                <a:latin typeface="Times New Roman" panose="02020603050405020304" pitchFamily="18" charset="0"/>
                <a:cs typeface="Times New Roman" panose="02020603050405020304" pitchFamily="18" charset="0"/>
              </a:rPr>
              <a:t>;</a:t>
            </a:r>
            <a:r>
              <a:rPr lang="vi-VN" sz="2500" dirty="0" smtClean="0">
                <a:solidFill>
                  <a:srgbClr val="0000FF"/>
                </a:solidFill>
                <a:latin typeface="Times New Roman" panose="02020603050405020304" pitchFamily="18" charset="0"/>
                <a:cs typeface="Times New Roman" panose="02020603050405020304" pitchFamily="18" charset="0"/>
              </a:rPr>
              <a:t> trình chiếu</a:t>
            </a:r>
            <a:endParaRPr lang="en-US" sz="2500" dirty="0">
              <a:solidFill>
                <a:srgbClr val="0000FF"/>
              </a:solidFill>
              <a:latin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khảo</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indent="450215" algn="just">
              <a:lnSpc>
                <a:spcPct val="115000"/>
              </a:lnSpc>
              <a:spcBef>
                <a:spcPts val="200"/>
              </a:spcBef>
              <a:spcAft>
                <a:spcPts val="200"/>
              </a:spcAft>
            </a:pPr>
            <a:r>
              <a:rPr lang="en-US" sz="25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5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25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25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endPar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Theo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dõi</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ghi</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chép</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khảo</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cứu</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endPar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endPar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2CC39356-1122-F545-E9F7-5869052B9E2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54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E098C-91A8-BD88-0F3A-00023E4C8D90}"/>
              </a:ext>
            </a:extLst>
          </p:cNvPr>
          <p:cNvSpPr txBox="1"/>
          <p:nvPr/>
        </p:nvSpPr>
        <p:spPr>
          <a:xfrm>
            <a:off x="0" y="190475"/>
            <a:ext cx="9144000" cy="523220"/>
          </a:xfrm>
          <a:prstGeom prst="rect">
            <a:avLst/>
          </a:prstGeom>
          <a:noFill/>
        </p:spPr>
        <p:txBody>
          <a:bodyPr wrap="square" rtlCol="0">
            <a:spAutoFit/>
          </a:bodyPr>
          <a:lstStyle/>
          <a:p>
            <a:pPr algn="ctr"/>
            <a:r>
              <a:rPr lang="en-US" sz="2800" b="1" dirty="0">
                <a:solidFill>
                  <a:srgbClr val="000099"/>
                </a:solidFill>
                <a:latin typeface="Times New Roman" panose="02020603050405020304" pitchFamily="18" charset="0"/>
                <a:cs typeface="Times New Roman" panose="02020603050405020304" pitchFamily="18" charset="0"/>
              </a:rPr>
              <a:t>TÀI LIỆU</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DD254E-E55F-73D6-0386-9AB31C95252B}"/>
              </a:ext>
            </a:extLst>
          </p:cNvPr>
          <p:cNvSpPr txBox="1"/>
          <p:nvPr/>
        </p:nvSpPr>
        <p:spPr>
          <a:xfrm>
            <a:off x="0" y="912798"/>
            <a:ext cx="9015662" cy="2041585"/>
          </a:xfrm>
          <a:prstGeom prst="rect">
            <a:avLst/>
          </a:prstGeom>
          <a:noFill/>
        </p:spPr>
        <p:txBody>
          <a:bodyPr wrap="square">
            <a:spAutoFit/>
          </a:bodyPr>
          <a:lstStyle/>
          <a:p>
            <a:pPr indent="450215" algn="just">
              <a:lnSpc>
                <a:spcPct val="115000"/>
              </a:lnSpc>
              <a:spcBef>
                <a:spcPts val="1200"/>
              </a:spcBef>
              <a:spcAft>
                <a:spcPts val="200"/>
              </a:spcAft>
            </a:pP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Hướng</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dẫn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sử</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dụng</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trang</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bị</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truyền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dẫn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chuyển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tiếp</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số</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nhảy</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tần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VHCR/10G,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Tập</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đoàn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Công</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nghiệp</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viễn</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thông</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Quân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đội</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Viettel</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năm</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2023.</a:t>
            </a:r>
            <a:endParaRPr lang="en-US" sz="2500" dirty="0">
              <a:solidFill>
                <a:srgbClr val="0000FF"/>
              </a:solidFill>
              <a:latin typeface="Times New Roman" panose="02020603050405020304" pitchFamily="18" charset="0"/>
              <a:cs typeface="Times New Roman" panose="02020603050405020304" pitchFamily="18" charset="0"/>
            </a:endParaRPr>
          </a:p>
          <a:p>
            <a:pPr indent="450215" algn="just">
              <a:lnSpc>
                <a:spcPct val="115000"/>
              </a:lnSpc>
              <a:spcBef>
                <a:spcPts val="1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Giáo</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tháng</a:t>
            </a: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25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năm</a:t>
            </a: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2024.</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2" name="Oval 1">
            <a:extLst>
              <a:ext uri="{FF2B5EF4-FFF2-40B4-BE49-F238E27FC236}">
                <a16:creationId xmlns:a16="http://schemas.microsoft.com/office/drawing/2014/main" id="{9D7DBC67-7CAA-21E7-A3C6-82C4C0C9A6E8}"/>
              </a:ext>
            </a:extLst>
          </p:cNvPr>
          <p:cNvSpPr/>
          <p:nvPr/>
        </p:nvSpPr>
        <p:spPr>
          <a:xfrm>
            <a:off x="11133221" y="2951747"/>
            <a:ext cx="914400" cy="10266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1299942-B269-7742-B661-C92C5A6BF8AE}"/>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81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 </a:t>
            </a: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TÍNH NĂNG CHIẾN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5826210"/>
          </a:xfrm>
          <a:prstGeom prst="rect">
            <a:avLst/>
          </a:prstGeom>
          <a:noFill/>
        </p:spPr>
        <p:txBody>
          <a:bodyPr wrap="square" rtlCol="0">
            <a:spAutoFit/>
          </a:bodyPr>
          <a:lstStyle/>
          <a:p>
            <a:pPr indent="220980"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rPr>
              <a:t>VHCR/10G (Viettel High Capacity Radio) là thiết vi ba số do Tập </a:t>
            </a:r>
            <a:r>
              <a:rPr lang="it-IT" sz="2400" dirty="0" smtClean="0">
                <a:solidFill>
                  <a:srgbClr val="0000FF"/>
                </a:solidFill>
                <a:latin typeface="Times New Roman" panose="02020603050405020304" pitchFamily="18" charset="0"/>
                <a:cs typeface="Times New Roman" panose="02020603050405020304" pitchFamily="18" charset="0"/>
              </a:rPr>
              <a:t>đoàn Công nghiệp viễn thông </a:t>
            </a:r>
            <a:r>
              <a:rPr lang="it-IT" sz="2400" dirty="0">
                <a:solidFill>
                  <a:srgbClr val="0000FF"/>
                </a:solidFill>
                <a:latin typeface="Times New Roman" panose="02020603050405020304" pitchFamily="18" charset="0"/>
                <a:cs typeface="Times New Roman" panose="02020603050405020304" pitchFamily="18" charset="0"/>
              </a:rPr>
              <a:t>Quân đội sản xuất (2023), có một số </a:t>
            </a:r>
            <a:r>
              <a:rPr lang="en-US" sz="2400" dirty="0" err="1" smtClean="0">
                <a:solidFill>
                  <a:srgbClr val="0000FF"/>
                </a:solidFill>
                <a:latin typeface="Times New Roman" panose="02020603050405020304" pitchFamily="18" charset="0"/>
                <a:cs typeface="Times New Roman" panose="02020603050405020304" pitchFamily="18" charset="0"/>
              </a:rPr>
              <a:t>tính</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năng</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chiến</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thuật</a:t>
            </a:r>
            <a:r>
              <a:rPr lang="en-US" sz="2400" dirty="0" smtClean="0">
                <a:solidFill>
                  <a:srgbClr val="0000FF"/>
                </a:solidFill>
                <a:latin typeface="Times New Roman" panose="02020603050405020304" pitchFamily="18" charset="0"/>
                <a:cs typeface="Times New Roman" panose="02020603050405020304" pitchFamily="18" charset="0"/>
              </a:rPr>
              <a:t>:</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tabLst>
                <a:tab pos="457200" algn="l"/>
              </a:tabLst>
            </a:pP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66"/>
                </a:solidFill>
                <a:latin typeface="Times New Roman" panose="02020603050405020304" pitchFamily="18" charset="0"/>
                <a:cs typeface="Times New Roman" panose="02020603050405020304" pitchFamily="18" charset="0"/>
                <a:sym typeface="Wingdings" panose="05000000000000000000" pitchFamily="2" charset="2"/>
              </a:rPr>
              <a:t> C</a:t>
            </a:r>
            <a:r>
              <a:rPr lang="it-IT" sz="2400" dirty="0">
                <a:solidFill>
                  <a:srgbClr val="000066"/>
                </a:solidFill>
                <a:latin typeface="Times New Roman" panose="02020603050405020304" pitchFamily="18" charset="0"/>
                <a:cs typeface="Times New Roman" panose="02020603050405020304" pitchFamily="18" charset="0"/>
              </a:rPr>
              <a:t>ó khả tự động điều chỉnh anten, năng nhảy tần, cảm nhận điều kiện môi trường </a:t>
            </a:r>
            <a:r>
              <a:rPr lang="it-IT" sz="2400" dirty="0" smtClean="0">
                <a:solidFill>
                  <a:srgbClr val="000066"/>
                </a:solidFill>
                <a:latin typeface="Times New Roman" panose="02020603050405020304" pitchFamily="18" charset="0"/>
                <a:cs typeface="Times New Roman" panose="02020603050405020304" pitchFamily="18" charset="0"/>
              </a:rPr>
              <a:t>hoạt động, </a:t>
            </a:r>
            <a:r>
              <a:rPr lang="it-IT" sz="2400" dirty="0">
                <a:solidFill>
                  <a:srgbClr val="000066"/>
                </a:solidFill>
                <a:latin typeface="Times New Roman" panose="02020603050405020304" pitchFamily="18" charset="0"/>
                <a:cs typeface="Times New Roman" panose="02020603050405020304" pitchFamily="18" charset="0"/>
              </a:rPr>
              <a:t>cho phép rút ngắn thời gian thiết lập đường truyền và tự điều chỉnh các thông số để thích nghi trong quá trình hoạt động, tăng khả năng đối phó điện tử (TCĐT);</a:t>
            </a:r>
            <a:endParaRPr lang="en-US" sz="2400" dirty="0">
              <a:solidFill>
                <a:srgbClr val="000066"/>
              </a:solidFill>
              <a:latin typeface="Times New Roman" panose="02020603050405020304" pitchFamily="18" charset="0"/>
              <a:cs typeface="Times New Roman" panose="02020603050405020304" pitchFamily="18" charset="0"/>
            </a:endParaRPr>
          </a:p>
          <a:p>
            <a:pPr algn="just">
              <a:lnSpc>
                <a:spcPct val="110000"/>
              </a:lnSpc>
              <a:spcAft>
                <a:spcPts val="1000"/>
              </a:spcAft>
              <a:tabLst>
                <a:tab pos="457200" algn="l"/>
              </a:tabLst>
            </a:pP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a:t>
            </a:r>
            <a:r>
              <a:rPr lang="it-IT" sz="2400" dirty="0">
                <a:solidFill>
                  <a:srgbClr val="0000FF"/>
                </a:solidFill>
                <a:latin typeface="Times New Roman" panose="02020603050405020304" pitchFamily="18" charset="0"/>
                <a:cs typeface="Times New Roman" panose="02020603050405020304" pitchFamily="18" charset="0"/>
              </a:rPr>
              <a:t>Chịu được sự rung xóc, va đập, chịu nước; cho phép giám sát và thay đổi cấu hình hoạt động của thiết bị từ xa, phù hợp điều kiện cơ động và hoạt động dã ngoại;</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tabLst>
                <a:tab pos="457200" algn="l"/>
              </a:tabLst>
            </a:pP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66"/>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66"/>
                </a:solidFill>
                <a:latin typeface="Times New Roman" panose="02020603050405020304" pitchFamily="18" charset="0"/>
                <a:cs typeface="Times New Roman" panose="02020603050405020304" pitchFamily="18" charset="0"/>
              </a:rPr>
              <a:t>Thiết bị VHCR/10G có thể được triển khai cố định hoặc lắp đặt trên xe tổng trạm thông tin cơ động, sử dụng ở cấp chiến thuật, chiến dịch.</a:t>
            </a:r>
            <a:endParaRPr lang="en-US" sz="2400" dirty="0">
              <a:solidFill>
                <a:srgbClr val="000066"/>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E9F71D5B-7517-C1DD-E7C1-E3C75A4E12F8}"/>
              </a:ext>
            </a:extLst>
          </p:cNvPr>
          <p:cNvSpPr/>
          <p:nvPr/>
        </p:nvSpPr>
        <p:spPr>
          <a:xfrm>
            <a:off x="10138611" y="3098799"/>
            <a:ext cx="948489" cy="44650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F431D9F6-594B-8707-5A28-C4259B7D4D76}"/>
              </a:ext>
            </a:extLst>
          </p:cNvPr>
          <p:cNvSpPr/>
          <p:nvPr/>
        </p:nvSpPr>
        <p:spPr>
          <a:xfrm>
            <a:off x="10291011" y="3098799"/>
            <a:ext cx="503989" cy="598905"/>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4CAE03CE-B27F-5653-7E13-3E1B54F4DC3C}"/>
              </a:ext>
            </a:extLst>
          </p:cNvPr>
          <p:cNvSpPr>
            <a:spLocks noGrp="1"/>
          </p:cNvSpPr>
          <p:nvPr>
            <p:ph type="sldNum" sz="quarter" idx="12"/>
          </p:nvPr>
        </p:nvSpPr>
        <p:spPr/>
        <p:txBody>
          <a:bodyPr/>
          <a:lstStyle/>
          <a:p>
            <a:fld id="{332E368D-8503-49F3-B3F9-322E75B420BB}" type="slidenum">
              <a:rPr lang="en-US" b="1" smtClean="0">
                <a:solidFill>
                  <a:srgbClr val="FF0000"/>
                </a:solidFill>
                <a:latin typeface="Times New Roman" panose="02020603050405020304" pitchFamily="18" charset="0"/>
                <a:cs typeface="Times New Roman" panose="02020603050405020304" pitchFamily="18" charset="0"/>
              </a:rPr>
              <a:t>7</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9" name="Arrow: Left 8">
            <a:extLst>
              <a:ext uri="{FF2B5EF4-FFF2-40B4-BE49-F238E27FC236}">
                <a16:creationId xmlns:a16="http://schemas.microsoft.com/office/drawing/2014/main" id="{A816B9E8-414E-4039-BC09-801E48C124BD}"/>
              </a:ext>
            </a:extLst>
          </p:cNvPr>
          <p:cNvSpPr/>
          <p:nvPr/>
        </p:nvSpPr>
        <p:spPr>
          <a:xfrm>
            <a:off x="8799443" y="6417163"/>
            <a:ext cx="239716" cy="232687"/>
          </a:xfrm>
          <a:prstGeom prst="leftArrow">
            <a:avLst>
              <a:gd name="adj1" fmla="val 50000"/>
              <a:gd name="adj2" fmla="val 471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4F4A933A-F21B-99E6-8413-7D8A9B93C20C}"/>
              </a:ext>
            </a:extLst>
          </p:cNvPr>
          <p:cNvSpPr/>
          <p:nvPr/>
        </p:nvSpPr>
        <p:spPr>
          <a:xfrm>
            <a:off x="10443411" y="3251199"/>
            <a:ext cx="503989" cy="598905"/>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0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II</a:t>
            </a:r>
            <a:r>
              <a:rPr lang="en-US" sz="2400" b="1" dirty="0">
                <a:solidFill>
                  <a:srgbClr val="0000FF"/>
                </a:solidFill>
                <a:latin typeface="Times New Roman" panose="02020603050405020304" pitchFamily="18" charset="0"/>
                <a:cs typeface="Times New Roman" panose="02020603050405020304" pitchFamily="18" charset="0"/>
              </a:rPr>
              <a:t>. TÍNH NĂNG KỸ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Tính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năng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chung</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0" y="1698580"/>
            <a:ext cx="9144000" cy="5420202"/>
          </a:xfrm>
          <a:prstGeom prst="rect">
            <a:avLst/>
          </a:prstGeom>
          <a:noFill/>
        </p:spPr>
        <p:txBody>
          <a:bodyPr wrap="square" rtlCol="0">
            <a:spAutoFit/>
          </a:bodyPr>
          <a:lstStyle/>
          <a:p>
            <a:pPr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Phương thức hoạt động: Song </a:t>
            </a:r>
            <a:r>
              <a:rPr lang="it-IT" sz="24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công,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phân chia theo tần số, d</a:t>
            </a:r>
            <a:r>
              <a:rPr lang="it-IT" sz="2400" dirty="0">
                <a:solidFill>
                  <a:srgbClr val="0000FF"/>
                </a:solidFill>
                <a:latin typeface="Times New Roman" panose="02020603050405020304" pitchFamily="18" charset="0"/>
                <a:cs typeface="Times New Roman" panose="02020603050405020304" pitchFamily="18" charset="0"/>
              </a:rPr>
              <a:t>ải tần công tác: 10 GHz ÷10,2 GHz, được chia làm 2 băng:</a:t>
            </a:r>
          </a:p>
          <a:p>
            <a:pPr algn="just">
              <a:spcAft>
                <a:spcPts val="6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Băng thấp: </a:t>
            </a:r>
            <a:r>
              <a:rPr lang="it-IT" sz="2400" dirty="0">
                <a:solidFill>
                  <a:srgbClr val="0000FF"/>
                </a:solidFill>
                <a:latin typeface="Times New Roman" panose="02020603050405020304" pitchFamily="18" charset="0"/>
                <a:cs typeface="Times New Roman" panose="02020603050405020304" pitchFamily="18" charset="0"/>
              </a:rPr>
              <a:t>10 GHz ÷10,08 GHz</a:t>
            </a:r>
          </a:p>
          <a:p>
            <a:pPr algn="just">
              <a:spcAft>
                <a:spcPts val="6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Băng </a:t>
            </a:r>
            <a:r>
              <a:rPr lang="it-IT" sz="24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cao: </a:t>
            </a:r>
            <a:r>
              <a:rPr lang="it-IT" sz="2400" dirty="0" smtClean="0">
                <a:solidFill>
                  <a:srgbClr val="0000FF"/>
                </a:solidFill>
                <a:latin typeface="Times New Roman" panose="02020603050405020304" pitchFamily="18" charset="0"/>
                <a:cs typeface="Times New Roman" panose="02020603050405020304" pitchFamily="18" charset="0"/>
              </a:rPr>
              <a:t>10,12 </a:t>
            </a:r>
            <a:r>
              <a:rPr lang="it-IT" sz="2400" dirty="0">
                <a:solidFill>
                  <a:srgbClr val="0000FF"/>
                </a:solidFill>
                <a:latin typeface="Times New Roman" panose="02020603050405020304" pitchFamily="18" charset="0"/>
                <a:cs typeface="Times New Roman" panose="02020603050405020304" pitchFamily="18" charset="0"/>
              </a:rPr>
              <a:t>GHz ÷10,2 GHz </a:t>
            </a:r>
          </a:p>
          <a:p>
            <a:pPr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Số kênh nhớ (CH</a:t>
            </a:r>
            <a:r>
              <a:rPr lang="it-IT" sz="2400" baseline="-25000" dirty="0">
                <a:solidFill>
                  <a:srgbClr val="0000FF"/>
                </a:solidFill>
                <a:latin typeface="Times New Roman" panose="02020603050405020304" pitchFamily="18" charset="0"/>
                <a:cs typeface="Times New Roman" panose="02020603050405020304" pitchFamily="18" charset="0"/>
              </a:rPr>
              <a:t>RF</a:t>
            </a:r>
            <a:r>
              <a:rPr lang="it-IT" sz="2400" dirty="0">
                <a:solidFill>
                  <a:srgbClr val="0000FF"/>
                </a:solidFill>
                <a:latin typeface="Times New Roman" panose="02020603050405020304" pitchFamily="18" charset="0"/>
                <a:cs typeface="Times New Roman" panose="02020603050405020304" pitchFamily="18" charset="0"/>
              </a:rPr>
              <a:t>): 10  (đánh số từ 0 đến 9);</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Giãn cách kênh: 1 MHz;</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Độ ổn định tần số: ± 1 × 10</a:t>
            </a:r>
            <a:r>
              <a:rPr lang="it-IT" sz="2400" baseline="30000" dirty="0">
                <a:solidFill>
                  <a:srgbClr val="0000FF"/>
                </a:solidFill>
                <a:latin typeface="Times New Roman" panose="02020603050405020304" pitchFamily="18" charset="0"/>
                <a:cs typeface="Times New Roman" panose="02020603050405020304" pitchFamily="18" charset="0"/>
              </a:rPr>
              <a:t>-6</a:t>
            </a:r>
            <a:r>
              <a:rPr lang="it-IT" sz="2400" dirty="0">
                <a:solidFill>
                  <a:srgbClr val="0000FF"/>
                </a:solidFill>
                <a:latin typeface="Times New Roman" panose="02020603050405020304" pitchFamily="18" charset="0"/>
                <a:cs typeface="Times New Roman" panose="02020603050405020304" pitchFamily="18" charset="0"/>
              </a:rPr>
              <a:t>;</a:t>
            </a:r>
          </a:p>
          <a:p>
            <a:pPr algn="just">
              <a:lnSpc>
                <a:spcPct val="110000"/>
              </a:lnSpc>
              <a:spcAft>
                <a:spcPts val="1000"/>
              </a:spcAft>
            </a:pPr>
            <a:r>
              <a:rPr 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smtClean="0">
                <a:solidFill>
                  <a:srgbClr val="0000FF"/>
                </a:solidFill>
                <a:latin typeface="Times New Roman" panose="02020603050405020304" pitchFamily="18" charset="0"/>
                <a:cs typeface="Times New Roman" panose="02020603050405020304" pitchFamily="18" charset="0"/>
              </a:rPr>
              <a:t>Công </a:t>
            </a:r>
            <a:r>
              <a:rPr lang="it-IT" sz="2400" dirty="0">
                <a:solidFill>
                  <a:srgbClr val="0000FF"/>
                </a:solidFill>
                <a:latin typeface="Times New Roman" panose="02020603050405020304" pitchFamily="18" charset="0"/>
                <a:cs typeface="Times New Roman" panose="02020603050405020304" pitchFamily="18" charset="0"/>
              </a:rPr>
              <a:t>suất phát tối đa: 35dBm ± 1dB;</a:t>
            </a: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Độ nhạy máy thu: ≤ -70dBm (BER = 10­</a:t>
            </a:r>
            <a:r>
              <a:rPr lang="it-IT" sz="2400" baseline="30000" dirty="0">
                <a:solidFill>
                  <a:srgbClr val="0000FF"/>
                </a:solidFill>
                <a:latin typeface="Times New Roman" panose="02020603050405020304" pitchFamily="18" charset="0"/>
                <a:cs typeface="Times New Roman" panose="02020603050405020304" pitchFamily="18" charset="0"/>
              </a:rPr>
              <a:t>-5 </a:t>
            </a:r>
            <a:r>
              <a:rPr lang="it-IT" sz="2400" dirty="0">
                <a:solidFill>
                  <a:srgbClr val="0000FF"/>
                </a:solidFill>
                <a:latin typeface="Times New Roman" panose="02020603050405020304" pitchFamily="18" charset="0"/>
                <a:cs typeface="Times New Roman" panose="02020603050405020304" pitchFamily="18" charset="0"/>
              </a:rPr>
              <a:t>, tốc độ 100Mb/s).</a:t>
            </a:r>
            <a:endParaRPr lang="en-US" sz="2400" dirty="0">
              <a:solidFill>
                <a:srgbClr val="0000FF"/>
              </a:solidFill>
              <a:latin typeface="Times New Roman" panose="02020603050405020304" pitchFamily="18" charset="0"/>
              <a:cs typeface="Times New Roman" panose="02020603050405020304" pitchFamily="18" charset="0"/>
            </a:endParaRPr>
          </a:p>
          <a:p>
            <a:pPr indent="220980"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3B48331-5A81-EB93-15DD-EA6230F1131A}"/>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35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II</a:t>
            </a:r>
            <a:r>
              <a:rPr lang="en-US" sz="2400" b="1" dirty="0">
                <a:solidFill>
                  <a:srgbClr val="0000FF"/>
                </a:solidFill>
                <a:latin typeface="Times New Roman" panose="02020603050405020304" pitchFamily="18" charset="0"/>
                <a:cs typeface="Times New Roman" panose="02020603050405020304" pitchFamily="18" charset="0"/>
              </a:rPr>
              <a:t>. TÍNH NĂNG KỸ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Tính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năng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chung</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0" y="1698580"/>
            <a:ext cx="9144000" cy="5932906"/>
          </a:xfrm>
          <a:prstGeom prst="rect">
            <a:avLst/>
          </a:prstGeom>
          <a:noFill/>
        </p:spPr>
        <p:txBody>
          <a:bodyPr wrap="square" rtlCol="0">
            <a:spAutoFit/>
          </a:bodyPr>
          <a:lstStyle/>
          <a:p>
            <a:pPr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Mức tín hiệu đầu </a:t>
            </a:r>
            <a:r>
              <a:rPr lang="it-IT" sz="2400" dirty="0" smtClean="0">
                <a:solidFill>
                  <a:srgbClr val="0000FF"/>
                </a:solidFill>
                <a:latin typeface="Times New Roman" panose="02020603050405020304" pitchFamily="18" charset="0"/>
                <a:cs typeface="Times New Roman" panose="02020603050405020304" pitchFamily="18" charset="0"/>
              </a:rPr>
              <a:t>vào </a:t>
            </a:r>
            <a:r>
              <a:rPr lang="it-IT" sz="2400" dirty="0">
                <a:solidFill>
                  <a:srgbClr val="0000FF"/>
                </a:solidFill>
                <a:latin typeface="Times New Roman" panose="02020603050405020304" pitchFamily="18" charset="0"/>
                <a:cs typeface="Times New Roman" panose="02020603050405020304" pitchFamily="18" charset="0"/>
              </a:rPr>
              <a:t>thu </a:t>
            </a:r>
            <a:r>
              <a:rPr lang="it-IT" sz="2400" dirty="0" smtClean="0">
                <a:solidFill>
                  <a:srgbClr val="0000FF"/>
                </a:solidFill>
                <a:latin typeface="Times New Roman" panose="02020603050405020304" pitchFamily="18" charset="0"/>
                <a:cs typeface="Times New Roman" panose="02020603050405020304" pitchFamily="18" charset="0"/>
              </a:rPr>
              <a:t>tối đa: </a:t>
            </a:r>
            <a:r>
              <a:rPr lang="it-IT" sz="2400" dirty="0">
                <a:solidFill>
                  <a:srgbClr val="0000FF"/>
                </a:solidFill>
                <a:latin typeface="Times New Roman" panose="02020603050405020304" pitchFamily="18" charset="0"/>
                <a:cs typeface="Times New Roman" panose="02020603050405020304" pitchFamily="18" charset="0"/>
              </a:rPr>
              <a:t>0 dBm</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Tốc độ nhảy tần: 1000 lần/giây</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Số bảng nhảy tần: 10 (bảng)</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 Số tần số trong bảng: 16 (tần số)</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Tần số nhảy tần được sinh ra theo thuật toán giả ngẫu nhiên, mã hóa bảo mật sử dụng thuật toán AES-256 (Advanced Encryption Standard: Tiêu chuẩn mã hóa tiên tiến) </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 Cự ly </a:t>
            </a:r>
            <a:r>
              <a:rPr lang="it-IT" sz="2400" dirty="0" smtClean="0">
                <a:solidFill>
                  <a:srgbClr val="0000FF"/>
                </a:solidFill>
                <a:latin typeface="Times New Roman" panose="02020603050405020304" pitchFamily="18" charset="0"/>
                <a:cs typeface="Times New Roman" panose="02020603050405020304" pitchFamily="18" charset="0"/>
              </a:rPr>
              <a:t>liên lạc trong tầm nhìn thẳng không có vật che khuất (điều kiện thời tiết tốt không mưa): </a:t>
            </a:r>
            <a:r>
              <a:rPr lang="it-IT" sz="2400" dirty="0">
                <a:solidFill>
                  <a:srgbClr val="0000FF"/>
                </a:solidFill>
                <a:latin typeface="Times New Roman" panose="02020603050405020304" pitchFamily="18" charset="0"/>
                <a:cs typeface="Times New Roman" panose="02020603050405020304" pitchFamily="18" charset="0"/>
              </a:rPr>
              <a:t>20 </a:t>
            </a:r>
            <a:r>
              <a:rPr lang="it-IT" sz="2400" dirty="0" smtClean="0">
                <a:solidFill>
                  <a:srgbClr val="0000FF"/>
                </a:solidFill>
                <a:latin typeface="Times New Roman" panose="02020603050405020304" pitchFamily="18" charset="0"/>
                <a:cs typeface="Times New Roman" panose="02020603050405020304" pitchFamily="18" charset="0"/>
              </a:rPr>
              <a:t>km;</a:t>
            </a:r>
            <a:r>
              <a:rPr lang="it-IT" sz="2400" dirty="0">
                <a:solidFill>
                  <a:srgbClr val="0000FF"/>
                </a:solidFill>
                <a:latin typeface="Times New Roman" panose="02020603050405020304" pitchFamily="18" charset="0"/>
                <a:cs typeface="Times New Roman" panose="02020603050405020304" pitchFamily="18" charset="0"/>
              </a:rPr>
              <a:t> </a:t>
            </a:r>
            <a:r>
              <a:rPr lang="it-IT" sz="2400" dirty="0" smtClean="0">
                <a:solidFill>
                  <a:srgbClr val="0000FF"/>
                </a:solidFill>
                <a:latin typeface="Times New Roman" panose="02020603050405020304" pitchFamily="18" charset="0"/>
                <a:cs typeface="Times New Roman" panose="02020603050405020304" pitchFamily="18" charset="0"/>
              </a:rPr>
              <a:t>có </a:t>
            </a:r>
            <a:r>
              <a:rPr lang="it-IT" sz="2400" dirty="0">
                <a:solidFill>
                  <a:srgbClr val="0000FF"/>
                </a:solidFill>
                <a:latin typeface="Times New Roman" panose="02020603050405020304" pitchFamily="18" charset="0"/>
                <a:cs typeface="Times New Roman" panose="02020603050405020304" pitchFamily="18" charset="0"/>
              </a:rPr>
              <a:t>khả năng </a:t>
            </a:r>
            <a:r>
              <a:rPr lang="en-US" sz="2400" dirty="0" err="1" smtClean="0">
                <a:solidFill>
                  <a:srgbClr val="0000FF"/>
                </a:solidFill>
                <a:latin typeface="Times New Roman" panose="02020603050405020304" pitchFamily="18" charset="0"/>
                <a:cs typeface="Times New Roman" panose="02020603050405020304" pitchFamily="18" charset="0"/>
              </a:rPr>
              <a:t>làm</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trung</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gian</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chuyển</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tiếp</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để</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mở</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rộng</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cự</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ly</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liên</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lạc</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tối</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đa</a:t>
            </a:r>
            <a:r>
              <a:rPr lang="en-US" sz="2400" dirty="0" smtClean="0">
                <a:solidFill>
                  <a:srgbClr val="0000FF"/>
                </a:solidFill>
                <a:latin typeface="Times New Roman" panose="02020603050405020304" pitchFamily="18" charset="0"/>
                <a:cs typeface="Times New Roman" panose="02020603050405020304" pitchFamily="18" charset="0"/>
              </a:rPr>
              <a:t> 5 </a:t>
            </a:r>
            <a:r>
              <a:rPr lang="en-US" sz="2400" dirty="0" err="1" smtClean="0">
                <a:solidFill>
                  <a:srgbClr val="0000FF"/>
                </a:solidFill>
                <a:latin typeface="Times New Roman" panose="02020603050405020304" pitchFamily="18" charset="0"/>
                <a:cs typeface="Times New Roman" panose="02020603050405020304" pitchFamily="18" charset="0"/>
              </a:rPr>
              <a:t>chặng</a:t>
            </a:r>
            <a:r>
              <a:rPr lang="en-US" sz="2400" dirty="0" smtClean="0">
                <a:solidFill>
                  <a:srgbClr val="0000FF"/>
                </a:solidFill>
                <a:latin typeface="Times New Roman" panose="02020603050405020304" pitchFamily="18" charset="0"/>
                <a:cs typeface="Times New Roman" panose="02020603050405020304" pitchFamily="18" charset="0"/>
              </a:rPr>
              <a:t>)</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a:p>
            <a:pPr indent="220980"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3B149C3-2583-B1D8-1FE0-CC44EF81CF73}"/>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303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4381</TotalTime>
  <Words>1878</Words>
  <Application>Microsoft Office PowerPoint</Application>
  <PresentationFormat>On-screen Show (4:3)</PresentationFormat>
  <Paragraphs>436</Paragraphs>
  <Slides>44</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3" baseType="lpstr">
      <vt:lpstr>Arial</vt:lpstr>
      <vt:lpstr>Batang</vt:lpstr>
      <vt:lpstr>Calibri</vt:lpstr>
      <vt:lpstr>Calibri Light</vt:lpstr>
      <vt:lpstr>Symbol</vt:lpstr>
      <vt:lpstr>Times New Roman</vt:lpstr>
      <vt:lpstr>Wingdings</vt:lpstr>
      <vt:lpstr>Office Theme</vt:lpstr>
      <vt:lpstr>Visio.Drawing.15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acer</cp:lastModifiedBy>
  <cp:revision>761</cp:revision>
  <dcterms:created xsi:type="dcterms:W3CDTF">2023-07-12T12:08:08Z</dcterms:created>
  <dcterms:modified xsi:type="dcterms:W3CDTF">2024-01-24T00:34:48Z</dcterms:modified>
</cp:coreProperties>
</file>