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  <p:sldMasterId id="2147483895" r:id="rId2"/>
  </p:sldMasterIdLst>
  <p:notesMasterIdLst>
    <p:notesMasterId r:id="rId24"/>
  </p:notesMasterIdLst>
  <p:handoutMasterIdLst>
    <p:handoutMasterId r:id="rId25"/>
  </p:handoutMasterIdLst>
  <p:sldIdLst>
    <p:sldId id="421" r:id="rId3"/>
    <p:sldId id="607" r:id="rId4"/>
    <p:sldId id="609" r:id="rId5"/>
    <p:sldId id="610" r:id="rId6"/>
    <p:sldId id="490" r:id="rId7"/>
    <p:sldId id="520" r:id="rId8"/>
    <p:sldId id="521" r:id="rId9"/>
    <p:sldId id="522" r:id="rId10"/>
    <p:sldId id="523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1">
          <p15:clr>
            <a:srgbClr val="A4A3A4"/>
          </p15:clr>
        </p15:guide>
        <p15:guide id="2" orient="horz" pos="2854">
          <p15:clr>
            <a:srgbClr val="A4A3A4"/>
          </p15:clr>
        </p15:guide>
        <p15:guide id="3" orient="horz" pos="3255">
          <p15:clr>
            <a:srgbClr val="A4A3A4"/>
          </p15:clr>
        </p15:guide>
        <p15:guide id="4" orient="horz" pos="3470">
          <p15:clr>
            <a:srgbClr val="A4A3A4"/>
          </p15:clr>
        </p15:guide>
        <p15:guide id="5" orient="horz" pos="2336">
          <p15:clr>
            <a:srgbClr val="A4A3A4"/>
          </p15:clr>
        </p15:guide>
        <p15:guide id="6" orient="horz" pos="3356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pos="2840">
          <p15:clr>
            <a:srgbClr val="A4A3A4"/>
          </p15:clr>
        </p15:guide>
        <p15:guide id="9" pos="3762">
          <p15:clr>
            <a:srgbClr val="A4A3A4"/>
          </p15:clr>
        </p15:guide>
        <p15:guide id="10" pos="1998">
          <p15:clr>
            <a:srgbClr val="A4A3A4"/>
          </p15:clr>
        </p15:guide>
        <p15:guide id="11" pos="1009">
          <p15:clr>
            <a:srgbClr val="A4A3A4"/>
          </p15:clr>
        </p15:guide>
        <p15:guide id="12" pos="211">
          <p15:clr>
            <a:srgbClr val="A4A3A4"/>
          </p15:clr>
        </p15:guide>
        <p15:guide id="13" pos="1079">
          <p15:clr>
            <a:srgbClr val="A4A3A4"/>
          </p15:clr>
        </p15:guide>
        <p15:guide id="14" pos="3836">
          <p15:clr>
            <a:srgbClr val="A4A3A4"/>
          </p15:clr>
        </p15:guide>
        <p15:guide id="15" pos="4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1A1F"/>
    <a:srgbClr val="339933"/>
    <a:srgbClr val="A9078A"/>
    <a:srgbClr val="0000FF"/>
    <a:srgbClr val="00FFFF"/>
    <a:srgbClr val="00FF00"/>
    <a:srgbClr val="FC1604"/>
    <a:srgbClr val="0000CC"/>
    <a:srgbClr val="00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126" autoAdjust="0"/>
  </p:normalViewPr>
  <p:slideViewPr>
    <p:cSldViewPr snapToObjects="1">
      <p:cViewPr varScale="1">
        <p:scale>
          <a:sx n="70" d="100"/>
          <a:sy n="70" d="100"/>
        </p:scale>
        <p:origin x="1352" y="56"/>
      </p:cViewPr>
      <p:guideLst>
        <p:guide orient="horz" pos="3651"/>
        <p:guide orient="horz" pos="2854"/>
        <p:guide orient="horz" pos="3255"/>
        <p:guide orient="horz" pos="3470"/>
        <p:guide orient="horz" pos="2336"/>
        <p:guide orient="horz" pos="3356"/>
        <p:guide orient="horz" pos="4186"/>
        <p:guide pos="2840"/>
        <p:guide pos="3762"/>
        <p:guide pos="1998"/>
        <p:guide pos="1009"/>
        <p:guide pos="211"/>
        <p:guide pos="1079"/>
        <p:guide pos="3836"/>
        <p:guide pos="4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94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BA2DC87F-BE34-A644-B9FC-EDC40B44415B}" type="datetimeFigureOut">
              <a:rPr lang="fr-CA"/>
              <a:pPr>
                <a:defRPr/>
              </a:pPr>
              <a:t>2022-12-29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A1F8A9CD-418F-46A6-B9C0-3B3D7A3C04B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910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9100E9FB-C971-4BC9-8306-BB4FE775B392}" type="datetime1">
              <a:rPr lang="en-US"/>
              <a:pPr>
                <a:defRPr/>
              </a:pPr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31B1DFE4-DEC2-44B4-A0E7-8FD49E4B6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8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NỘI</a:t>
            </a: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 DUNG CỦA CHUYÊN ĐỀ GỒM 4 PHẦN: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1: Giới thiệu khái quát về dự án hệ thống Vsat quân sự giai đoạn 2;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1.Sơ lược hệ thống VSAT giai đoạn 1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2.Những tồn tại của hệ thống VSAT giai đoạn 1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3.Dự án VSAT giai đoạn 2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2: trong phần này sẽ khái quát về Trạm đầu cuối VSAT mang vác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1.Khái quát chung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2.Thiết bị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3.Sơ đồ khối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4.Khai thác sử dụng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Cuối cùng là phần kết luận và đề suất</a:t>
            </a: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altLang="en-US" sz="140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DF3EBA-BC3A-4A5D-BF51-DFC7D35330A8}" type="slidenum">
              <a:rPr lang="en-US" altLang="en-US" sz="1200" b="0"/>
              <a:pPr eaLnBrk="1" hangingPunct="1"/>
              <a:t>5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66756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97190" y="1524000"/>
            <a:ext cx="6062133" cy="695325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  <a:lvl2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2pPr>
            <a:lvl3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3pPr>
            <a:lvl4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4pPr>
            <a:lvl5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73183" y="3069258"/>
            <a:ext cx="3335338" cy="373063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1600">
                <a:solidFill>
                  <a:srgbClr val="00437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entete-carr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968375"/>
          </a:xfrm>
          <a:prstGeom prst="rect">
            <a:avLst/>
          </a:prstGeom>
          <a:solidFill>
            <a:srgbClr val="00CCFF"/>
          </a:solidFill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250" y="1254124"/>
            <a:ext cx="8489950" cy="5218676"/>
          </a:xfrm>
          <a:prstGeom prst="rect">
            <a:avLst/>
          </a:prstGeom>
        </p:spPr>
        <p:txBody>
          <a:bodyPr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buFont typeface="Arial" pitchFamily="34" charset="0"/>
              <a:buChar char="•"/>
              <a:defRPr/>
            </a:lvl3pPr>
            <a:lvl4pPr>
              <a:buClr>
                <a:srgbClr val="FF9900"/>
              </a:buClr>
              <a:buFont typeface="Arial" pitchFamily="34" charset="0"/>
              <a:buChar char="•"/>
              <a:defRPr/>
            </a:lvl4pPr>
            <a:lvl5pPr>
              <a:buClr>
                <a:srgbClr val="FF99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11138"/>
            <a:ext cx="8489950" cy="703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085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339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2246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250" y="1595688"/>
            <a:ext cx="8489950" cy="4398711"/>
          </a:xfrm>
          <a:prstGeom prst="rect">
            <a:avLst/>
          </a:prstGeom>
        </p:spPr>
        <p:txBody>
          <a:bodyPr/>
          <a:lstStyle>
            <a:lvl1pPr>
              <a:buClr>
                <a:srgbClr val="B0C4FF"/>
              </a:buClr>
              <a:defRPr sz="2200">
                <a:latin typeface="Arial Narrow"/>
                <a:cs typeface="Arial Narrow"/>
              </a:defRPr>
            </a:lvl1pPr>
            <a:lvl2pPr>
              <a:buClr>
                <a:srgbClr val="B0C4FF"/>
              </a:buClr>
              <a:defRPr sz="2000">
                <a:latin typeface="Arial Narrow"/>
                <a:cs typeface="Arial Narrow"/>
              </a:defRPr>
            </a:lvl2pPr>
            <a:lvl3pPr>
              <a:buClr>
                <a:srgbClr val="B0C4FF"/>
              </a:buClr>
              <a:defRPr sz="1800">
                <a:latin typeface="Arial Narrow"/>
                <a:cs typeface="Arial Narrow"/>
              </a:defRPr>
            </a:lvl3pPr>
            <a:lvl4pPr>
              <a:buClr>
                <a:srgbClr val="B0C4FF"/>
              </a:buClr>
              <a:defRPr sz="1800">
                <a:latin typeface="Arial Narrow"/>
                <a:cs typeface="Arial Narrow"/>
              </a:defRPr>
            </a:lvl4pPr>
            <a:lvl5pPr>
              <a:buClr>
                <a:srgbClr val="B0C4FF"/>
              </a:buClr>
              <a:defRPr sz="1800">
                <a:latin typeface="Arial Narrow"/>
                <a:cs typeface="Arial Narrow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 bwMode="auto">
          <a:xfrm>
            <a:off x="609600" y="725486"/>
            <a:ext cx="8229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41" r:id="rId2"/>
    <p:sldLayoutId id="2147484342" r:id="rId3"/>
    <p:sldLayoutId id="2147484343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686" y="6498563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2252994"/>
            <a:ext cx="7772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Công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mưu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huấn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luyện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52737" y="6276945"/>
            <a:ext cx="2653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PHÒNG THÔNG TIN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10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89203"/>
            <a:ext cx="275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72952"/>
              </p:ext>
            </p:extLst>
          </p:nvPr>
        </p:nvGraphicFramePr>
        <p:xfrm>
          <a:off x="342900" y="1390710"/>
          <a:ext cx="78867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thjời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TG: 20h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02h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2,3: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04h30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4: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đêm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en-US" sz="2000" spc="-6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02h</a:t>
                      </a:r>
                      <a:endParaRPr lang="en-US" sz="2000" spc="-6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02h30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04h30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02h30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11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70495"/>
              </p:ext>
            </p:extLst>
          </p:nvPr>
        </p:nvGraphicFramePr>
        <p:xfrm>
          <a:off x="314050" y="1196751"/>
          <a:ext cx="8434413" cy="2520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7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spc="-7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spc="-7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76856"/>
              </p:ext>
            </p:extLst>
          </p:nvPr>
        </p:nvGraphicFramePr>
        <p:xfrm>
          <a:off x="314050" y="3467894"/>
          <a:ext cx="8201300" cy="2769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94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5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12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5730"/>
              </p:ext>
            </p:extLst>
          </p:nvPr>
        </p:nvGraphicFramePr>
        <p:xfrm>
          <a:off x="342900" y="1196752"/>
          <a:ext cx="8333556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6907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77680"/>
              </p:ext>
            </p:extLst>
          </p:nvPr>
        </p:nvGraphicFramePr>
        <p:xfrm>
          <a:off x="467544" y="1319054"/>
          <a:ext cx="7886700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Tài liệu huấn luyện chiến sĩ các chuyên ngành thông tin từ năm 2004 đến nay; tài liệu khai thác, sử dụng các trang bị khí tài mới từng loại máy Binh chủng TTLL đã biên soạn từ năm 2010 đến nay ; một số máy mới chưa biên soạn tài liệu huấn luyện thì lấy tài liệu đã được tập huấn kết hợp tài liệu hướng dẫn sử dụng kèm theo máy.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Tài liệu huấn luyện chuyên môn nghiệp vụ chuyên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 và chiến thuật chuyên ngành: Sử dụng tài liệu của Binh chủng TTLL xuất bản năm 2020, đồng thời nghiên cứu vận dụng thực tế quá trình thực hiện nhiệm vụ tài đơn vị</a:t>
                      </a: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nl-NL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Điều lệ công tác TTLL VTĐ, HTĐ, Quân bưu năm 2019, phần mềm HL báo vụ năm 2018; Tổ chức, phương pháp HL bộ đội TTLL ban hành 2002; Tổ chức và phương pháp HL NVKT ban hành 2002;</a:t>
                      </a: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 định điều hành, khai thác hệ thống thông tin liên lạc quân sự ban hành năm 2019; Bảo đảm TTLL cho fBB, eBB, dBB chiến đấu tiến công, phòng ngự, ĐBĐK, vận động tiến công sử dụng tài liệu từ năm 2014 đến nay.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343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49902"/>
              </p:ext>
            </p:extLst>
          </p:nvPr>
        </p:nvGraphicFramePr>
        <p:xfrm>
          <a:off x="342900" y="1165186"/>
          <a:ext cx="78867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 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 chiến sĩ TT VTĐ, HTĐ, VTĐ báo năm 2020. Hướng dẫn soạn thảo văn kiện tác chiến thông tin liên lạc năm 2021.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20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Định mức huấn luyện theo quyển định mức huấn luyện của Quân đoàn năm 2020.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15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86344"/>
              </p:ext>
            </p:extLst>
          </p:nvPr>
        </p:nvGraphicFramePr>
        <p:xfrm>
          <a:off x="348492" y="1195126"/>
          <a:ext cx="7886700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VĐHL2:</a:t>
                      </a:r>
                      <a:r>
                        <a:rPr lang="nl-NL" sz="2000" b="1" baseline="0" dirty="0" smtClean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2000" b="1" dirty="0" smtClean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</a:t>
                      </a:r>
                      <a:r>
                        <a:rPr lang="nl-NL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 THÔNG QUA GIÁO ÁN HUẤN LUYỆN CHUYÊN NGÀNH THÔNG TIN</a:t>
                      </a:r>
                      <a:endParaRPr lang="en-US" sz="2000" b="1" dirty="0">
                        <a:solidFill>
                          <a:srgbClr val="A9078A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Ý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8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16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28241"/>
              </p:ext>
            </p:extLst>
          </p:nvPr>
        </p:nvGraphicFramePr>
        <p:xfrm>
          <a:off x="322625" y="1345823"/>
          <a:ext cx="7886700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rút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do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4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17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2534"/>
              </p:ext>
            </p:extLst>
          </p:nvPr>
        </p:nvGraphicFramePr>
        <p:xfrm>
          <a:off x="625792" y="1124744"/>
          <a:ext cx="78867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(VĐHL);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– 2 VĐHL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sung,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18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82" y="990600"/>
            <a:ext cx="9111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1" dirty="0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84540"/>
              </p:ext>
            </p:extLst>
          </p:nvPr>
        </p:nvGraphicFramePr>
        <p:xfrm>
          <a:off x="213692" y="2204864"/>
          <a:ext cx="78867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them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bớt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5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19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76881"/>
              </p:ext>
            </p:extLst>
          </p:nvPr>
        </p:nvGraphicFramePr>
        <p:xfrm>
          <a:off x="318856" y="1173480"/>
          <a:ext cx="78867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mọi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dirty="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 dirty="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dirty="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 dirty="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dirty="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 dirty="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dirty="0" smtClean="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OTN</a:t>
            </a:r>
            <a:endParaRPr lang="en-US" sz="4800" b="0" i="1" dirty="0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BỘ TƯ LỆNH 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2252994"/>
            <a:ext cx="7772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Công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mưu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huấn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luyện</a:t>
            </a:r>
            <a:endParaRPr kumimoji="0" lang="vi-VN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52737" y="6276945"/>
            <a:ext cx="2653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PHÒNG THÔNG TIN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776487"/>
            <a:ext cx="760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nl-NL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 nhất nội dung công tác tham mưu huấn luyện chuyên ngành thông tin</a:t>
            </a:r>
            <a:endParaRPr lang="vi-V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8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20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82" y="990600"/>
            <a:ext cx="911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11201"/>
              </p:ext>
            </p:extLst>
          </p:nvPr>
        </p:nvGraphicFramePr>
        <p:xfrm>
          <a:off x="418151" y="999997"/>
          <a:ext cx="7811449" cy="5745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9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 LUẬN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thảo luận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VĐHL1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Giáo án huấn luyện chuyên ngành Thông tin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VĐHL2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nl-NL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thông qua giáo án huấn luyện chuyên ngành thông tin</a:t>
                      </a:r>
                      <a:endParaRPr lang="en-US" sz="2000" spc="-7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B­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T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ừng người tự nghiên cứu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Thời gian: 05 phút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-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 này từng cá nhân tự nghiên cứu lại bút ký nội dung vừa học, nội dung nào chưa rõ hỏi lại giáo viên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B­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2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Tiến hành thảo luận -Thời gian: 35 phút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 bước này, giáo viên nêu nội dung cần tập trung thảo luận, gợi ý, định hướng để người học thảo luận có trọng tâm trọng điểm.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 viên kết luận các nội dung thảo luận và phổ biến nội dung buổi học tiếp theo cần tập trung thực hiện.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Nộidung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thưc hiện định mức theo tập bài kiểm tra.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 định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 </a:t>
                      </a:r>
                      <a:r>
                        <a:rPr lang="pl-PL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 thảo luận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 hội trường tiểu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đoàn</a:t>
                      </a:r>
                      <a:endParaRPr lang="en-US" sz="20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tín hiệu</a:t>
                      </a:r>
                      <a:endParaRPr lang="en-US" sz="2000" b="1" dirty="0" smtClean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còi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21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82" y="990600"/>
            <a:ext cx="911101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KIỂM TRA KẾT THÚC HUẤN LUYỆN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MỤC ĐÍCH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YÊU CẦU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III.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1.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2.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CHỨC, PHƯƠNG PHÁP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-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-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ĐIỂM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TT18/fBB325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nl-NL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ĐẢM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nl-NL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 KẾT QUẢ KIỂM TRA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MỤC ĐÍCH, YÊU CẦU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2023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nhát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NỘI DUNG HUẤN LUYỆN.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VĐHL 1: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 2: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III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THỜI GIAN.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02giờ 30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40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IV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TỔ CHỨC VÀ PHƯƠNG PHÁP.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ĐỊA ĐIỂM.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iểu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18/fBB325.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VI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BẢO ĐẢM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HL: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mưu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800100" lvl="1" indent="-342900"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Vở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823" y="942711"/>
            <a:ext cx="2897177" cy="581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68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 sz="1800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24" name="AutoShape 52"/>
          <p:cNvSpPr>
            <a:spLocks noChangeArrowheads="1"/>
          </p:cNvSpPr>
          <p:nvPr/>
        </p:nvSpPr>
        <p:spPr bwMode="gray">
          <a:xfrm>
            <a:off x="2163375" y="1616122"/>
            <a:ext cx="6922188" cy="201426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NHẤT SOẠN GIÁO ÁN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 THÔNG TIN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60"/>
          <p:cNvGrpSpPr>
            <a:grpSpLocks/>
          </p:cNvGrpSpPr>
          <p:nvPr/>
        </p:nvGrpSpPr>
        <p:grpSpPr bwMode="auto">
          <a:xfrm>
            <a:off x="1782375" y="2442942"/>
            <a:ext cx="381000" cy="381000"/>
            <a:chOff x="2078" y="1680"/>
            <a:chExt cx="1615" cy="1615"/>
          </a:xfrm>
        </p:grpSpPr>
        <p:sp>
          <p:nvSpPr>
            <p:cNvPr id="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33" name="AutoShape 50"/>
          <p:cNvSpPr>
            <a:spLocks noChangeArrowheads="1"/>
          </p:cNvSpPr>
          <p:nvPr/>
        </p:nvSpPr>
        <p:spPr bwMode="gray">
          <a:xfrm>
            <a:off x="2252052" y="4243950"/>
            <a:ext cx="6819900" cy="1796533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 NHẤT LẬP KẾ HOẠCH 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 QUA GIÁO ÁN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1841964" y="4951716"/>
            <a:ext cx="381000" cy="381000"/>
            <a:chOff x="2078" y="1680"/>
            <a:chExt cx="1615" cy="1615"/>
          </a:xfrm>
        </p:grpSpPr>
        <p:sp>
          <p:nvSpPr>
            <p:cNvPr id="3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7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9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4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5</a:t>
            </a:fld>
            <a:r>
              <a:rPr lang="en-US" dirty="0" smtClean="0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11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VĐHL1</a:t>
            </a:r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nl-NL" sz="2800" dirty="0" smtClean="0">
                <a:effectLst/>
              </a:rPr>
              <a:t> 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THỐNG NHẤT SOẠN GIÁO ÁN CHUYÊN NGÀNH THÔNG TIN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6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00729"/>
              </p:ext>
            </p:extLst>
          </p:nvPr>
        </p:nvGraphicFramePr>
        <p:xfrm>
          <a:off x="179512" y="1124744"/>
          <a:ext cx="8410369" cy="5373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38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đấu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triệt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thục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luyện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chuẩn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bãi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tập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chất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7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4763"/>
              </p:ext>
            </p:extLst>
          </p:nvPr>
        </p:nvGraphicFramePr>
        <p:xfrm>
          <a:off x="251520" y="1124743"/>
          <a:ext cx="8263830" cy="5472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2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đấu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kịp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chặt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khoa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gộp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quyển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);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gộp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quyển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quyển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rút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theo.</a:t>
                      </a:r>
                      <a:endParaRPr lang="en-US" sz="20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8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7966"/>
              </p:ext>
            </p:extLst>
          </p:nvPr>
        </p:nvGraphicFramePr>
        <p:xfrm>
          <a:off x="395536" y="1196752"/>
          <a:ext cx="8568952" cy="50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III. </a:t>
                      </a:r>
                      <a:r>
                        <a:rPr lang="en-US" sz="2000" b="1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baseline="0" dirty="0" smtClean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GA/TT-02 do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Binh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chủng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TTLL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9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56223"/>
              </p:ext>
            </p:extLst>
          </p:nvPr>
        </p:nvGraphicFramePr>
        <p:xfrm>
          <a:off x="179512" y="1412776"/>
          <a:ext cx="8568952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IV. 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KCT,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ten (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VTĐ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5d93df4fce5f4789c727b32b1d8fb2c66096a2"/>
</p:tagLst>
</file>

<file path=ppt/theme/theme1.xml><?xml version="1.0" encoding="utf-8"?>
<a:theme xmlns:a="http://schemas.openxmlformats.org/drawingml/2006/main" name="1_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23365</TotalTime>
  <Words>2987</Words>
  <Application>Microsoft Office PowerPoint</Application>
  <PresentationFormat>On-screen Show (4:3)</PresentationFormat>
  <Paragraphs>279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Arial Narrow</vt:lpstr>
      <vt:lpstr>Arial Narrow Bold</vt:lpstr>
      <vt:lpstr>Calibri</vt:lpstr>
      <vt:lpstr>Times New Roman</vt:lpstr>
      <vt:lpstr>ヒラギノ角ゴ Pro W3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EXFO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EXFO Presentation</dc:title>
  <dc:creator>EXFO</dc:creator>
  <cp:lastModifiedBy>Administrator</cp:lastModifiedBy>
  <cp:revision>2243</cp:revision>
  <cp:lastPrinted>2016-09-06T14:13:49Z</cp:lastPrinted>
  <dcterms:created xsi:type="dcterms:W3CDTF">2010-04-06T19:34:47Z</dcterms:created>
  <dcterms:modified xsi:type="dcterms:W3CDTF">2022-12-29T01:10:12Z</dcterms:modified>
</cp:coreProperties>
</file>