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15" r:id="rId2"/>
    <p:sldId id="416" r:id="rId3"/>
    <p:sldId id="593" r:id="rId4"/>
    <p:sldId id="594" r:id="rId5"/>
    <p:sldId id="595" r:id="rId6"/>
    <p:sldId id="418" r:id="rId7"/>
    <p:sldId id="552" r:id="rId8"/>
    <p:sldId id="548" r:id="rId9"/>
    <p:sldId id="549" r:id="rId10"/>
    <p:sldId id="550" r:id="rId11"/>
    <p:sldId id="553" r:id="rId12"/>
    <p:sldId id="554" r:id="rId13"/>
    <p:sldId id="555" r:id="rId14"/>
    <p:sldId id="556" r:id="rId15"/>
    <p:sldId id="557" r:id="rId16"/>
    <p:sldId id="558" r:id="rId17"/>
    <p:sldId id="559" r:id="rId18"/>
    <p:sldId id="560" r:id="rId19"/>
    <p:sldId id="561" r:id="rId20"/>
    <p:sldId id="562" r:id="rId21"/>
    <p:sldId id="563" r:id="rId22"/>
    <p:sldId id="597" r:id="rId23"/>
    <p:sldId id="564" r:id="rId24"/>
    <p:sldId id="565" r:id="rId25"/>
    <p:sldId id="598" r:id="rId26"/>
    <p:sldId id="566" r:id="rId27"/>
    <p:sldId id="567" r:id="rId28"/>
    <p:sldId id="577" r:id="rId29"/>
    <p:sldId id="579" r:id="rId30"/>
    <p:sldId id="599" r:id="rId31"/>
    <p:sldId id="583" r:id="rId32"/>
    <p:sldId id="596" r:id="rId33"/>
    <p:sldId id="353" r:id="rId34"/>
  </p:sldIdLst>
  <p:sldSz cx="9144000" cy="6858000" type="screen4x3"/>
  <p:notesSz cx="6858000" cy="99790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0000"/>
    <a:srgbClr val="9900CC"/>
    <a:srgbClr val="99FF99"/>
    <a:srgbClr val="33CC33"/>
    <a:srgbClr val="FF99FF"/>
    <a:srgbClr val="E08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4" autoAdjust="0"/>
    <p:restoredTop sz="78995" autoAdjust="0"/>
  </p:normalViewPr>
  <p:slideViewPr>
    <p:cSldViewPr>
      <p:cViewPr varScale="1">
        <p:scale>
          <a:sx n="59" d="100"/>
          <a:sy n="59" d="100"/>
        </p:scale>
        <p:origin x="1602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08AEEBA6-8825-4D11-BF4D-41643FB8BCAA}" type="datetimeFigureOut">
              <a:rPr lang="en-US"/>
              <a:pPr>
                <a:defRPr/>
              </a:pPr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78963"/>
            <a:ext cx="2971800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78963"/>
            <a:ext cx="2971800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857E2FA-B6D3-4970-B9A7-AF00FF113F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014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7F33B9FF-1434-49D8-A9C7-A795D00C3BB5}" type="datetimeFigureOut">
              <a:rPr lang="en-US"/>
              <a:pPr>
                <a:defRPr/>
              </a:pPr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7713"/>
            <a:ext cx="49911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40275"/>
            <a:ext cx="5486400" cy="44910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78963"/>
            <a:ext cx="2971800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78963"/>
            <a:ext cx="2971800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50916D0-742E-493A-8FA0-D3B5D192AA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85335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8BF86AC-FB13-44F9-AC38-B11125331959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2154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87768A-182E-4191-BDC9-D6BABB79AC6B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8704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87768A-182E-4191-BDC9-D6BABB79AC6B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671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87768A-182E-4191-BDC9-D6BABB79AC6B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7681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87768A-182E-4191-BDC9-D6BABB79AC6B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755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87768A-182E-4191-BDC9-D6BABB79AC6B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2275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87768A-182E-4191-BDC9-D6BABB79AC6B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415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87768A-182E-4191-BDC9-D6BABB79AC6B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0552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87768A-182E-4191-BDC9-D6BABB79AC6B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0778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87768A-182E-4191-BDC9-D6BABB79AC6B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192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87768A-182E-4191-BDC9-D6BABB79AC6B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298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6392AB7-90B1-4E74-A1EB-4CE8BEA7AA51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98490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87768A-182E-4191-BDC9-D6BABB79AC6B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2952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87768A-182E-4191-BDC9-D6BABB79AC6B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51912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87768A-182E-4191-BDC9-D6BABB79AC6B}" type="slidenum">
              <a:rPr lang="en-US" altLang="en-US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83357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87768A-182E-4191-BDC9-D6BABB79AC6B}" type="slidenum">
              <a:rPr lang="en-US" altLang="en-US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2963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87768A-182E-4191-BDC9-D6BABB79AC6B}" type="slidenum">
              <a:rPr lang="en-US" altLang="en-US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93817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87768A-182E-4191-BDC9-D6BABB79AC6B}" type="slidenum">
              <a:rPr lang="en-US" altLang="en-US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74270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87768A-182E-4191-BDC9-D6BABB79AC6B}" type="slidenum">
              <a:rPr lang="en-US" altLang="en-US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7814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87768A-182E-4191-BDC9-D6BABB79AC6B}" type="slidenum">
              <a:rPr lang="en-US" altLang="en-US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05574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916D0-742E-493A-8FA0-D3B5D192AA6C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12652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87768A-182E-4191-BDC9-D6BABB79AC6B}" type="slidenum">
              <a:rPr lang="en-US" altLang="en-US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805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6392AB7-90B1-4E74-A1EB-4CE8BEA7AA51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23380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87768A-182E-4191-BDC9-D6BABB79AC6B}" type="slidenum">
              <a:rPr lang="en-US" altLang="en-US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87911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916D0-742E-493A-8FA0-D3B5D192AA6C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452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6392AB7-90B1-4E74-A1EB-4CE8BEA7AA51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5034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6392AB7-90B1-4E74-A1EB-4CE8BEA7AA51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2099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 dirty="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5D3F4A-0328-489A-8FE5-5B725E1B105F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498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B0C5DBF-89A3-449C-BC92-045DC18B3126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9221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B0C5DBF-89A3-449C-BC92-045DC18B3126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4504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21EF431-B7DC-41CE-AF48-33B644626618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6137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7DACA8-A2A4-4958-8D55-A0451F99519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963512-A27B-49F3-8A42-6DF6F79AF83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AD7A72-415C-4F41-A511-7B3C098F314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A21303-2826-4B59-82D2-B1A76AC3174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6BE771-208C-48F5-A36C-C31A3AAB10E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185BAC-6FC7-4751-94A6-E846CB33CEB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593AD9-2E33-4AE2-8040-1713676A547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08E92-64CF-4EE8-B649-26EE9F9866D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73D871-8DD0-40F5-84FA-78C54E4545B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430AB-948B-4289-BE09-A4FEAD8004B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C1F2A1-A4E9-4447-B56B-9EC9DD9F4F7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C1916A-0538-466D-A7A3-806122721E5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4758F2B-6759-49D2-B052-7E8D0CF23D7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/>
          </p:cNvSpPr>
          <p:nvPr/>
        </p:nvSpPr>
        <p:spPr bwMode="auto">
          <a:xfrm>
            <a:off x="9525" y="0"/>
            <a:ext cx="9134475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en-US" sz="2600" b="1" dirty="0" smtClean="0">
                <a:solidFill>
                  <a:srgbClr val="0000FF"/>
                </a:solidFill>
                <a:latin typeface="Times New Roman" pitchFamily="18" charset="0"/>
              </a:rPr>
              <a:t>QUÂN ĐOÀN 2</a:t>
            </a:r>
          </a:p>
          <a:p>
            <a:pPr algn="ctr" eaLnBrk="1" hangingPunct="1"/>
            <a:r>
              <a:rPr lang="en-US" altLang="en-US" sz="2600" b="1" dirty="0" smtClean="0">
                <a:solidFill>
                  <a:srgbClr val="0000FF"/>
                </a:solidFill>
                <a:latin typeface="Times New Roman" pitchFamily="18" charset="0"/>
              </a:rPr>
              <a:t>BAN TỔ CHỨC LỚP TẬP HUẤN</a:t>
            </a:r>
            <a:endParaRPr lang="en-US" altLang="en-US" sz="26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4099" name="Rectangle 29"/>
          <p:cNvSpPr>
            <a:spLocks noChangeArrowheads="1"/>
          </p:cNvSpPr>
          <p:nvPr/>
        </p:nvSpPr>
        <p:spPr bwMode="auto">
          <a:xfrm>
            <a:off x="0" y="1104900"/>
            <a:ext cx="9144000" cy="3810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3600"/>
            <a:ext cx="9144000" cy="2590800"/>
          </a:xfrm>
        </p:spPr>
        <p:txBody>
          <a:bodyPr/>
          <a:lstStyle/>
          <a:p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GIÁO ÁN</a:t>
            </a:r>
            <a:b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TẬP HUẤN CÁN BỘ THÔNG TIN</a:t>
            </a:r>
            <a:b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Sẵn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sàng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đấu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endParaRPr lang="en-US" sz="3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1" name="Rectangle 2"/>
          <p:cNvSpPr txBox="1">
            <a:spLocks noChangeArrowheads="1"/>
          </p:cNvSpPr>
          <p:nvPr/>
        </p:nvSpPr>
        <p:spPr bwMode="auto">
          <a:xfrm>
            <a:off x="9525" y="4572000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tá</a:t>
            </a:r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Mạnh</a:t>
            </a:r>
            <a:endParaRPr lang="en-US" sz="3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371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F:\Cá nhân\SKCTKT 2016\Mau Huy hieu (ve lai co dat lien) chuan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01000" y="0"/>
            <a:ext cx="1143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/>
          </p:cNvSpPr>
          <p:nvPr/>
        </p:nvSpPr>
        <p:spPr bwMode="auto">
          <a:xfrm>
            <a:off x="887412" y="0"/>
            <a:ext cx="728391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en-US" altLang="en-US" sz="2000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algn="ctr" eaLnBrk="1" hangingPunct="1"/>
            <a:endParaRPr lang="en-US" altLang="en-US" sz="2000" b="1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5363" name="Rectangle 29"/>
          <p:cNvSpPr>
            <a:spLocks noChangeArrowheads="1"/>
          </p:cNvSpPr>
          <p:nvPr/>
        </p:nvSpPr>
        <p:spPr bwMode="auto">
          <a:xfrm>
            <a:off x="0" y="1066800"/>
            <a:ext cx="9144000" cy="2286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pic>
        <p:nvPicPr>
          <p:cNvPr id="15364" name="Picture 7" descr="F:\Cá nhân\SKCTKT 2016\Mau Huy hieu (ve lai co dat lien) chu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71329" y="89645"/>
            <a:ext cx="9906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0" y="1447800"/>
            <a:ext cx="914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742950" indent="-514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457200">
              <a:spcBef>
                <a:spcPts val="0"/>
              </a:spcBef>
              <a:buNone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ban,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spcBef>
                <a:spcPts val="0"/>
              </a:spcBef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ban:</a:t>
            </a:r>
          </a:p>
          <a:p>
            <a:pPr marL="0" indent="457200">
              <a:spcBef>
                <a:spcPts val="0"/>
              </a:spcBef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7200">
              <a:spcBef>
                <a:spcPts val="0"/>
              </a:spcBef>
              <a:buNone/>
            </a:pPr>
            <a:r>
              <a:rPr lang="en-US" sz="2800" spc="-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spc="-7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7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7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7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7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7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7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7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7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7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7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7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7200">
              <a:spcBef>
                <a:spcPts val="0"/>
              </a:spcBef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Đôn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7200">
              <a:spcBef>
                <a:spcPts val="0"/>
              </a:spcBef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457200">
              <a:spcBef>
                <a:spcPts val="0"/>
              </a:spcBef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7200">
              <a:spcBef>
                <a:spcPts val="0"/>
              </a:spcBef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7200">
              <a:spcBef>
                <a:spcPts val="0"/>
              </a:spcBef>
              <a:buFontTx/>
              <a:buNone/>
              <a:defRPr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2900" dirty="0" smtClean="0"/>
              <a:t> </a:t>
            </a:r>
          </a:p>
          <a:p>
            <a:pPr marL="0" indent="228600" algn="just">
              <a:buFontTx/>
              <a:buNone/>
              <a:defRPr/>
            </a:pPr>
            <a:r>
              <a:rPr lang="nl-NL" sz="29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endParaRPr lang="en-US" altLang="en-US" sz="29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6" name="Rectangle 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en-US" altLang="en-US" sz="1600" b="1" i="1">
              <a:solidFill>
                <a:schemeClr val="bg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9759"/>
            <a:ext cx="1066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2392236" y="310634"/>
            <a:ext cx="4359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VĐHL1.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 CÁC HÌNH THỨC BÁO ĐỘNG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/>
          </p:cNvSpPr>
          <p:nvPr/>
        </p:nvSpPr>
        <p:spPr bwMode="auto">
          <a:xfrm>
            <a:off x="914400" y="0"/>
            <a:ext cx="725692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en-US" altLang="en-US" sz="2000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algn="ctr" eaLnBrk="1" hangingPunct="1"/>
            <a:endParaRPr lang="en-US" altLang="en-US" sz="2000" b="1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5363" name="Rectangle 29"/>
          <p:cNvSpPr>
            <a:spLocks noChangeArrowheads="1"/>
          </p:cNvSpPr>
          <p:nvPr/>
        </p:nvSpPr>
        <p:spPr bwMode="auto">
          <a:xfrm>
            <a:off x="0" y="1143000"/>
            <a:ext cx="9144000" cy="2286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pic>
        <p:nvPicPr>
          <p:cNvPr id="15364" name="Picture 7" descr="F:\Cá nhân\SKCTKT 2016\Mau Huy hieu (ve lai co dat lien) chu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107574"/>
            <a:ext cx="9906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0" y="1524000"/>
            <a:ext cx="9144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742950" indent="-514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457200">
              <a:spcBef>
                <a:spcPts val="0"/>
              </a:spcBef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7200">
              <a:spcBef>
                <a:spcPts val="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7200">
              <a:spcBef>
                <a:spcPts val="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7200">
              <a:spcBef>
                <a:spcPts val="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457200">
              <a:spcBef>
                <a:spcPts val="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7200">
              <a:spcBef>
                <a:spcPts val="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7200">
              <a:spcBef>
                <a:spcPts val="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indent="0" algn="just">
              <a:buFontTx/>
              <a:buNone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2400" dirty="0" smtClean="0"/>
              <a:t> </a:t>
            </a:r>
          </a:p>
        </p:txBody>
      </p:sp>
      <p:sp>
        <p:nvSpPr>
          <p:cNvPr id="15366" name="Rectangle 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en-US" altLang="en-US" sz="1600" b="1" i="1">
              <a:solidFill>
                <a:schemeClr val="bg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21" y="91699"/>
            <a:ext cx="1066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438400" y="392668"/>
            <a:ext cx="4359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VĐHL1.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 CÁC HÌNH THỨC BÁO ĐỘNG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/>
          </p:cNvSpPr>
          <p:nvPr/>
        </p:nvSpPr>
        <p:spPr bwMode="auto">
          <a:xfrm>
            <a:off x="1103838" y="30164"/>
            <a:ext cx="7042721" cy="874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en-US" altLang="en-US" sz="2000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algn="ctr" eaLnBrk="1" hangingPunct="1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defRPr/>
            </a:pPr>
            <a:endParaRPr lang="en-US" alt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en-US" altLang="en-US" sz="2400" b="1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5363" name="Rectangle 29"/>
          <p:cNvSpPr>
            <a:spLocks noChangeArrowheads="1"/>
          </p:cNvSpPr>
          <p:nvPr/>
        </p:nvSpPr>
        <p:spPr bwMode="auto">
          <a:xfrm>
            <a:off x="-35858" y="1027307"/>
            <a:ext cx="9144000" cy="152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pic>
        <p:nvPicPr>
          <p:cNvPr id="15364" name="Picture 7" descr="F:\Cá nhân\SKCTKT 2016\Mau Huy hieu (ve lai co dat lien) chu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17542" y="0"/>
            <a:ext cx="9906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742950" indent="-514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endParaRPr lang="en-US" altLang="en-US" sz="2600" spc="4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6" name="Rectangle 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en-US" altLang="en-US" sz="1600" b="1" i="1">
              <a:solidFill>
                <a:schemeClr val="bg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29" y="0"/>
            <a:ext cx="1066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17929" y="1221986"/>
            <a:ext cx="912607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Batang"/>
              </a:rPr>
              <a:t>B. BÁO ĐỘNG TÁC CHIẾN TẠI CHỖ TRIỂN KHAI THEO PHƯƠNG ÁN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-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Đây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là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một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hình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thức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báo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động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mà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phương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án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đã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được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chuẩn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bị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từ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trước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.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Đơn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vị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đã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được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luyện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tập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thường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xuyên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và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thành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thục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.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Mục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đích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nhằm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bảo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vệ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không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cho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kẻ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gian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đột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nhập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vào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đơn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vị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trộm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cắp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tài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sản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và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gây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rối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.</a:t>
            </a:r>
            <a:endParaRPr lang="en-US" sz="2800" spc="-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-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Thường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được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vận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dụng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trong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trường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hợp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cấp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trên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báo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động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kiểm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tra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phương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án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tác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chiến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tại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chỗ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của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đơn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vị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hoặc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đơn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vị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tự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luyện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tập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phương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án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.</a:t>
            </a:r>
            <a:endParaRPr lang="en-US" sz="2800" spc="-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Batang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Trang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mang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: VKTB.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800" spc="-190" dirty="0">
                <a:latin typeface="Times New Roman" panose="02020603050405020304" pitchFamily="18" charset="0"/>
                <a:ea typeface="Batang"/>
              </a:rPr>
              <a:t>- </a:t>
            </a:r>
            <a:r>
              <a:rPr lang="en-US" sz="2800" spc="-190" dirty="0" err="1">
                <a:latin typeface="Times New Roman" panose="02020603050405020304" pitchFamily="18" charset="0"/>
                <a:ea typeface="Batang"/>
              </a:rPr>
              <a:t>Phạm</a:t>
            </a:r>
            <a:r>
              <a:rPr lang="en-US" sz="2800" spc="-190" dirty="0">
                <a:latin typeface="Times New Roman" panose="02020603050405020304" pitchFamily="18" charset="0"/>
                <a:ea typeface="Batang"/>
              </a:rPr>
              <a:t> vi: 01km </a:t>
            </a:r>
            <a:r>
              <a:rPr lang="en-US" sz="2800" spc="-190" dirty="0" err="1">
                <a:latin typeface="Times New Roman" panose="02020603050405020304" pitchFamily="18" charset="0"/>
                <a:ea typeface="Batang"/>
              </a:rPr>
              <a:t>cấp</a:t>
            </a:r>
            <a:r>
              <a:rPr lang="en-US" sz="2800" spc="-19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90" dirty="0" err="1">
                <a:latin typeface="Times New Roman" panose="02020603050405020304" pitchFamily="18" charset="0"/>
                <a:ea typeface="Batang"/>
              </a:rPr>
              <a:t>đại</a:t>
            </a:r>
            <a:r>
              <a:rPr lang="en-US" sz="2800" spc="-19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90" dirty="0" err="1">
                <a:latin typeface="Times New Roman" panose="02020603050405020304" pitchFamily="18" charset="0"/>
                <a:ea typeface="Batang"/>
              </a:rPr>
              <a:t>đội</a:t>
            </a:r>
            <a:r>
              <a:rPr lang="en-US" sz="2800" spc="-19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90" dirty="0" err="1">
                <a:latin typeface="Times New Roman" panose="02020603050405020304" pitchFamily="18" charset="0"/>
                <a:ea typeface="Batang"/>
              </a:rPr>
              <a:t>đến</a:t>
            </a:r>
            <a:r>
              <a:rPr lang="en-US" sz="2800" spc="-19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90" dirty="0" err="1">
                <a:latin typeface="Times New Roman" panose="02020603050405020304" pitchFamily="18" charset="0"/>
                <a:ea typeface="Batang"/>
              </a:rPr>
              <a:t>tiểu</a:t>
            </a:r>
            <a:r>
              <a:rPr lang="en-US" sz="2800" spc="-19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90" dirty="0" err="1">
                <a:latin typeface="Times New Roman" panose="02020603050405020304" pitchFamily="18" charset="0"/>
                <a:ea typeface="Batang"/>
              </a:rPr>
              <a:t>đoàn</a:t>
            </a:r>
            <a:r>
              <a:rPr lang="en-US" sz="2800" spc="-190" dirty="0">
                <a:latin typeface="Times New Roman" panose="02020603050405020304" pitchFamily="18" charset="0"/>
                <a:ea typeface="Batang"/>
              </a:rPr>
              <a:t>;  </a:t>
            </a:r>
            <a:r>
              <a:rPr lang="en-US" sz="2800" spc="-19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1,5km </a:t>
            </a:r>
            <a:r>
              <a:rPr lang="en-US" sz="2800" spc="-19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800" spc="-19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9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2800" spc="-19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9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trung</a:t>
            </a:r>
            <a:r>
              <a:rPr lang="en-US" sz="2800" spc="-19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9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đoàn</a:t>
            </a:r>
            <a:r>
              <a:rPr lang="en-US" sz="2800" spc="-19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800" spc="-70" dirty="0">
                <a:latin typeface="Times New Roman" panose="02020603050405020304" pitchFamily="18" charset="0"/>
                <a:ea typeface="Batang"/>
              </a:rPr>
              <a:t>- </a:t>
            </a:r>
            <a:r>
              <a:rPr lang="en-US" sz="2800" spc="-70" dirty="0" err="1">
                <a:latin typeface="Times New Roman" panose="02020603050405020304" pitchFamily="18" charset="0"/>
                <a:ea typeface="Batang"/>
              </a:rPr>
              <a:t>Thời</a:t>
            </a:r>
            <a:r>
              <a:rPr lang="en-US" sz="2800" spc="-7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70" dirty="0" err="1">
                <a:latin typeface="Times New Roman" panose="02020603050405020304" pitchFamily="18" charset="0"/>
                <a:ea typeface="Batang"/>
              </a:rPr>
              <a:t>gian</a:t>
            </a:r>
            <a:r>
              <a:rPr lang="en-US" sz="2800" spc="-70" dirty="0">
                <a:latin typeface="Times New Roman" panose="02020603050405020304" pitchFamily="18" charset="0"/>
                <a:ea typeface="Batang"/>
              </a:rPr>
              <a:t>: </a:t>
            </a:r>
            <a:r>
              <a:rPr lang="en-US" sz="2800" spc="-70" dirty="0" err="1">
                <a:latin typeface="Times New Roman" panose="02020603050405020304" pitchFamily="18" charset="0"/>
                <a:ea typeface="Batang"/>
              </a:rPr>
              <a:t>Cấp</a:t>
            </a:r>
            <a:r>
              <a:rPr lang="en-US" sz="2800" spc="-70" dirty="0">
                <a:latin typeface="Times New Roman" panose="02020603050405020304" pitchFamily="18" charset="0"/>
                <a:ea typeface="Batang"/>
              </a:rPr>
              <a:t> c </a:t>
            </a:r>
            <a:r>
              <a:rPr lang="en-US" sz="2800" spc="-70" dirty="0" err="1">
                <a:latin typeface="Times New Roman" panose="02020603050405020304" pitchFamily="18" charset="0"/>
                <a:ea typeface="Batang"/>
              </a:rPr>
              <a:t>Giỏi</a:t>
            </a:r>
            <a:r>
              <a:rPr lang="en-US" sz="2800" spc="-70" dirty="0">
                <a:latin typeface="Times New Roman" panose="02020603050405020304" pitchFamily="18" charset="0"/>
                <a:ea typeface="Batang"/>
              </a:rPr>
              <a:t>: 10 </a:t>
            </a:r>
            <a:r>
              <a:rPr lang="en-US" sz="2800" spc="-70" dirty="0" err="1">
                <a:latin typeface="Times New Roman" panose="02020603050405020304" pitchFamily="18" charset="0"/>
                <a:ea typeface="Batang"/>
              </a:rPr>
              <a:t>phút</a:t>
            </a:r>
            <a:r>
              <a:rPr lang="en-US" sz="2800" spc="-70" dirty="0">
                <a:latin typeface="Times New Roman" panose="02020603050405020304" pitchFamily="18" charset="0"/>
                <a:ea typeface="Batang"/>
              </a:rPr>
              <a:t>; </a:t>
            </a:r>
            <a:r>
              <a:rPr lang="en-US" sz="2800" spc="-70" dirty="0" err="1">
                <a:latin typeface="Times New Roman" panose="02020603050405020304" pitchFamily="18" charset="0"/>
                <a:ea typeface="Batang"/>
              </a:rPr>
              <a:t>Khá</a:t>
            </a:r>
            <a:r>
              <a:rPr lang="en-US" sz="2800" spc="-70" dirty="0">
                <a:latin typeface="Times New Roman" panose="02020603050405020304" pitchFamily="18" charset="0"/>
                <a:ea typeface="Batang"/>
              </a:rPr>
              <a:t>: 15 </a:t>
            </a:r>
            <a:r>
              <a:rPr lang="en-US" sz="2800" spc="-70" dirty="0" err="1">
                <a:latin typeface="Times New Roman" panose="02020603050405020304" pitchFamily="18" charset="0"/>
                <a:ea typeface="Batang"/>
              </a:rPr>
              <a:t>phút</a:t>
            </a:r>
            <a:r>
              <a:rPr lang="en-US" sz="2800" spc="-70" dirty="0">
                <a:latin typeface="Times New Roman" panose="02020603050405020304" pitchFamily="18" charset="0"/>
                <a:ea typeface="Batang"/>
              </a:rPr>
              <a:t>; </a:t>
            </a:r>
            <a:r>
              <a:rPr lang="en-US" sz="2800" spc="-70" dirty="0" err="1">
                <a:latin typeface="Times New Roman" panose="02020603050405020304" pitchFamily="18" charset="0"/>
                <a:ea typeface="Batang"/>
              </a:rPr>
              <a:t>Đạt</a:t>
            </a:r>
            <a:r>
              <a:rPr lang="en-US" sz="2800" spc="-70" dirty="0">
                <a:latin typeface="Times New Roman" panose="02020603050405020304" pitchFamily="18" charset="0"/>
                <a:ea typeface="Batang"/>
              </a:rPr>
              <a:t>: 20 </a:t>
            </a:r>
            <a:r>
              <a:rPr lang="en-US" sz="2800" spc="-70" dirty="0" err="1">
                <a:latin typeface="Times New Roman" panose="02020603050405020304" pitchFamily="18" charset="0"/>
                <a:ea typeface="Batang"/>
              </a:rPr>
              <a:t>phút</a:t>
            </a:r>
            <a:r>
              <a:rPr lang="en-US" sz="2800" spc="-70" dirty="0">
                <a:latin typeface="Times New Roman" panose="02020603050405020304" pitchFamily="18" charset="0"/>
                <a:ea typeface="Batang"/>
              </a:rPr>
              <a:t>.</a:t>
            </a:r>
            <a:endParaRPr lang="en-US" sz="2800" spc="-7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5434" y="284940"/>
            <a:ext cx="4359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VĐHL1.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 CÁC HÌNH THỨC BÁO ĐỘNG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/>
          </p:cNvSpPr>
          <p:nvPr/>
        </p:nvSpPr>
        <p:spPr bwMode="auto">
          <a:xfrm>
            <a:off x="1048871" y="0"/>
            <a:ext cx="7104530" cy="986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en-US" altLang="en-US" sz="2000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algn="ctr" eaLnBrk="1" hangingPunct="1"/>
            <a:endParaRPr lang="en-US" altLang="en-US" sz="2000" b="1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5363" name="Rectangle 29"/>
          <p:cNvSpPr>
            <a:spLocks noChangeArrowheads="1"/>
          </p:cNvSpPr>
          <p:nvPr/>
        </p:nvSpPr>
        <p:spPr bwMode="auto">
          <a:xfrm>
            <a:off x="0" y="1066800"/>
            <a:ext cx="9144000" cy="2286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pic>
        <p:nvPicPr>
          <p:cNvPr id="15364" name="Picture 7" descr="F:\Cá nhân\SKCTKT 2016\Mau Huy hieu (ve lai co dat lien) chu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3400" y="71716"/>
            <a:ext cx="9906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742950" indent="-514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228600" algn="just">
              <a:buNone/>
            </a:pPr>
            <a:endParaRPr lang="en-US" sz="2900" spc="60" dirty="0" smtClean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6" name="Rectangle 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en-US" altLang="en-US" sz="1600" b="1" i="1">
              <a:solidFill>
                <a:schemeClr val="bg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7929" y="71716"/>
            <a:ext cx="1066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0" y="1295400"/>
            <a:ext cx="9144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en-US" sz="2800" i="1" dirty="0">
                <a:latin typeface="Times New Roman" panose="02020603050405020304" pitchFamily="18" charset="0"/>
                <a:ea typeface="Batang"/>
              </a:rPr>
              <a:t>*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Hành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động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của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trực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ban,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chỉ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huy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phân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đội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Batang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thức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này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bước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tiến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hành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TB, TCH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như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thức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tại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chỗ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tra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VKTB.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Batang"/>
              </a:rPr>
              <a:t>*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khác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: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Batang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Nội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dung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cáo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TB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hoặc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TCH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khai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thị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nói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rõ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tình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huống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mấy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xảy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ra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ở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đâu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?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địa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chất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..).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Batang"/>
              </a:rPr>
              <a:t>- </a:t>
            </a:r>
            <a:r>
              <a:rPr lang="en-US" sz="2800" dirty="0" err="1" smtClean="0">
                <a:latin typeface="Times New Roman" panose="02020603050405020304" pitchFamily="18" charset="0"/>
                <a:ea typeface="Batang"/>
              </a:rPr>
              <a:t>Chỉ</a:t>
            </a:r>
            <a:r>
              <a:rPr lang="en-US" sz="2800" dirty="0" smtClean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huy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thị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ngay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lực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lượng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tại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chỗ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gần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nhất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lực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lượng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dõi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bám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nắm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hoặc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ngăn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chặn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xử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trí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hạn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chế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thiệt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hại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gây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ra</a:t>
            </a:r>
            <a:r>
              <a:rPr lang="en-US" sz="2800" dirty="0" err="1" smtClean="0">
                <a:latin typeface="Times New Roman" panose="02020603050405020304" pitchFamily="18" charset="0"/>
                <a:ea typeface="Batang"/>
              </a:rPr>
              <a:t>.</a:t>
            </a:r>
            <a:endParaRPr lang="en-US" sz="2800" dirty="0" smtClean="0">
              <a:latin typeface="Times New Roman" panose="02020603050405020304" pitchFamily="18" charset="0"/>
              <a:ea typeface="Batang"/>
            </a:endParaRPr>
          </a:p>
          <a:p>
            <a:pPr marL="457200" indent="-457200" algn="just">
              <a:spcAft>
                <a:spcPts val="0"/>
              </a:spcAft>
              <a:buFontTx/>
              <a:buChar char="-"/>
            </a:pP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spcAft>
                <a:spcPts val="0"/>
              </a:spcAft>
              <a:buFontTx/>
              <a:buChar char="-"/>
            </a:pPr>
            <a:endParaRPr lang="en-US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spcAft>
                <a:spcPts val="0"/>
              </a:spcAft>
              <a:buFontTx/>
              <a:buChar char="-"/>
            </a:pP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29393" y="308392"/>
            <a:ext cx="4359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VĐHL1.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 CÁC HÌNH THỨC BÁO ĐỘNG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/>
          </p:cNvSpPr>
          <p:nvPr/>
        </p:nvSpPr>
        <p:spPr bwMode="auto">
          <a:xfrm>
            <a:off x="1048870" y="0"/>
            <a:ext cx="712245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defRPr/>
            </a:pPr>
            <a:endParaRPr lang="en-US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3" name="Rectangle 29"/>
          <p:cNvSpPr>
            <a:spLocks noChangeArrowheads="1"/>
          </p:cNvSpPr>
          <p:nvPr/>
        </p:nvSpPr>
        <p:spPr bwMode="auto">
          <a:xfrm>
            <a:off x="0" y="990600"/>
            <a:ext cx="9144000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pic>
        <p:nvPicPr>
          <p:cNvPr id="15364" name="Picture 7" descr="F:\Cá nhân\SKCTKT 2016\Mau Huy hieu (ve lai co dat lien) chu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71329" y="17929"/>
            <a:ext cx="9906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0" y="1447800"/>
            <a:ext cx="9144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742950" indent="-514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endParaRPr lang="nl-NL" sz="2800" b="1" dirty="0" smtClean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6" name="Rectangle 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en-US" altLang="en-US" sz="1600" b="1" i="1">
              <a:solidFill>
                <a:schemeClr val="bg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7929" y="17929"/>
            <a:ext cx="1066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0" y="1369546"/>
            <a:ext cx="9067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Batang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rõ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phó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trực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huy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từng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mũi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Batang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nhất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nội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dung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bảo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đảm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thương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vong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bắt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giữ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xử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…).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i="1" dirty="0">
                <a:latin typeface="Times New Roman" panose="02020603050405020304" pitchFamily="18" charset="0"/>
                <a:ea typeface="Batang"/>
              </a:rPr>
              <a:t>+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Điểm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chú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ý: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Báo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động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SSCĐ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tại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chỗ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triển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khai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theo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các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phương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án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trang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phục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bộ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đội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không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nhất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thiết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phải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chính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quy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(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nhưng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không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được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mặc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áo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lót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quần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đùi</a:t>
            </a:r>
            <a:r>
              <a:rPr lang="en-US" sz="2800" i="1" dirty="0" smtClean="0">
                <a:latin typeface="Times New Roman" panose="02020603050405020304" pitchFamily="18" charset="0"/>
                <a:ea typeface="Batang"/>
              </a:rPr>
              <a:t>).</a:t>
            </a:r>
          </a:p>
          <a:p>
            <a:pPr algn="just">
              <a:spcAft>
                <a:spcPts val="0"/>
              </a:spcAft>
            </a:pPr>
            <a:endParaRPr lang="en-US" sz="2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sz="2800" i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sz="2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sz="2800" i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sz="2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sz="2800" i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30335" y="282525"/>
            <a:ext cx="4359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VĐHL1.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 CÁC HÌNH THỨC BÁO ĐỘNG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/>
          </p:cNvSpPr>
          <p:nvPr/>
        </p:nvSpPr>
        <p:spPr bwMode="auto">
          <a:xfrm>
            <a:off x="1066800" y="0"/>
            <a:ext cx="70328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defRPr/>
            </a:pPr>
            <a:endParaRPr lang="en-US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3" name="Rectangle 29"/>
          <p:cNvSpPr>
            <a:spLocks noChangeArrowheads="1"/>
          </p:cNvSpPr>
          <p:nvPr/>
        </p:nvSpPr>
        <p:spPr bwMode="auto">
          <a:xfrm>
            <a:off x="0" y="914400"/>
            <a:ext cx="9144000" cy="152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pic>
        <p:nvPicPr>
          <p:cNvPr id="15364" name="Picture 7" descr="F:\Cá nhân\SKCTKT 2016\Mau Huy hieu (ve lai co dat lien) chu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9613" y="0"/>
            <a:ext cx="9906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0" y="1066800"/>
            <a:ext cx="914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742950" indent="-514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nl-NL" sz="28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2600" dirty="0" smtClean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6" name="Rectangle 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en-US" altLang="en-US" sz="1600" b="1" i="1">
              <a:solidFill>
                <a:schemeClr val="bg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6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1" y="1028343"/>
            <a:ext cx="9090212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Batang"/>
              </a:rPr>
              <a:t>C. BÁO ĐỘNG DI CHUYỂN KIỂM TRA (MANG TRANG BỊ HUẤN LUYỆN)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Batang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thức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tra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rèn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luyện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huấn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luyện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đơn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vị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về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tác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phong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cua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huy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gói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buộc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quân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tư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trang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cá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nhân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trang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mang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theo.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Batang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Thường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vận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trường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đơn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vị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làm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nhiệm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vụ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huấn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luyện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dã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ngoại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ngoài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doanh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trại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chế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kỳ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đột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xuất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tra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Batang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Trang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mang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: VKTB,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mang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đạn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dược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trực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chiến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mở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niêm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ngắn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hạn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Batang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từng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: 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c 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Giỏi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: 15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phút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;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Khá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: 20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phút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;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Đạt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: 25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phút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. 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spc="-60" dirty="0">
                <a:latin typeface="Times New Roman" panose="02020603050405020304" pitchFamily="18" charset="0"/>
                <a:ea typeface="Batang"/>
              </a:rPr>
              <a:t>(</a:t>
            </a:r>
            <a:r>
              <a:rPr lang="en-US" sz="2800" spc="-60" dirty="0" err="1">
                <a:latin typeface="Times New Roman" panose="02020603050405020304" pitchFamily="18" charset="0"/>
                <a:ea typeface="Batang"/>
              </a:rPr>
              <a:t>Thời</a:t>
            </a:r>
            <a:r>
              <a:rPr lang="en-US" sz="2800" spc="-6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60" dirty="0" err="1">
                <a:latin typeface="Times New Roman" panose="02020603050405020304" pitchFamily="18" charset="0"/>
                <a:ea typeface="Batang"/>
              </a:rPr>
              <a:t>gian</a:t>
            </a:r>
            <a:r>
              <a:rPr lang="en-US" sz="2800" spc="-6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60" dirty="0" err="1">
                <a:latin typeface="Times New Roman" panose="02020603050405020304" pitchFamily="18" charset="0"/>
                <a:ea typeface="Batang"/>
              </a:rPr>
              <a:t>tính</a:t>
            </a:r>
            <a:r>
              <a:rPr lang="en-US" sz="2800" spc="-6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60" dirty="0" err="1">
                <a:latin typeface="Times New Roman" panose="02020603050405020304" pitchFamily="18" charset="0"/>
                <a:ea typeface="Batang"/>
              </a:rPr>
              <a:t>từ</a:t>
            </a:r>
            <a:r>
              <a:rPr lang="en-US" sz="2800" spc="-6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60" dirty="0" err="1">
                <a:latin typeface="Times New Roman" panose="02020603050405020304" pitchFamily="18" charset="0"/>
                <a:ea typeface="Batang"/>
              </a:rPr>
              <a:t>khi</a:t>
            </a:r>
            <a:r>
              <a:rPr lang="en-US" sz="2800" spc="-6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60" dirty="0" err="1">
                <a:latin typeface="Times New Roman" panose="02020603050405020304" pitchFamily="18" charset="0"/>
                <a:ea typeface="Batang"/>
              </a:rPr>
              <a:t>phát</a:t>
            </a:r>
            <a:r>
              <a:rPr lang="en-US" sz="2800" spc="-6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60" dirty="0" err="1">
                <a:latin typeface="Times New Roman" panose="02020603050405020304" pitchFamily="18" charset="0"/>
                <a:ea typeface="Batang"/>
              </a:rPr>
              <a:t>lệnh</a:t>
            </a:r>
            <a:r>
              <a:rPr lang="en-US" sz="2800" spc="-6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60" dirty="0" err="1">
                <a:latin typeface="Times New Roman" panose="02020603050405020304" pitchFamily="18" charset="0"/>
                <a:ea typeface="Batang"/>
              </a:rPr>
              <a:t>đến</a:t>
            </a:r>
            <a:r>
              <a:rPr lang="en-US" sz="2800" spc="-6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60" dirty="0" err="1">
                <a:latin typeface="Times New Roman" panose="02020603050405020304" pitchFamily="18" charset="0"/>
                <a:ea typeface="Batang"/>
              </a:rPr>
              <a:t>khi</a:t>
            </a:r>
            <a:r>
              <a:rPr lang="en-US" sz="2800" spc="-6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60" dirty="0" err="1">
                <a:latin typeface="Times New Roman" panose="02020603050405020304" pitchFamily="18" charset="0"/>
                <a:ea typeface="Batang"/>
              </a:rPr>
              <a:t>người</a:t>
            </a:r>
            <a:r>
              <a:rPr lang="en-US" sz="2800" spc="-6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60" dirty="0" err="1">
                <a:latin typeface="Times New Roman" panose="02020603050405020304" pitchFamily="18" charset="0"/>
                <a:ea typeface="Batang"/>
              </a:rPr>
              <a:t>chỉ</a:t>
            </a:r>
            <a:r>
              <a:rPr lang="en-US" sz="2800" spc="-6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60" dirty="0" err="1">
                <a:latin typeface="Times New Roman" panose="02020603050405020304" pitchFamily="18" charset="0"/>
                <a:ea typeface="Batang"/>
              </a:rPr>
              <a:t>huy</a:t>
            </a:r>
            <a:r>
              <a:rPr lang="en-US" sz="2800" spc="-6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60" dirty="0" err="1">
                <a:latin typeface="Times New Roman" panose="02020603050405020304" pitchFamily="18" charset="0"/>
                <a:ea typeface="Batang"/>
              </a:rPr>
              <a:t>báo</a:t>
            </a:r>
            <a:r>
              <a:rPr lang="en-US" sz="2800" spc="-6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60" dirty="0" err="1">
                <a:latin typeface="Times New Roman" panose="02020603050405020304" pitchFamily="18" charset="0"/>
                <a:ea typeface="Batang"/>
              </a:rPr>
              <a:t>cáo</a:t>
            </a:r>
            <a:r>
              <a:rPr lang="en-US" sz="2800" spc="-6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60" dirty="0" err="1">
                <a:latin typeface="Times New Roman" panose="02020603050405020304" pitchFamily="18" charset="0"/>
                <a:ea typeface="Batang"/>
              </a:rPr>
              <a:t>cấp</a:t>
            </a:r>
            <a:r>
              <a:rPr lang="en-US" sz="2800" spc="-6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60" dirty="0" err="1">
                <a:latin typeface="Times New Roman" panose="02020603050405020304" pitchFamily="18" charset="0"/>
                <a:ea typeface="Batang"/>
              </a:rPr>
              <a:t>trên</a:t>
            </a:r>
            <a:r>
              <a:rPr lang="en-US" sz="2800" spc="-60" dirty="0" smtClean="0">
                <a:latin typeface="Times New Roman" panose="02020603050405020304" pitchFamily="18" charset="0"/>
                <a:ea typeface="Batang"/>
              </a:rPr>
              <a:t>)</a:t>
            </a:r>
          </a:p>
          <a:p>
            <a:pPr indent="457200">
              <a:spcAft>
                <a:spcPts val="0"/>
              </a:spcAft>
            </a:pP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65343" y="243500"/>
            <a:ext cx="4359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VĐHL1.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 CÁC HÌNH THỨC BÁO ĐỘNG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/>
          </p:cNvSpPr>
          <p:nvPr/>
        </p:nvSpPr>
        <p:spPr bwMode="auto">
          <a:xfrm>
            <a:off x="1066800" y="0"/>
            <a:ext cx="70328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defRPr/>
            </a:pPr>
            <a:endParaRPr lang="en-US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3" name="Rectangle 29"/>
          <p:cNvSpPr>
            <a:spLocks noChangeArrowheads="1"/>
          </p:cNvSpPr>
          <p:nvPr/>
        </p:nvSpPr>
        <p:spPr bwMode="auto">
          <a:xfrm>
            <a:off x="0" y="914400"/>
            <a:ext cx="9144000" cy="152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pic>
        <p:nvPicPr>
          <p:cNvPr id="15364" name="Picture 7" descr="F:\Cá nhân\SKCTKT 2016\Mau Huy hieu (ve lai co dat lien) chu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9613" y="0"/>
            <a:ext cx="9906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742950" indent="-514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endParaRPr lang="nl-NL" sz="2900" b="1" dirty="0" smtClean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6" name="Rectangle 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en-US" altLang="en-US" sz="1600" b="1" i="1">
              <a:solidFill>
                <a:schemeClr val="bg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6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-1" y="1143000"/>
            <a:ext cx="9090213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Batang"/>
              </a:rPr>
              <a:t>*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Hành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động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của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trực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ban,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chỉ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huy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: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Batang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Thứ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tự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hành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bước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như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thức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khác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tuân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thủ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qua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nội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dung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từng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trực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ban,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trực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huy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Batang"/>
              </a:rPr>
              <a:t>*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Điểm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chú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ý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: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Batang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khai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huy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nhất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loại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vật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chất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mang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loại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mang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theo.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Batang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chung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Batang"/>
              </a:rPr>
              <a:t>- </a:t>
            </a:r>
            <a:r>
              <a:rPr lang="en-US" sz="2800" dirty="0" err="1" smtClean="0">
                <a:latin typeface="Times New Roman" panose="02020603050405020304" pitchFamily="18" charset="0"/>
                <a:ea typeface="Batang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trung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trưởng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khai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nhiệm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vụ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trung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mà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khai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ngay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tại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nơi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đang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tác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gói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buộc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457200" indent="-457200">
              <a:spcAft>
                <a:spcPts val="0"/>
              </a:spcAft>
              <a:buFontTx/>
              <a:buChar char="-"/>
            </a:pP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spcAft>
                <a:spcPts val="0"/>
              </a:spcAft>
              <a:buFontTx/>
              <a:buChar char="-"/>
            </a:pPr>
            <a:endParaRPr lang="en-US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spcAft>
                <a:spcPts val="0"/>
              </a:spcAft>
              <a:buFontTx/>
              <a:buChar char="-"/>
            </a:pP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spcAft>
                <a:spcPts val="0"/>
              </a:spcAft>
              <a:buFontTx/>
              <a:buChar char="-"/>
            </a:pPr>
            <a:endParaRPr lang="en-US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spcAft>
                <a:spcPts val="0"/>
              </a:spcAft>
              <a:buFontTx/>
              <a:buChar char="-"/>
            </a:pP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/>
          </p:cNvSpPr>
          <p:nvPr/>
        </p:nvSpPr>
        <p:spPr bwMode="auto">
          <a:xfrm>
            <a:off x="1066800" y="0"/>
            <a:ext cx="705074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defRPr/>
            </a:pPr>
            <a:endParaRPr lang="en-US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3" name="Rectangle 29"/>
          <p:cNvSpPr>
            <a:spLocks noChangeArrowheads="1"/>
          </p:cNvSpPr>
          <p:nvPr/>
        </p:nvSpPr>
        <p:spPr bwMode="auto">
          <a:xfrm>
            <a:off x="0" y="914400"/>
            <a:ext cx="9144000" cy="152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pic>
        <p:nvPicPr>
          <p:cNvPr id="15364" name="Picture 7" descr="F:\Cá nhân\SKCTKT 2016\Mau Huy hieu (ve lai co dat lien) chu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17542" y="0"/>
            <a:ext cx="9906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0" y="1066800"/>
            <a:ext cx="9144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742950" indent="-514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228600" algn="just">
              <a:buNone/>
            </a:pPr>
            <a:r>
              <a:rPr lang="nl-NL" sz="30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0" indent="228600" algn="just">
              <a:buNone/>
            </a:pPr>
            <a:endParaRPr lang="nl-NL" sz="3000" b="1" dirty="0" smtClean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6" name="Rectangle 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en-US" altLang="en-US" sz="1600" b="1" i="1">
              <a:solidFill>
                <a:schemeClr val="bg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6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1143000"/>
            <a:ext cx="9108142" cy="5814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Batang"/>
              </a:rPr>
              <a:t>D. BÁO ĐỘNG DI CHUYỂN CHIẾN ĐẤU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Batang"/>
              </a:rPr>
              <a:t>+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Hành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trực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ban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huy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cơ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bản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như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hành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di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chuyển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tra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mang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trang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huấn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luyện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),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vật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chất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mang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thêm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5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loại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Batang"/>
              </a:rPr>
              <a:t>sau</a:t>
            </a:r>
            <a:r>
              <a:rPr lang="en-US" sz="2800" dirty="0" smtClean="0">
                <a:latin typeface="Times New Roman" panose="02020603050405020304" pitchFamily="18" charset="0"/>
                <a:ea typeface="Batang"/>
              </a:rPr>
              <a:t>:</a:t>
            </a:r>
            <a:endParaRPr lang="en-US" sz="2800" dirty="0">
              <a:latin typeface="Times New Roman" panose="02020603050405020304" pitchFamily="18" charset="0"/>
              <a:ea typeface="Batang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Batang"/>
              </a:rPr>
              <a:t>- Bi </a:t>
            </a:r>
            <a:r>
              <a:rPr lang="en-US" sz="2800" dirty="0" err="1" smtClean="0">
                <a:latin typeface="Times New Roman" panose="02020603050405020304" pitchFamily="18" charset="0"/>
                <a:ea typeface="Batang"/>
              </a:rPr>
              <a:t>đông</a:t>
            </a:r>
            <a:r>
              <a:rPr lang="en-US" sz="2800" dirty="0" smtClean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ea typeface="Batang"/>
              </a:rPr>
              <a:t>ăng</a:t>
            </a:r>
            <a:r>
              <a:rPr lang="en-US" sz="2800" dirty="0" smtClean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Batang"/>
              </a:rPr>
              <a:t>gô</a:t>
            </a:r>
            <a:r>
              <a:rPr lang="en-US" sz="2800" dirty="0" smtClean="0">
                <a:latin typeface="Times New Roman" panose="02020603050405020304" pitchFamily="18" charset="0"/>
                <a:ea typeface="Batang"/>
              </a:rPr>
              <a:t>.</a:t>
            </a:r>
            <a:endParaRPr lang="en-US" sz="2800" dirty="0">
              <a:latin typeface="Times New Roman" panose="02020603050405020304" pitchFamily="18" charset="0"/>
              <a:ea typeface="Batang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Batang"/>
              </a:rPr>
              <a:t>- </a:t>
            </a:r>
            <a:r>
              <a:rPr lang="en-US" sz="2800" dirty="0" err="1" smtClean="0">
                <a:latin typeface="Times New Roman" panose="02020603050405020304" pitchFamily="18" charset="0"/>
                <a:ea typeface="Batang"/>
              </a:rPr>
              <a:t>Túi</a:t>
            </a:r>
            <a:r>
              <a:rPr lang="en-US" sz="2800" dirty="0" smtClean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cơm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800" dirty="0" smtClean="0">
                <a:latin typeface="Times New Roman" panose="02020603050405020304" pitchFamily="18" charset="0"/>
                <a:ea typeface="Batang"/>
              </a:rPr>
              <a:t>	- </a:t>
            </a:r>
            <a:r>
              <a:rPr lang="en-US" sz="2800" dirty="0" err="1" smtClean="0">
                <a:latin typeface="Times New Roman" panose="02020603050405020304" pitchFamily="18" charset="0"/>
                <a:ea typeface="Batang"/>
              </a:rPr>
              <a:t>Mặt</a:t>
            </a:r>
            <a:r>
              <a:rPr lang="en-US" sz="2800" dirty="0" smtClean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nạ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phòng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.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800" dirty="0" smtClean="0">
                <a:latin typeface="Times New Roman" panose="02020603050405020304" pitchFamily="18" charset="0"/>
                <a:ea typeface="Batang"/>
              </a:rPr>
              <a:t>	- </a:t>
            </a:r>
            <a:r>
              <a:rPr lang="en-US" sz="2800" dirty="0" err="1" smtClean="0">
                <a:latin typeface="Times New Roman" panose="02020603050405020304" pitchFamily="18" charset="0"/>
                <a:ea typeface="Batang"/>
              </a:rPr>
              <a:t>Bông</a:t>
            </a:r>
            <a:r>
              <a:rPr lang="en-US" sz="2800" dirty="0" smtClean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băng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cá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nhân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.</a:t>
            </a: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Batang"/>
              </a:rPr>
              <a:t>- </a:t>
            </a:r>
            <a:r>
              <a:rPr lang="en-US" sz="2800" dirty="0" err="1" smtClean="0">
                <a:latin typeface="Times New Roman" panose="02020603050405020304" pitchFamily="18" charset="0"/>
                <a:ea typeface="Batang"/>
              </a:rPr>
              <a:t>Tăng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võng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Batang"/>
              </a:rPr>
              <a:t>- </a:t>
            </a:r>
            <a:r>
              <a:rPr lang="en-US" sz="2800" dirty="0" err="1" smtClean="0">
                <a:latin typeface="Times New Roman" panose="02020603050405020304" pitchFamily="18" charset="0"/>
                <a:ea typeface="Batang"/>
              </a:rPr>
              <a:t>Đối</a:t>
            </a:r>
            <a:r>
              <a:rPr lang="en-US" sz="2800" dirty="0" smtClean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đơn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vị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binh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chủng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quân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ít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so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binh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nên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giảm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so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mức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10</a:t>
            </a:r>
            <a:r>
              <a:rPr lang="en-US" sz="2800" dirty="0" smtClean="0">
                <a:latin typeface="Times New Roman" panose="02020603050405020304" pitchFamily="18" charset="0"/>
                <a:ea typeface="Batang"/>
              </a:rPr>
              <a:t>%.</a:t>
            </a:r>
            <a:endParaRPr lang="en-US" sz="2800" dirty="0">
              <a:latin typeface="Times New Roman" panose="02020603050405020304" pitchFamily="18" charset="0"/>
              <a:ea typeface="Batang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i="1" dirty="0">
                <a:latin typeface="Times New Roman" panose="02020603050405020304" pitchFamily="18" charset="0"/>
                <a:ea typeface="Batang"/>
              </a:rPr>
              <a:t>	</a:t>
            </a:r>
            <a:endParaRPr lang="en-US" sz="2800" i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36470" y="276545"/>
            <a:ext cx="4359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VĐHL1.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 CÁC HÌNH THỨC BÁO ĐỘNG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/>
          </p:cNvSpPr>
          <p:nvPr/>
        </p:nvSpPr>
        <p:spPr bwMode="auto">
          <a:xfrm>
            <a:off x="1187826" y="0"/>
            <a:ext cx="694764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defRPr/>
            </a:pPr>
            <a:endParaRPr lang="en-US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3" name="Rectangle 29"/>
          <p:cNvSpPr>
            <a:spLocks noChangeArrowheads="1"/>
          </p:cNvSpPr>
          <p:nvPr/>
        </p:nvSpPr>
        <p:spPr bwMode="auto">
          <a:xfrm>
            <a:off x="0" y="914400"/>
            <a:ext cx="9144000" cy="152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pic>
        <p:nvPicPr>
          <p:cNvPr id="15364" name="Picture 7" descr="F:\Cá nhân\SKCTKT 2016\Mau Huy hieu (ve lai co dat lien) chu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35471" y="0"/>
            <a:ext cx="9906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0" y="1066800"/>
            <a:ext cx="9144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742950" indent="-514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nl-NL" sz="26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nl-NL" sz="2600" b="1" dirty="0" smtClean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6" name="Rectangle 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en-US" altLang="en-US" sz="1600" b="1" i="1">
              <a:solidFill>
                <a:schemeClr val="bg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07574" y="0"/>
            <a:ext cx="1295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-1" y="1080923"/>
            <a:ext cx="9126071" cy="5852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ts val="600"/>
              </a:spcBef>
              <a:spcAft>
                <a:spcPts val="0"/>
              </a:spcAft>
            </a:pPr>
            <a:r>
              <a:rPr lang="en-US" sz="2800" i="1" dirty="0" smtClean="0">
                <a:latin typeface="Times New Roman" panose="02020603050405020304" pitchFamily="18" charset="0"/>
                <a:ea typeface="Batang"/>
              </a:rPr>
              <a:t>* </a:t>
            </a:r>
            <a:r>
              <a:rPr lang="en-US" sz="2800" i="1" dirty="0" err="1" smtClean="0">
                <a:latin typeface="Times New Roman" panose="02020603050405020304" pitchFamily="18" charset="0"/>
                <a:ea typeface="Batang"/>
              </a:rPr>
              <a:t>Điểm</a:t>
            </a:r>
            <a:r>
              <a:rPr lang="en-US" sz="2800" i="1" dirty="0" smtClean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chú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ý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của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các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loại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hình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thức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báo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động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SSCĐ: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Tại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chỗ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báo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động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di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chuyển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(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không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thực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hiện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động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viên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bộ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đội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trước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khi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tập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trung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báo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cáo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để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bảo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đảm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thời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gian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).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Nếu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sau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báo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cáo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cấp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trên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yêu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cầu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chính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trị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viên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phải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tiến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hành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công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tác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Đảng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–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công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tác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chính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trị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mới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Batang"/>
              </a:rPr>
              <a:t>bắt</a:t>
            </a:r>
            <a:r>
              <a:rPr lang="en-US" sz="2800" i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ea typeface="Batang"/>
              </a:rPr>
              <a:t>đầu</a:t>
            </a:r>
            <a:r>
              <a:rPr lang="en-US" sz="2800" i="1" dirty="0" smtClean="0">
                <a:latin typeface="Times New Roman" panose="02020603050405020304" pitchFamily="18" charset="0"/>
                <a:ea typeface="Batang"/>
              </a:rPr>
              <a:t>.</a:t>
            </a:r>
            <a:endParaRPr lang="en-US" sz="2800" dirty="0">
              <a:latin typeface="Times New Roman" panose="02020603050405020304" pitchFamily="18" charset="0"/>
              <a:ea typeface="Batang"/>
            </a:endParaRPr>
          </a:p>
          <a:p>
            <a:pPr indent="457200">
              <a:spcBef>
                <a:spcPts val="600"/>
              </a:spcBef>
              <a:spcAft>
                <a:spcPts val="0"/>
              </a:spcAft>
            </a:pPr>
            <a:r>
              <a:rPr lang="en-US" sz="2800" spc="-140" dirty="0" smtClean="0">
                <a:latin typeface="Times New Roman" panose="02020603050405020304" pitchFamily="18" charset="0"/>
                <a:ea typeface="Batang"/>
              </a:rPr>
              <a:t>E</a:t>
            </a:r>
            <a:r>
              <a:rPr lang="en-US" sz="2800" spc="-140" dirty="0">
                <a:latin typeface="Times New Roman" panose="02020603050405020304" pitchFamily="18" charset="0"/>
                <a:ea typeface="Batang"/>
              </a:rPr>
              <a:t>. BÁO ĐỘNG PHÒNG CHỐNG CHÁY NỔ - CHÁY RỪNG</a:t>
            </a:r>
            <a:endParaRPr lang="en-US" sz="2800" spc="-14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Batang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thức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thường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xảy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ra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trường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tình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huống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diễn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ra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nhanh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đột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xuất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quy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luật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đòi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hỏi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huy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hết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sức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linh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hoạt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hành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khẩn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trương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tốt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chức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luyện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thường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xuyên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án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từng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vực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trọng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khu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vực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xảy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ra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tình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huống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FontTx/>
              <a:buChar char="-"/>
            </a:pP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FontTx/>
              <a:buChar char="-"/>
            </a:pPr>
            <a:endParaRPr lang="en-US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81884" y="298239"/>
            <a:ext cx="4359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VĐHL1.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 CÁC HÌNH THỨC BÁO ĐỘNG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/>
          </p:cNvSpPr>
          <p:nvPr/>
        </p:nvSpPr>
        <p:spPr bwMode="auto">
          <a:xfrm>
            <a:off x="1259542" y="0"/>
            <a:ext cx="689385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defRPr/>
            </a:pPr>
            <a:endParaRPr lang="en-US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3" name="Rectangle 29"/>
          <p:cNvSpPr>
            <a:spLocks noChangeArrowheads="1"/>
          </p:cNvSpPr>
          <p:nvPr/>
        </p:nvSpPr>
        <p:spPr bwMode="auto">
          <a:xfrm>
            <a:off x="0" y="1066800"/>
            <a:ext cx="9144000" cy="2286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pic>
        <p:nvPicPr>
          <p:cNvPr id="15364" name="Picture 7" descr="F:\Cá nhân\SKCTKT 2016\Mau Huy hieu (ve lai co dat lien) chu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3400" y="89645"/>
            <a:ext cx="9906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0" y="1295400"/>
            <a:ext cx="9144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742950" indent="-514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nl-NL" sz="2800" b="1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</p:txBody>
      </p:sp>
      <p:sp>
        <p:nvSpPr>
          <p:cNvPr id="15366" name="Rectangle 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en-US" altLang="en-US" sz="1600" b="1" i="1">
              <a:solidFill>
                <a:schemeClr val="bg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35858" y="53787"/>
            <a:ext cx="1295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-35858" y="1255295"/>
            <a:ext cx="9144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ts val="600"/>
              </a:spcBef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Batang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Trang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mang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vật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chất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dập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lửa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bình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cứu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hỏa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bùi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nhùi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câu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liêm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xô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thùng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chậu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thang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cuốc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xẻng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….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Batang"/>
              </a:rPr>
              <a:t>*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Hành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trực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ban.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Batang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nghe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cháy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ở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khu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vực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nào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khẩn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trương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tín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hiệu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đơn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vị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Batang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cáo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huy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về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địa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khu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vực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nơi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xảy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ra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đám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cháy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Batang"/>
              </a:rPr>
              <a:t>- </a:t>
            </a:r>
            <a:r>
              <a:rPr lang="en-US" sz="2800" dirty="0" err="1" smtClean="0">
                <a:latin typeface="Times New Roman" panose="02020603050405020304" pitchFamily="18" charset="0"/>
                <a:ea typeface="Batang"/>
              </a:rPr>
              <a:t>Báo</a:t>
            </a:r>
            <a:r>
              <a:rPr lang="en-US" sz="2800" dirty="0" smtClean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cáo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tình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lên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trực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ban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ea typeface="Batang"/>
              </a:rPr>
              <a:t>..</a:t>
            </a: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Batang"/>
              </a:rPr>
              <a:t>*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Hành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huy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-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Nghe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trực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ban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báo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cáo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chỉ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thị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cho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trực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ban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triệu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tập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chỉ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ea typeface="Batang"/>
              </a:rPr>
              <a:t>huy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.</a:t>
            </a:r>
            <a:endParaRPr lang="en-US" sz="2800" spc="-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800" spc="-140" dirty="0" smtClean="0">
                <a:latin typeface="Times New Roman" panose="02020603050405020304" pitchFamily="18" charset="0"/>
                <a:ea typeface="Batang"/>
              </a:rPr>
              <a:t>- </a:t>
            </a:r>
            <a:r>
              <a:rPr lang="en-US" sz="2800" spc="-140" dirty="0" err="1">
                <a:latin typeface="Times New Roman" panose="02020603050405020304" pitchFamily="18" charset="0"/>
                <a:ea typeface="Batang"/>
              </a:rPr>
              <a:t>Hội</a:t>
            </a:r>
            <a:r>
              <a:rPr lang="en-US" sz="2800" spc="-140" dirty="0">
                <a:latin typeface="Times New Roman" panose="02020603050405020304" pitchFamily="18" charset="0"/>
                <a:ea typeface="Batang"/>
              </a:rPr>
              <a:t> ý </a:t>
            </a:r>
            <a:r>
              <a:rPr lang="en-US" sz="2800" spc="-140" dirty="0" err="1">
                <a:latin typeface="Times New Roman" panose="02020603050405020304" pitchFamily="18" charset="0"/>
                <a:ea typeface="Batang"/>
              </a:rPr>
              <a:t>chỉ</a:t>
            </a:r>
            <a:r>
              <a:rPr lang="en-US" sz="2800" spc="-14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40" dirty="0" err="1">
                <a:latin typeface="Times New Roman" panose="02020603050405020304" pitchFamily="18" charset="0"/>
                <a:ea typeface="Batang"/>
              </a:rPr>
              <a:t>huy</a:t>
            </a:r>
            <a:r>
              <a:rPr lang="en-US" sz="2800" spc="-140" dirty="0">
                <a:latin typeface="Times New Roman" panose="02020603050405020304" pitchFamily="18" charset="0"/>
                <a:ea typeface="Batang"/>
              </a:rPr>
              <a:t> (</a:t>
            </a:r>
            <a:r>
              <a:rPr lang="en-US" sz="2800" spc="-140" dirty="0" err="1">
                <a:latin typeface="Times New Roman" panose="02020603050405020304" pitchFamily="18" charset="0"/>
                <a:ea typeface="Batang"/>
              </a:rPr>
              <a:t>hành</a:t>
            </a:r>
            <a:r>
              <a:rPr lang="en-US" sz="2800" spc="-14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40" dirty="0" err="1">
                <a:latin typeface="Times New Roman" panose="02020603050405020304" pitchFamily="18" charset="0"/>
                <a:ea typeface="Batang"/>
              </a:rPr>
              <a:t>động</a:t>
            </a:r>
            <a:r>
              <a:rPr lang="en-US" sz="2800" spc="-14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40" dirty="0" err="1">
                <a:latin typeface="Times New Roman" panose="02020603050405020304" pitchFamily="18" charset="0"/>
                <a:ea typeface="Batang"/>
              </a:rPr>
              <a:t>nhanh</a:t>
            </a:r>
            <a:r>
              <a:rPr lang="en-US" sz="2800" spc="-14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spc="-140" dirty="0" err="1">
                <a:latin typeface="Times New Roman" panose="02020603050405020304" pitchFamily="18" charset="0"/>
                <a:ea typeface="Batang"/>
              </a:rPr>
              <a:t>khẩn</a:t>
            </a:r>
            <a:r>
              <a:rPr lang="en-US" sz="2800" spc="-14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40" dirty="0" err="1">
                <a:latin typeface="Times New Roman" panose="02020603050405020304" pitchFamily="18" charset="0"/>
                <a:ea typeface="Batang"/>
              </a:rPr>
              <a:t>trương</a:t>
            </a:r>
            <a:r>
              <a:rPr lang="en-US" sz="2800" spc="-140" dirty="0">
                <a:latin typeface="Times New Roman" panose="02020603050405020304" pitchFamily="18" charset="0"/>
                <a:ea typeface="Batang"/>
              </a:rPr>
              <a:t>), </a:t>
            </a:r>
            <a:r>
              <a:rPr lang="en-US" sz="2800" spc="-140" dirty="0" err="1">
                <a:latin typeface="Times New Roman" panose="02020603050405020304" pitchFamily="18" charset="0"/>
                <a:ea typeface="Batang"/>
              </a:rPr>
              <a:t>phân</a:t>
            </a:r>
            <a:r>
              <a:rPr lang="en-US" sz="2800" spc="-14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40" dirty="0" err="1">
                <a:latin typeface="Times New Roman" panose="02020603050405020304" pitchFamily="18" charset="0"/>
                <a:ea typeface="Batang"/>
              </a:rPr>
              <a:t>công</a:t>
            </a:r>
            <a:r>
              <a:rPr lang="en-US" sz="2800" spc="-14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40" dirty="0" err="1">
                <a:latin typeface="Times New Roman" panose="02020603050405020304" pitchFamily="18" charset="0"/>
                <a:ea typeface="Batang"/>
              </a:rPr>
              <a:t>phụ</a:t>
            </a:r>
            <a:r>
              <a:rPr lang="en-US" sz="2800" spc="-14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140" dirty="0" err="1">
                <a:latin typeface="Times New Roman" panose="02020603050405020304" pitchFamily="18" charset="0"/>
                <a:ea typeface="Batang"/>
              </a:rPr>
              <a:t>trách</a:t>
            </a:r>
            <a:r>
              <a:rPr lang="en-US" sz="2800" spc="-140" dirty="0">
                <a:latin typeface="Times New Roman" panose="02020603050405020304" pitchFamily="18" charset="0"/>
                <a:ea typeface="Batang"/>
              </a:rPr>
              <a:t>.</a:t>
            </a:r>
            <a:endParaRPr lang="en-US" sz="2800" spc="-14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endParaRPr lang="en-US" sz="2800" spc="-14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92236" y="345185"/>
            <a:ext cx="4359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VĐHL1.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 CÁC HÌNH THỨC BÁO ĐỘNG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en-US" sz="2800" b="1" smtClean="0">
                <a:solidFill>
                  <a:srgbClr val="0000FF"/>
                </a:solidFill>
                <a:latin typeface="Times New Roman" pitchFamily="18" charset="0"/>
              </a:rPr>
              <a:t>Phần 1. Ý ĐỊNH HUẤN LUYỆN</a:t>
            </a:r>
            <a:endParaRPr lang="en-US" altLang="en-US" sz="2800" b="1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6147" name="Rectangle 29"/>
          <p:cNvSpPr>
            <a:spLocks noChangeArrowheads="1"/>
          </p:cNvSpPr>
          <p:nvPr/>
        </p:nvSpPr>
        <p:spPr bwMode="auto">
          <a:xfrm>
            <a:off x="0" y="914400"/>
            <a:ext cx="9144000" cy="152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066800"/>
            <a:ext cx="9144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0"/>
              </a:spcAft>
            </a:pPr>
            <a:r>
              <a:rPr lang="nl-NL" sz="28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     I. MỤC ĐÍCH, YÊU CẦU</a:t>
            </a:r>
            <a:endParaRPr lang="en-US" sz="2800" dirty="0" smtClean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nl-NL" sz="28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     1. Mục đích</a:t>
            </a:r>
            <a:endParaRPr lang="en-US" sz="2800" dirty="0" smtClean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-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Nhằm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thiệu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huấn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quân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đoàn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nội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dung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bản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sở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huấn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luyện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SSCĐ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chiến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đấu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nl-NL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l-NL" sz="28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    2. Yêu cầu</a:t>
            </a:r>
            <a:endParaRPr lang="en-US" sz="2800" dirty="0" smtClean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en-US" sz="2800" spc="-20" dirty="0" smtClean="0">
                <a:latin typeface="Times New Roman" panose="02020603050405020304" pitchFamily="18" charset="0"/>
                <a:ea typeface="Batang"/>
              </a:rPr>
              <a:t>       - </a:t>
            </a:r>
            <a:r>
              <a:rPr lang="en-US" sz="2800" spc="-20" dirty="0" err="1">
                <a:latin typeface="Times New Roman" panose="02020603050405020304" pitchFamily="18" charset="0"/>
                <a:ea typeface="Batang"/>
              </a:rPr>
              <a:t>Nắm</a:t>
            </a:r>
            <a:r>
              <a:rPr lang="en-US" sz="2800" spc="-2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20" dirty="0" err="1">
                <a:latin typeface="Times New Roman" panose="02020603050405020304" pitchFamily="18" charset="0"/>
                <a:ea typeface="Batang"/>
              </a:rPr>
              <a:t>chắc</a:t>
            </a:r>
            <a:r>
              <a:rPr lang="en-US" sz="2800" spc="-2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20" dirty="0" err="1">
                <a:latin typeface="Times New Roman" panose="02020603050405020304" pitchFamily="18" charset="0"/>
                <a:ea typeface="Batang"/>
              </a:rPr>
              <a:t>nội</a:t>
            </a:r>
            <a:r>
              <a:rPr lang="en-US" sz="2800" spc="-20" dirty="0">
                <a:latin typeface="Times New Roman" panose="02020603050405020304" pitchFamily="18" charset="0"/>
                <a:ea typeface="Batang"/>
              </a:rPr>
              <a:t> dung </a:t>
            </a:r>
            <a:r>
              <a:rPr lang="en-US" sz="2800" spc="-20" dirty="0" err="1">
                <a:latin typeface="Times New Roman" panose="02020603050405020304" pitchFamily="18" charset="0"/>
                <a:ea typeface="Batang"/>
              </a:rPr>
              <a:t>thời</a:t>
            </a:r>
            <a:r>
              <a:rPr lang="en-US" sz="2800" spc="-2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20" dirty="0" err="1">
                <a:latin typeface="Times New Roman" panose="02020603050405020304" pitchFamily="18" charset="0"/>
                <a:ea typeface="Batang"/>
              </a:rPr>
              <a:t>gian</a:t>
            </a:r>
            <a:r>
              <a:rPr lang="en-US" sz="2800" spc="-2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20" dirty="0" err="1">
                <a:latin typeface="Times New Roman" panose="02020603050405020304" pitchFamily="18" charset="0"/>
                <a:ea typeface="Batang"/>
              </a:rPr>
              <a:t>tổ</a:t>
            </a:r>
            <a:r>
              <a:rPr lang="en-US" sz="2800" spc="-2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20" dirty="0" err="1">
                <a:latin typeface="Times New Roman" panose="02020603050405020304" pitchFamily="18" charset="0"/>
                <a:ea typeface="Batang"/>
              </a:rPr>
              <a:t>chức</a:t>
            </a:r>
            <a:r>
              <a:rPr lang="en-US" sz="2800" spc="-2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20" dirty="0" err="1">
                <a:latin typeface="Times New Roman" panose="02020603050405020304" pitchFamily="18" charset="0"/>
                <a:ea typeface="Batang"/>
              </a:rPr>
              <a:t>phương</a:t>
            </a:r>
            <a:r>
              <a:rPr lang="en-US" sz="2800" spc="-2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20" dirty="0" err="1">
                <a:latin typeface="Times New Roman" panose="02020603050405020304" pitchFamily="18" charset="0"/>
                <a:ea typeface="Batang"/>
              </a:rPr>
              <a:t>pháp</a:t>
            </a:r>
            <a:r>
              <a:rPr lang="en-US" sz="2800" spc="-2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20" dirty="0" err="1">
                <a:latin typeface="Times New Roman" panose="02020603050405020304" pitchFamily="18" charset="0"/>
                <a:ea typeface="Batang"/>
              </a:rPr>
              <a:t>các</a:t>
            </a:r>
            <a:r>
              <a:rPr lang="en-US" sz="2800" spc="-2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20" dirty="0" err="1">
                <a:latin typeface="Times New Roman" panose="02020603050405020304" pitchFamily="18" charset="0"/>
                <a:ea typeface="Batang"/>
              </a:rPr>
              <a:t>hình</a:t>
            </a:r>
            <a:r>
              <a:rPr lang="en-US" sz="2800" spc="-2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20" dirty="0" err="1">
                <a:latin typeface="Times New Roman" panose="02020603050405020304" pitchFamily="18" charset="0"/>
                <a:ea typeface="Batang"/>
              </a:rPr>
              <a:t>thức</a:t>
            </a:r>
            <a:r>
              <a:rPr lang="en-US" sz="2800" spc="-2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20" dirty="0" err="1">
                <a:latin typeface="Times New Roman" panose="02020603050405020304" pitchFamily="18" charset="0"/>
                <a:ea typeface="Batang"/>
              </a:rPr>
              <a:t>báo</a:t>
            </a:r>
            <a:r>
              <a:rPr lang="en-US" sz="2800" spc="-2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20" dirty="0" err="1">
                <a:latin typeface="Times New Roman" panose="02020603050405020304" pitchFamily="18" charset="0"/>
                <a:ea typeface="Batang"/>
              </a:rPr>
              <a:t>động</a:t>
            </a:r>
            <a:r>
              <a:rPr lang="en-US" sz="2800" spc="-20" dirty="0">
                <a:latin typeface="Times New Roman" panose="02020603050405020304" pitchFamily="18" charset="0"/>
                <a:ea typeface="Batang"/>
              </a:rPr>
              <a:t>.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Batang"/>
              </a:rPr>
              <a:t>       -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Nắm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chắc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hành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huy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thức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indent="-514350" algn="just" eaLnBrk="1" hangingPunct="1">
              <a:spcBef>
                <a:spcPts val="1200"/>
              </a:spcBef>
              <a:spcAft>
                <a:spcPts val="600"/>
              </a:spcAft>
              <a:buClr>
                <a:srgbClr val="FF0000"/>
              </a:buClr>
              <a:defRPr/>
            </a:pPr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  <a:p>
            <a:pPr marL="742950" indent="-514350" algn="just" ea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AutoNum type="arabicPeriod"/>
              <a:defRPr/>
            </a:pPr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51" name="Rectangle 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en-US" altLang="en-US" sz="1600" b="1" i="1">
              <a:solidFill>
                <a:schemeClr val="bg1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0"/>
            <a:ext cx="1371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371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F:\Cá nhân\SKCTKT 2016\Mau Huy hieu (ve lai co dat lien) chuan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48600" y="0"/>
            <a:ext cx="1295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/>
          </p:cNvSpPr>
          <p:nvPr/>
        </p:nvSpPr>
        <p:spPr bwMode="auto">
          <a:xfrm>
            <a:off x="1143000" y="0"/>
            <a:ext cx="693868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defRPr/>
            </a:pPr>
            <a:endParaRPr lang="en-US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3" name="Rectangle 29"/>
          <p:cNvSpPr>
            <a:spLocks noChangeArrowheads="1"/>
          </p:cNvSpPr>
          <p:nvPr/>
        </p:nvSpPr>
        <p:spPr bwMode="auto">
          <a:xfrm>
            <a:off x="0" y="914400"/>
            <a:ext cx="9144000" cy="152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pic>
        <p:nvPicPr>
          <p:cNvPr id="15364" name="Picture 7" descr="F:\Cá nhân\SKCTKT 2016\Mau Huy hieu (ve lai co dat lien) chu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81684" y="0"/>
            <a:ext cx="9906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0" y="1066800"/>
            <a:ext cx="9144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742950" indent="-514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endParaRPr lang="nl-NL" sz="2600" b="1" dirty="0" smtClean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6" name="Rectangle 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en-US" altLang="en-US" sz="1600" b="1" i="1">
              <a:solidFill>
                <a:schemeClr val="bg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53787" y="0"/>
            <a:ext cx="1295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-53787" y="1166843"/>
            <a:ext cx="935018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Batang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cáo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huy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khu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vực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nơi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xảy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đám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cháy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cháy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rừng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mà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khu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vực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vị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đảm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nhiểm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nghe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vị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địa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trung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chuẩn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vật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chất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tiện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khu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vực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cháy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cáo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Đôn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đốc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chuẩn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mọi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vật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chất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tiện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vị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nơi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xảy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đám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cháy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phục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mọi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hậu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*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nghe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tín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lẹnh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ban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vị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tín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còi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khẩu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lệnh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81885" y="336813"/>
            <a:ext cx="4359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VĐHL1.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 CÁC HÌNH THỨC BÁO ĐỘNG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/>
          </p:cNvSpPr>
          <p:nvPr/>
        </p:nvSpPr>
        <p:spPr bwMode="auto">
          <a:xfrm>
            <a:off x="990600" y="0"/>
            <a:ext cx="7180729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defRPr/>
            </a:pPr>
            <a:endParaRPr lang="en-US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3" name="Rectangle 29"/>
          <p:cNvSpPr>
            <a:spLocks noChangeArrowheads="1"/>
          </p:cNvSpPr>
          <p:nvPr/>
        </p:nvSpPr>
        <p:spPr bwMode="auto">
          <a:xfrm>
            <a:off x="0" y="1066800"/>
            <a:ext cx="9144000" cy="2286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pic>
        <p:nvPicPr>
          <p:cNvPr id="15364" name="Picture 7" descr="F:\Cá nhân\SKCTKT 2016\Mau Huy hieu (ve lai co dat lien) chu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71329" y="89645"/>
            <a:ext cx="9906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0" y="1295400"/>
            <a:ext cx="9144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742950" indent="-514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nl-NL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</p:txBody>
      </p:sp>
      <p:sp>
        <p:nvSpPr>
          <p:cNvPr id="15366" name="Rectangle 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en-US" altLang="en-US" sz="1600" b="1" i="1">
              <a:solidFill>
                <a:schemeClr val="bg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7929" y="53787"/>
            <a:ext cx="100852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-17928" y="1371600"/>
            <a:ext cx="9006580" cy="4964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nghe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tín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dù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đang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gì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ở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đâu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dừng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ngay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vị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thấy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đám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cháy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khẩn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trương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lấy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vật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chất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ngay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khu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vực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cháy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đám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cháy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cháy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rừng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vị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nghe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nhiệm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huy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Chuẩn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mọi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tiện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vật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chất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chữa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cháy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ngoài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doanh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trại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chuẩn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vật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chất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tiện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pPr>
              <a:spcAft>
                <a:spcPts val="0"/>
              </a:spcAft>
            </a:pPr>
            <a:endParaRPr lang="en-US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25264" y="348734"/>
            <a:ext cx="4359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VĐHL1.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 CÁC HÌNH THỨC BÁO ĐỘNG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20"/>
            <a:ext cx="8991600" cy="5532480"/>
          </a:xfrm>
        </p:spPr>
        <p:txBody>
          <a:bodyPr/>
          <a:lstStyle/>
          <a:p>
            <a:pPr mar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F. BÁO ĐỘNG PHÒNG CHỐNG THIÊN TAI, TKCN.</a:t>
            </a:r>
          </a:p>
          <a:p>
            <a:pPr mar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án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chuẩn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trước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từng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nhiệm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khu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vực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mà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vị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đảm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nhiệm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ngay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Đây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nhiệm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trọng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đòi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hỏi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huy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nắm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chắc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địa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nhiệm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vị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tổ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luyện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thường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xuyên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chuẩn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đầy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đủ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quân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vật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chất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đáp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kịp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nhiệm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tình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huống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xảy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cuốc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xẻng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bao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rọ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đá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cọc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tre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dao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tông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vồ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phao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nhà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bạt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….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6389"/>
            <a:ext cx="106680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7" descr="F:\Cá nhân\SKCTKT 2016\Mau Huy hieu (ve lai co dat lien) chu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21053" y="66131"/>
            <a:ext cx="9906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66800" y="0"/>
            <a:ext cx="6954253" cy="1030789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VĐHL1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. CÁC HÌNH THỨC BÁO ĐỘNG </a:t>
            </a:r>
            <a:br>
              <a:rPr lang="en-US" altLang="en-US" sz="2000" b="1" dirty="0">
                <a:latin typeface="Times New Roman" pitchFamily="18" charset="0"/>
                <a:cs typeface="Times New Roman" pitchFamily="18" charset="0"/>
              </a:rPr>
            </a:br>
            <a:endParaRPr lang="en-US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-36095" y="1096920"/>
            <a:ext cx="9144000" cy="2286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en-US" altLang="en-US" sz="1600" b="1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91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/>
          </p:cNvSpPr>
          <p:nvPr/>
        </p:nvSpPr>
        <p:spPr bwMode="auto">
          <a:xfrm>
            <a:off x="1013013" y="0"/>
            <a:ext cx="71403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defRPr/>
            </a:pPr>
            <a:endParaRPr lang="en-US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3" name="Rectangle 29"/>
          <p:cNvSpPr>
            <a:spLocks noChangeArrowheads="1"/>
          </p:cNvSpPr>
          <p:nvPr/>
        </p:nvSpPr>
        <p:spPr bwMode="auto">
          <a:xfrm>
            <a:off x="0" y="1066800"/>
            <a:ext cx="9144000" cy="2286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pic>
        <p:nvPicPr>
          <p:cNvPr id="15364" name="Picture 7" descr="F:\Cá nhân\SKCTKT 2016\Mau Huy hieu (ve lai co dat lien) chu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3400" y="89645"/>
            <a:ext cx="9906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0" y="1295400"/>
            <a:ext cx="9144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742950" indent="-514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nl-NL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</p:txBody>
      </p:sp>
      <p:sp>
        <p:nvSpPr>
          <p:cNvPr id="15366" name="Rectangle 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en-US" altLang="en-US" sz="1600" b="1" i="1">
              <a:solidFill>
                <a:schemeClr val="bg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8873" y="89645"/>
            <a:ext cx="106680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152400" y="1305342"/>
            <a:ext cx="8839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*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ban.</a:t>
            </a:r>
          </a:p>
          <a:p>
            <a:pPr indent="457200"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nhận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quyền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địa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kịp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cáo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huy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địa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nơi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xảy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cố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nghe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indent="457200">
              <a:spcAft>
                <a:spcPts val="0"/>
              </a:spcAft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huy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nhiệm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pPr indent="457200"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tín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vị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7200"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Triệu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kíp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ban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từng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7200"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huy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lên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nhà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huy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hội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ý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huy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7200"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tình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cáo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lên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ban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7200"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*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huy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7200"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huy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92236" y="407789"/>
            <a:ext cx="4359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VĐHL1.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 CÁC HÌNH THỨC BÁO ĐỘNG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/>
          </p:cNvSpPr>
          <p:nvPr/>
        </p:nvSpPr>
        <p:spPr bwMode="auto">
          <a:xfrm>
            <a:off x="1046629" y="28074"/>
            <a:ext cx="705074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en-US" altLang="en-US" sz="2000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algn="ctr" eaLnBrk="1" hangingPunct="1"/>
            <a:endParaRPr lang="en-US" altLang="en-US" sz="2000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algn="ctr" eaLnBrk="1" hangingPunct="1"/>
            <a:endParaRPr lang="en-US" altLang="en-US" sz="2400" b="1" dirty="0" smtClean="0">
              <a:solidFill>
                <a:srgbClr val="0033CC"/>
              </a:solidFill>
              <a:latin typeface="Times New Roman" pitchFamily="18" charset="0"/>
            </a:endParaRPr>
          </a:p>
          <a:p>
            <a:pPr algn="ctr" eaLnBrk="1" hangingPunct="1"/>
            <a:endParaRPr lang="en-US" altLang="en-US" sz="2400" b="1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5363" name="Rectangle 29"/>
          <p:cNvSpPr>
            <a:spLocks noChangeArrowheads="1"/>
          </p:cNvSpPr>
          <p:nvPr/>
        </p:nvSpPr>
        <p:spPr bwMode="auto">
          <a:xfrm>
            <a:off x="0" y="914400"/>
            <a:ext cx="9144000" cy="152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pic>
        <p:nvPicPr>
          <p:cNvPr id="15364" name="Picture 7" descr="F:\Cá nhân\SKCTKT 2016\Mau Huy hieu (ve lai co dat lien) chu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17542" y="0"/>
            <a:ext cx="9906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0" y="1066800"/>
            <a:ext cx="9144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742950" indent="-514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endParaRPr lang="nl-NL" sz="2600" b="1" dirty="0" smtClean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6" name="Rectangle 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en-US" altLang="en-US" sz="1600" b="1" i="1">
              <a:solidFill>
                <a:schemeClr val="bg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" y="0"/>
            <a:ext cx="106680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0" y="1143000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en-US" sz="2800" spc="-30" dirty="0">
                <a:latin typeface="Times New Roman" panose="02020603050405020304" pitchFamily="18" charset="0"/>
                <a:ea typeface="Batang"/>
              </a:rPr>
              <a:t>- </a:t>
            </a:r>
            <a:r>
              <a:rPr lang="en-US" sz="2800" spc="-30" dirty="0" err="1">
                <a:latin typeface="Times New Roman" panose="02020603050405020304" pitchFamily="18" charset="0"/>
                <a:ea typeface="Batang"/>
              </a:rPr>
              <a:t>Nghe</a:t>
            </a:r>
            <a:r>
              <a:rPr lang="en-US" sz="2800" spc="-3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30" dirty="0" err="1">
                <a:latin typeface="Times New Roman" panose="02020603050405020304" pitchFamily="18" charset="0"/>
                <a:ea typeface="Batang"/>
              </a:rPr>
              <a:t>trực</a:t>
            </a:r>
            <a:r>
              <a:rPr lang="en-US" sz="2800" spc="-30" dirty="0">
                <a:latin typeface="Times New Roman" panose="02020603050405020304" pitchFamily="18" charset="0"/>
                <a:ea typeface="Batang"/>
              </a:rPr>
              <a:t> ban </a:t>
            </a:r>
            <a:r>
              <a:rPr lang="en-US" sz="2800" spc="-30" dirty="0" err="1">
                <a:latin typeface="Times New Roman" panose="02020603050405020304" pitchFamily="18" charset="0"/>
                <a:ea typeface="Batang"/>
              </a:rPr>
              <a:t>báo</a:t>
            </a:r>
            <a:r>
              <a:rPr lang="en-US" sz="2800" spc="-3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30" dirty="0" err="1">
                <a:latin typeface="Times New Roman" panose="02020603050405020304" pitchFamily="18" charset="0"/>
                <a:ea typeface="Batang"/>
              </a:rPr>
              <a:t>cáo</a:t>
            </a:r>
            <a:r>
              <a:rPr lang="en-US" sz="2800" spc="-3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spc="-30" dirty="0" err="1">
                <a:latin typeface="Times New Roman" panose="02020603050405020304" pitchFamily="18" charset="0"/>
                <a:ea typeface="Batang"/>
              </a:rPr>
              <a:t>chỉ</a:t>
            </a:r>
            <a:r>
              <a:rPr lang="en-US" sz="2800" spc="-3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30" dirty="0" err="1">
                <a:latin typeface="Times New Roman" panose="02020603050405020304" pitchFamily="18" charset="0"/>
                <a:ea typeface="Batang"/>
              </a:rPr>
              <a:t>thị</a:t>
            </a:r>
            <a:r>
              <a:rPr lang="en-US" sz="2800" spc="-3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30" dirty="0" err="1">
                <a:latin typeface="Times New Roman" panose="02020603050405020304" pitchFamily="18" charset="0"/>
                <a:ea typeface="Batang"/>
              </a:rPr>
              <a:t>cho</a:t>
            </a:r>
            <a:r>
              <a:rPr lang="en-US" sz="2800" spc="-3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30" dirty="0" err="1">
                <a:latin typeface="Times New Roman" panose="02020603050405020304" pitchFamily="18" charset="0"/>
                <a:ea typeface="Batang"/>
              </a:rPr>
              <a:t>trực</a:t>
            </a:r>
            <a:r>
              <a:rPr lang="en-US" sz="2800" spc="-30" dirty="0">
                <a:latin typeface="Times New Roman" panose="02020603050405020304" pitchFamily="18" charset="0"/>
                <a:ea typeface="Batang"/>
              </a:rPr>
              <a:t> ban </a:t>
            </a:r>
            <a:r>
              <a:rPr lang="en-US" sz="2800" spc="-30" dirty="0" err="1">
                <a:latin typeface="Times New Roman" panose="02020603050405020304" pitchFamily="18" charset="0"/>
                <a:ea typeface="Batang"/>
              </a:rPr>
              <a:t>phát</a:t>
            </a:r>
            <a:r>
              <a:rPr lang="en-US" sz="2800" spc="-3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30" dirty="0" err="1">
                <a:latin typeface="Times New Roman" panose="02020603050405020304" pitchFamily="18" charset="0"/>
                <a:ea typeface="Batang"/>
              </a:rPr>
              <a:t>lệnh</a:t>
            </a:r>
            <a:r>
              <a:rPr lang="en-US" sz="2800" spc="-3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30" dirty="0" err="1">
                <a:latin typeface="Times New Roman" panose="02020603050405020304" pitchFamily="18" charset="0"/>
                <a:ea typeface="Batang"/>
              </a:rPr>
              <a:t>báo</a:t>
            </a:r>
            <a:r>
              <a:rPr lang="en-US" sz="2800" spc="-3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30" dirty="0" err="1">
                <a:latin typeface="Times New Roman" panose="02020603050405020304" pitchFamily="18" charset="0"/>
                <a:ea typeface="Batang"/>
              </a:rPr>
              <a:t>động</a:t>
            </a:r>
            <a:r>
              <a:rPr lang="en-US" sz="2800" spc="-3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30" dirty="0" err="1">
                <a:latin typeface="Times New Roman" panose="02020603050405020304" pitchFamily="18" charset="0"/>
                <a:ea typeface="Batang"/>
              </a:rPr>
              <a:t>đơn</a:t>
            </a:r>
            <a:r>
              <a:rPr lang="en-US" sz="2800" spc="-3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30" dirty="0" err="1">
                <a:latin typeface="Times New Roman" panose="02020603050405020304" pitchFamily="18" charset="0"/>
                <a:ea typeface="Batang"/>
              </a:rPr>
              <a:t>vị</a:t>
            </a:r>
            <a:r>
              <a:rPr lang="en-US" sz="2800" spc="-3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30" dirty="0" err="1">
                <a:latin typeface="Times New Roman" panose="02020603050405020304" pitchFamily="18" charset="0"/>
                <a:ea typeface="Batang"/>
              </a:rPr>
              <a:t>và</a:t>
            </a:r>
            <a:r>
              <a:rPr lang="en-US" sz="2800" spc="-3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30" dirty="0" err="1">
                <a:latin typeface="Times New Roman" panose="02020603050405020304" pitchFamily="18" charset="0"/>
                <a:ea typeface="Batang"/>
              </a:rPr>
              <a:t>thông</a:t>
            </a:r>
            <a:r>
              <a:rPr lang="en-US" sz="2800" spc="-3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30" dirty="0" err="1">
                <a:latin typeface="Times New Roman" panose="02020603050405020304" pitchFamily="18" charset="0"/>
                <a:ea typeface="Batang"/>
              </a:rPr>
              <a:t>báo</a:t>
            </a:r>
            <a:r>
              <a:rPr lang="en-US" sz="2800" spc="-3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30" dirty="0" err="1">
                <a:latin typeface="Times New Roman" panose="02020603050405020304" pitchFamily="18" charset="0"/>
                <a:ea typeface="Batang"/>
              </a:rPr>
              <a:t>cho</a:t>
            </a:r>
            <a:r>
              <a:rPr lang="en-US" sz="2800" spc="-3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30" dirty="0" err="1">
                <a:latin typeface="Times New Roman" panose="02020603050405020304" pitchFamily="18" charset="0"/>
                <a:ea typeface="Batang"/>
              </a:rPr>
              <a:t>các</a:t>
            </a:r>
            <a:r>
              <a:rPr lang="en-US" sz="2800" spc="-3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30" dirty="0" err="1">
                <a:latin typeface="Times New Roman" panose="02020603050405020304" pitchFamily="18" charset="0"/>
                <a:ea typeface="Batang"/>
              </a:rPr>
              <a:t>đồng</a:t>
            </a:r>
            <a:r>
              <a:rPr lang="en-US" sz="2800" spc="-3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30" dirty="0" err="1">
                <a:latin typeface="Times New Roman" panose="02020603050405020304" pitchFamily="18" charset="0"/>
                <a:ea typeface="Batang"/>
              </a:rPr>
              <a:t>chí</a:t>
            </a:r>
            <a:r>
              <a:rPr lang="en-US" sz="2800" spc="-3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30" dirty="0" err="1">
                <a:latin typeface="Times New Roman" panose="02020603050405020304" pitchFamily="18" charset="0"/>
                <a:ea typeface="Batang"/>
              </a:rPr>
              <a:t>cấp</a:t>
            </a:r>
            <a:r>
              <a:rPr lang="en-US" sz="2800" spc="-3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30" dirty="0" err="1">
                <a:latin typeface="Times New Roman" panose="02020603050405020304" pitchFamily="18" charset="0"/>
                <a:ea typeface="Batang"/>
              </a:rPr>
              <a:t>phó</a:t>
            </a:r>
            <a:r>
              <a:rPr lang="en-US" sz="2800" spc="-3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spc="-30" dirty="0" err="1">
                <a:latin typeface="Times New Roman" panose="02020603050405020304" pitchFamily="18" charset="0"/>
                <a:ea typeface="Batang"/>
              </a:rPr>
              <a:t>các</a:t>
            </a:r>
            <a:r>
              <a:rPr lang="en-US" sz="2800" spc="-3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30" dirty="0" err="1">
                <a:latin typeface="Times New Roman" panose="02020603050405020304" pitchFamily="18" charset="0"/>
                <a:ea typeface="Batang"/>
              </a:rPr>
              <a:t>chỉ</a:t>
            </a:r>
            <a:r>
              <a:rPr lang="en-US" sz="2800" spc="-3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30" dirty="0" err="1">
                <a:latin typeface="Times New Roman" panose="02020603050405020304" pitchFamily="18" charset="0"/>
                <a:ea typeface="Batang"/>
              </a:rPr>
              <a:t>huy</a:t>
            </a:r>
            <a:r>
              <a:rPr lang="en-US" sz="2800" spc="-3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30" dirty="0" err="1">
                <a:latin typeface="Times New Roman" panose="02020603050405020304" pitchFamily="18" charset="0"/>
                <a:ea typeface="Batang"/>
              </a:rPr>
              <a:t>phân</a:t>
            </a:r>
            <a:r>
              <a:rPr lang="en-US" sz="2800" spc="-3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30" dirty="0" err="1">
                <a:latin typeface="Times New Roman" panose="02020603050405020304" pitchFamily="18" charset="0"/>
                <a:ea typeface="Batang"/>
              </a:rPr>
              <a:t>đội</a:t>
            </a:r>
            <a:r>
              <a:rPr lang="en-US" sz="2800" spc="-3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30" dirty="0" err="1">
                <a:latin typeface="Times New Roman" panose="02020603050405020304" pitchFamily="18" charset="0"/>
                <a:ea typeface="Batang"/>
              </a:rPr>
              <a:t>lên</a:t>
            </a:r>
            <a:r>
              <a:rPr lang="en-US" sz="2800" spc="-3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30" dirty="0" err="1">
                <a:latin typeface="Times New Roman" panose="02020603050405020304" pitchFamily="18" charset="0"/>
                <a:ea typeface="Batang"/>
              </a:rPr>
              <a:t>nhà</a:t>
            </a:r>
            <a:r>
              <a:rPr lang="en-US" sz="2800" spc="-3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30" dirty="0" err="1">
                <a:latin typeface="Times New Roman" panose="02020603050405020304" pitchFamily="18" charset="0"/>
                <a:ea typeface="Batang"/>
              </a:rPr>
              <a:t>chỉ</a:t>
            </a:r>
            <a:r>
              <a:rPr lang="en-US" sz="2800" spc="-3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30" dirty="0" err="1">
                <a:latin typeface="Times New Roman" panose="02020603050405020304" pitchFamily="18" charset="0"/>
                <a:ea typeface="Batang"/>
              </a:rPr>
              <a:t>huy</a:t>
            </a:r>
            <a:r>
              <a:rPr lang="en-US" sz="2800" spc="-3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30" dirty="0" err="1">
                <a:latin typeface="Times New Roman" panose="02020603050405020304" pitchFamily="18" charset="0"/>
                <a:ea typeface="Batang"/>
              </a:rPr>
              <a:t>nhận</a:t>
            </a:r>
            <a:r>
              <a:rPr lang="en-US" sz="2800" spc="-3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30" dirty="0" err="1">
                <a:latin typeface="Times New Roman" panose="02020603050405020304" pitchFamily="18" charset="0"/>
                <a:ea typeface="Batang"/>
              </a:rPr>
              <a:t>nhiệm</a:t>
            </a:r>
            <a:r>
              <a:rPr lang="en-US" sz="2800" spc="-3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spc="-30" dirty="0" err="1">
                <a:latin typeface="Times New Roman" panose="02020603050405020304" pitchFamily="18" charset="0"/>
                <a:ea typeface="Batang"/>
              </a:rPr>
              <a:t>vụ</a:t>
            </a:r>
            <a:r>
              <a:rPr lang="en-US" sz="2800" spc="-30" dirty="0">
                <a:latin typeface="Times New Roman" panose="02020603050405020304" pitchFamily="18" charset="0"/>
                <a:ea typeface="Batang"/>
              </a:rPr>
              <a:t>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Batang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Hội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ý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huy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phụ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trách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Batang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khai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nhiệm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vụ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thuộc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quyền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Nói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rõ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tổ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chức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huy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sắp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xếp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xe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cơ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Batang"/>
              </a:rPr>
              <a:t>+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Kế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hoạch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cơ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Batang"/>
              </a:rPr>
              <a:t>+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Hiệp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đồng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đơn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vị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bạn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địa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Batang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cáo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Batang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trung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toàn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đơn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vị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tra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quân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VKTB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cáo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Batang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Phổ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mệnh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hành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quân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sz="2800" dirty="0" smtClean="0">
              <a:latin typeface="Times New Roman" panose="02020603050405020304" pitchFamily="18" charset="0"/>
              <a:ea typeface="Batang"/>
            </a:endParaRPr>
          </a:p>
          <a:p>
            <a:pPr marL="342900" indent="-342900" algn="just">
              <a:spcAft>
                <a:spcPts val="0"/>
              </a:spcAft>
              <a:buFontTx/>
              <a:buChar char="-"/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12407" y="290218"/>
            <a:ext cx="4359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VĐHL1.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 CÁC HÌNH THỨC BÁO ĐỘNG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2963"/>
            <a:ext cx="7086600" cy="914401"/>
          </a:xfrm>
        </p:spPr>
        <p:txBody>
          <a:bodyPr/>
          <a:lstStyle/>
          <a:p>
            <a:pPr eaLnBrk="1" hangingPunct="1"/>
            <a:r>
              <a:rPr lang="en-US" altLang="en-US" sz="1800" b="1" dirty="0">
                <a:solidFill>
                  <a:srgbClr val="0000FF"/>
                </a:solidFill>
                <a:latin typeface="Times New Roman" pitchFamily="18" charset="0"/>
              </a:rPr>
              <a:t/>
            </a:r>
            <a:br>
              <a:rPr lang="en-US" altLang="en-US" sz="1800" b="1" dirty="0">
                <a:solidFill>
                  <a:srgbClr val="0000FF"/>
                </a:solidFill>
                <a:latin typeface="Times New Roman" pitchFamily="18" charset="0"/>
              </a:rPr>
            </a:br>
            <a:r>
              <a:rPr lang="en-US" altLang="en-US" sz="1800" b="1" dirty="0">
                <a:solidFill>
                  <a:srgbClr val="0000FF"/>
                </a:solidFill>
                <a:latin typeface="Times New Roman" pitchFamily="18" charset="0"/>
              </a:rPr>
              <a:t/>
            </a:r>
            <a:br>
              <a:rPr lang="en-US" altLang="en-US" sz="1800" b="1" dirty="0">
                <a:solidFill>
                  <a:srgbClr val="0000FF"/>
                </a:solidFill>
                <a:latin typeface="Times New Roman" pitchFamily="18" charset="0"/>
              </a:rPr>
            </a:br>
            <a:endParaRPr lang="en-US" altLang="en-US" sz="2000" b="1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-8021" y="996343"/>
            <a:ext cx="9144000" cy="152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74" y="32963"/>
            <a:ext cx="1295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7" descr="F:\Cá nhân\SKCTKT 2016\Mau Huy hieu (ve lai co dat lien) chu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81684" y="0"/>
            <a:ext cx="9906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8074" y="1246562"/>
            <a:ext cx="9044210" cy="5184402"/>
          </a:xfrm>
        </p:spPr>
        <p:txBody>
          <a:bodyPr/>
          <a:lstStyle/>
          <a:p>
            <a:pPr marL="0" indent="457200">
              <a:spcBef>
                <a:spcPts val="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7200">
              <a:spcBef>
                <a:spcPts val="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7200">
              <a:spcBef>
                <a:spcPts val="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7200">
              <a:spcBef>
                <a:spcPts val="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457200">
              <a:spcBef>
                <a:spcPts val="0"/>
              </a:spcBef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7200">
              <a:spcBef>
                <a:spcPts val="0"/>
              </a:spcBef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en-US" altLang="en-US" sz="1600" b="1" i="1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06536" y="305497"/>
            <a:ext cx="4359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VĐHL1.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 CÁC HÌNH THỨC BÁO ĐỘNG </a:t>
            </a:r>
          </a:p>
        </p:txBody>
      </p:sp>
    </p:spTree>
    <p:extLst>
      <p:ext uri="{BB962C8B-B14F-4D97-AF65-F5344CB8AC3E}">
        <p14:creationId xmlns:p14="http://schemas.microsoft.com/office/powerpoint/2010/main" val="224836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/>
          </p:cNvSpPr>
          <p:nvPr/>
        </p:nvSpPr>
        <p:spPr bwMode="auto">
          <a:xfrm>
            <a:off x="1160928" y="76200"/>
            <a:ext cx="692075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US" altLang="en-US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/>
            <a:endParaRPr lang="en-US" altLang="en-US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/>
            <a:endParaRPr lang="en-US" alt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en-US" sz="2000" b="1" dirty="0">
                <a:solidFill>
                  <a:srgbClr val="0033CC"/>
                </a:solidFill>
                <a:latin typeface="Times New Roman" pitchFamily="18" charset="0"/>
              </a:rPr>
              <a:t/>
            </a:r>
            <a:br>
              <a:rPr lang="en-US" altLang="en-US" sz="2000" b="1" dirty="0">
                <a:solidFill>
                  <a:srgbClr val="0033CC"/>
                </a:solidFill>
                <a:latin typeface="Times New Roman" pitchFamily="18" charset="0"/>
              </a:rPr>
            </a:br>
            <a:endParaRPr lang="en-US" altLang="en-US" sz="2000" b="1" dirty="0" smtClean="0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/>
            <a:endParaRPr lang="en-US" altLang="en-US" sz="2000" b="1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5363" name="Rectangle 29"/>
          <p:cNvSpPr>
            <a:spLocks noChangeArrowheads="1"/>
          </p:cNvSpPr>
          <p:nvPr/>
        </p:nvSpPr>
        <p:spPr bwMode="auto">
          <a:xfrm>
            <a:off x="-38100" y="1066800"/>
            <a:ext cx="9144000" cy="152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pic>
        <p:nvPicPr>
          <p:cNvPr id="15364" name="Picture 7" descr="F:\Cá nhân\SKCTKT 2016\Mau Huy hieu (ve lai co dat lien) chu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81684" y="0"/>
            <a:ext cx="9906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742950" indent="-514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endParaRPr lang="nl-NL" sz="3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6" name="Rectangle 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en-US" altLang="en-US" sz="1600" b="1" i="1">
              <a:solidFill>
                <a:schemeClr val="bg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29" y="0"/>
            <a:ext cx="112507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-48126" y="1287379"/>
            <a:ext cx="91821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Batang"/>
              </a:rPr>
              <a:t>G. BÁO ĐỘNG CHUYỂN TRẠNG THÁI </a:t>
            </a:r>
            <a:r>
              <a:rPr lang="en-US" sz="2800" dirty="0" smtClean="0">
                <a:latin typeface="Times New Roman" panose="02020603050405020304" pitchFamily="18" charset="0"/>
                <a:ea typeface="Batang"/>
              </a:rPr>
              <a:t>SSCĐ  PHƯƠNG 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ÁN </a:t>
            </a:r>
            <a:r>
              <a:rPr lang="en-US" sz="2800" dirty="0" smtClean="0">
                <a:latin typeface="Times New Roman" panose="02020603050405020304" pitchFamily="18" charset="0"/>
                <a:ea typeface="Batang"/>
              </a:rPr>
              <a:t>A ( </a:t>
            </a:r>
            <a:r>
              <a:rPr lang="en-US" sz="2800" dirty="0" err="1" smtClean="0">
                <a:latin typeface="Times New Roman" panose="02020603050405020304" pitchFamily="18" charset="0"/>
                <a:ea typeface="Batang"/>
              </a:rPr>
              <a:t>Tham</a:t>
            </a:r>
            <a:r>
              <a:rPr lang="en-US" sz="2800" dirty="0" smtClean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Batang"/>
              </a:rPr>
              <a:t>quan</a:t>
            </a:r>
            <a:r>
              <a:rPr lang="en-US" sz="2800" dirty="0" smtClean="0">
                <a:latin typeface="Times New Roman" panose="02020603050405020304" pitchFamily="18" charset="0"/>
                <a:ea typeface="Batang"/>
              </a:rPr>
              <a:t> dTT18 </a:t>
            </a:r>
            <a:r>
              <a:rPr lang="en-US" sz="2800" dirty="0" err="1" smtClean="0">
                <a:latin typeface="Times New Roman" panose="02020603050405020304" pitchFamily="18" charset="0"/>
                <a:ea typeface="Batang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Batang"/>
              </a:rPr>
              <a:t>hành</a:t>
            </a:r>
            <a:r>
              <a:rPr lang="en-US" sz="2800" dirty="0" smtClean="0">
                <a:latin typeface="Times New Roman" panose="02020603050405020304" pitchFamily="18" charset="0"/>
                <a:ea typeface="Batang"/>
              </a:rPr>
              <a:t>)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dBC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TX-TC 01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giờ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; TX-Cao,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Toàn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02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giờ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40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phút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;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Tăng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cường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-Cao,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toàn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: 01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giờ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ea typeface="Batang"/>
              </a:rPr>
              <a:t>30</a:t>
            </a:r>
          </a:p>
          <a:p>
            <a:pPr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Batang"/>
                <a:cs typeface="Times New Roman" panose="02020603050405020304" pitchFamily="18" charset="0"/>
              </a:rPr>
              <a:t>A. </a:t>
            </a:r>
            <a:r>
              <a:rPr lang="en-US" sz="2800" dirty="0" err="1" smtClean="0">
                <a:latin typeface="Times New Roman" panose="02020603050405020304" pitchFamily="18" charset="0"/>
                <a:ea typeface="Batang"/>
                <a:cs typeface="Times New Roman" panose="02020603050405020304" pitchFamily="18" charset="0"/>
              </a:rPr>
              <a:t>Hành</a:t>
            </a:r>
            <a:r>
              <a:rPr lang="en-US" sz="2800" dirty="0" smtClean="0">
                <a:latin typeface="Times New Roman" panose="02020603050405020304" pitchFamily="18" charset="0"/>
                <a:ea typeface="Batang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Batang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ea typeface="Batang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  <a:cs typeface="Times New Roman" panose="02020603050405020304" pitchFamily="18" charset="0"/>
              </a:rPr>
              <a:t>Trực</a:t>
            </a:r>
            <a:r>
              <a:rPr lang="en-US" sz="2800" dirty="0">
                <a:latin typeface="Times New Roman" panose="02020603050405020304" pitchFamily="18" charset="0"/>
                <a:ea typeface="Batang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ea typeface="Batang"/>
                <a:cs typeface="Times New Roman" panose="02020603050405020304" pitchFamily="18" charset="0"/>
              </a:rPr>
              <a:t>ban</a:t>
            </a:r>
          </a:p>
          <a:p>
            <a:pPr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dPQS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nl-N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Hành </a:t>
            </a:r>
            <a:r>
              <a:rPr lang="nl-N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động của Chính trị viên d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endParaRPr lang="en-US" sz="2800" dirty="0" smtClean="0">
              <a:latin typeface="Times New Roman" panose="02020603050405020304" pitchFamily="18" charset="0"/>
              <a:ea typeface="Batang"/>
            </a:endParaRPr>
          </a:p>
          <a:p>
            <a:pPr indent="457200"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Batang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54136" y="390497"/>
            <a:ext cx="4359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VĐHL1.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 CÁC HÌNH THỨC BÁO ĐỘNG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/>
          </p:cNvSpPr>
          <p:nvPr/>
        </p:nvSpPr>
        <p:spPr bwMode="auto">
          <a:xfrm>
            <a:off x="906201" y="289108"/>
            <a:ext cx="6956613" cy="665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en-US" altLang="en-US" sz="2000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algn="ctr" eaLnBrk="1" hangingPunct="1"/>
            <a:endParaRPr lang="en-US" altLang="en-US" sz="2000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/>
            <a:endParaRPr lang="en-US" altLang="en-US" sz="24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algn="ctr" eaLnBrk="1" hangingPunct="1"/>
            <a:endParaRPr lang="en-US" altLang="en-US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VĐHL1</a:t>
            </a:r>
            <a:r>
              <a:rPr lang="en-US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 CÁC HÌNH THỨC BÁO ĐỘNG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/>
            <a:endParaRPr lang="en-US" altLang="en-US" sz="24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/>
            <a:endParaRPr lang="en-US" alt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en-US" sz="2400" b="1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 eaLnBrk="1" hangingPunct="1"/>
            <a:endParaRPr lang="en-US" altLang="en-US" sz="2000" b="1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5363" name="Rectangle 29"/>
          <p:cNvSpPr>
            <a:spLocks noChangeArrowheads="1"/>
          </p:cNvSpPr>
          <p:nvPr/>
        </p:nvSpPr>
        <p:spPr bwMode="auto">
          <a:xfrm>
            <a:off x="0" y="1076788"/>
            <a:ext cx="9144000" cy="152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pic>
        <p:nvPicPr>
          <p:cNvPr id="15364" name="Picture 7" descr="F:\Cá nhân\SKCTKT 2016\Mau Huy hieu (ve lai co dat lien) chu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03979" y="110243"/>
            <a:ext cx="9906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742950" indent="-514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nl-NL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nl-NL" sz="29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6" name="Rectangle 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en-US" altLang="en-US" sz="1600" b="1" i="1">
              <a:solidFill>
                <a:schemeClr val="bg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6016" y="76200"/>
            <a:ext cx="1143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0" y="1447800"/>
            <a:ext cx="8769016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Batang"/>
              </a:rPr>
              <a:t>H. BÁO ĐỘNG CHUYỂN TRẠNG THÁI SSCĐ A2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dBC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Thường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xuyên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-Cao,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Toàn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01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giờ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10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phút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;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Tăng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cường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-Cao,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toàn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: 40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phút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Batang"/>
              </a:rPr>
              <a:t>*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khác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nhau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căn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bản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A2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hành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CTTSSCĐ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lên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lên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trạng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thái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SSCĐ Cao.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Batang"/>
              </a:rPr>
              <a:t>- CTTSSCĐ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án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chuẩn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đưa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bình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sang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hoạt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chiến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Yêu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cầu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lực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lượng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tiện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biên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chế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tổ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chức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đủ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mẫu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biểu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chiến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. Do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vậy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mới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đưa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ra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nội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dung: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viên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khôi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phục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lực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lượng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/>
          </p:cNvSpPr>
          <p:nvPr/>
        </p:nvSpPr>
        <p:spPr bwMode="auto">
          <a:xfrm>
            <a:off x="1135613" y="283244"/>
            <a:ext cx="6938684" cy="841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US" altLang="en-US" sz="20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/>
            <a:endParaRPr lang="en-US" altLang="en-US" sz="20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algn="ctr" eaLnBrk="1" hangingPunct="1"/>
            <a:r>
              <a:rPr lang="en-US" alt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VĐHL1.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 CÁC HÌNH THỨC BÁO ĐỘNG </a:t>
            </a:r>
          </a:p>
          <a:p>
            <a:pPr algn="ctr" eaLnBrk="1" hangingPunct="1"/>
            <a:r>
              <a:rPr lang="en-US" altLang="en-US" sz="2000" b="1" dirty="0">
                <a:solidFill>
                  <a:srgbClr val="0033CC"/>
                </a:solidFill>
                <a:latin typeface="Times New Roman" pitchFamily="18" charset="0"/>
              </a:rPr>
              <a:t/>
            </a:r>
            <a:br>
              <a:rPr lang="en-US" altLang="en-US" sz="2000" b="1" dirty="0">
                <a:solidFill>
                  <a:srgbClr val="0033CC"/>
                </a:solidFill>
                <a:latin typeface="Times New Roman" pitchFamily="18" charset="0"/>
              </a:rPr>
            </a:br>
            <a:endParaRPr lang="en-US" altLang="en-US" sz="2000" b="1" dirty="0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/>
            <a:endParaRPr lang="en-US" altLang="en-US" sz="2000" b="1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5363" name="Rectangle 29"/>
          <p:cNvSpPr>
            <a:spLocks noChangeArrowheads="1"/>
          </p:cNvSpPr>
          <p:nvPr/>
        </p:nvSpPr>
        <p:spPr bwMode="auto">
          <a:xfrm>
            <a:off x="-20053" y="1125036"/>
            <a:ext cx="9144000" cy="152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pic>
        <p:nvPicPr>
          <p:cNvPr id="15364" name="Picture 7" descr="F:\Cá nhân\SKCTKT 2016\Mau Huy hieu (ve lai co dat lien) chu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00205" y="113256"/>
            <a:ext cx="9906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0" y="1066800"/>
            <a:ext cx="914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742950" indent="-514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3975" indent="174625" algn="just">
              <a:buNone/>
            </a:pPr>
            <a:r>
              <a:rPr lang="nl-NL" sz="29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</p:txBody>
      </p:sp>
      <p:sp>
        <p:nvSpPr>
          <p:cNvPr id="15366" name="Rectangle 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en-US" altLang="en-US" sz="1600" b="1" i="1">
              <a:solidFill>
                <a:schemeClr val="bg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26499"/>
            <a:ext cx="1295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159815" y="1371600"/>
            <a:ext cx="838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Batang"/>
              </a:rPr>
              <a:t>- CTTSSCĐ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án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A2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xử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trí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tình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huống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chiến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đấu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bình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lực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lượng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tiện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tại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chỗ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nhanh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nhất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hiệu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nhất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(Theo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quân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biên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chế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đang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).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Nên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viên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khôi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phục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lực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lượng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Batang"/>
              </a:rPr>
              <a:t>*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khác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thứ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hai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  <a:tabLst>
                <a:tab pos="1190625" algn="l"/>
              </a:tabLst>
            </a:pP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lên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Cao,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án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đưa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vận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chuyển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vũ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khí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trang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khí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ra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khu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sơ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tán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Tổ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chức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hoạt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yêu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cầu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chiến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: (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Lúc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này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cả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nước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chiến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tranh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hoặc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đất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nước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chiến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tranh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/>
          </p:cNvSpPr>
          <p:nvPr/>
        </p:nvSpPr>
        <p:spPr bwMode="auto">
          <a:xfrm>
            <a:off x="1209647" y="228600"/>
            <a:ext cx="693868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en-US" altLang="en-US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algn="ctr" eaLnBrk="1" hangingPunct="1"/>
            <a:endParaRPr lang="en-US" altLang="en-US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/>
            <a:endParaRPr lang="en-US" altLang="en-US" sz="20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/>
            <a:endParaRPr lang="en-US" altLang="en-US" sz="20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algn="ctr" eaLnBrk="1" hangingPunct="1"/>
            <a:r>
              <a:rPr lang="en-US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VĐHL1.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 CÁC HÌNH THỨC BÁO ĐỘNG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 eaLnBrk="1" hangingPunct="1"/>
            <a:endParaRPr lang="en-US" alt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en-US" sz="2000" b="1" dirty="0">
                <a:solidFill>
                  <a:srgbClr val="0033CC"/>
                </a:solidFill>
                <a:latin typeface="Times New Roman" pitchFamily="18" charset="0"/>
              </a:rPr>
              <a:t/>
            </a:r>
            <a:br>
              <a:rPr lang="en-US" altLang="en-US" sz="2000" b="1" dirty="0">
                <a:solidFill>
                  <a:srgbClr val="0033CC"/>
                </a:solidFill>
                <a:latin typeface="Times New Roman" pitchFamily="18" charset="0"/>
              </a:rPr>
            </a:br>
            <a:endParaRPr lang="en-US" altLang="en-US" sz="2000" b="1" dirty="0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/>
            <a:endParaRPr lang="en-US" altLang="en-US" sz="2000" b="1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 eaLnBrk="1" hangingPunct="1"/>
            <a:endParaRPr lang="en-US" altLang="en-US" sz="2000" b="1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5363" name="Rectangle 29"/>
          <p:cNvSpPr>
            <a:spLocks noChangeArrowheads="1"/>
          </p:cNvSpPr>
          <p:nvPr/>
        </p:nvSpPr>
        <p:spPr bwMode="auto">
          <a:xfrm>
            <a:off x="-20053" y="1078999"/>
            <a:ext cx="9144000" cy="152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pic>
        <p:nvPicPr>
          <p:cNvPr id="15364" name="Picture 7" descr="F:\Cá nhân\SKCTKT 2016\Mau Huy hieu (ve lai co dat lien) chu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48331" y="74112"/>
            <a:ext cx="9906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742950" indent="-514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457200">
              <a:spcBef>
                <a:spcPts val="0"/>
              </a:spcBef>
              <a:buNone/>
            </a:pPr>
            <a:r>
              <a:rPr lang="en-US" sz="2800" b="1" dirty="0"/>
              <a:t>* </a:t>
            </a:r>
            <a:r>
              <a:rPr lang="en-US" sz="2800" b="1" dirty="0" err="1"/>
              <a:t>Phương</a:t>
            </a:r>
            <a:r>
              <a:rPr lang="en-US" sz="2800" b="1" dirty="0"/>
              <a:t> </a:t>
            </a:r>
            <a:r>
              <a:rPr lang="en-US" sz="2800" b="1" dirty="0" err="1"/>
              <a:t>pháp</a:t>
            </a:r>
            <a:r>
              <a:rPr lang="en-US" sz="2800" b="1" dirty="0"/>
              <a:t> </a:t>
            </a:r>
            <a:r>
              <a:rPr lang="en-US" sz="2800" b="1" dirty="0" err="1"/>
              <a:t>báo</a:t>
            </a:r>
            <a:r>
              <a:rPr lang="en-US" sz="2800" b="1" dirty="0"/>
              <a:t> </a:t>
            </a:r>
            <a:r>
              <a:rPr lang="en-US" sz="2800" b="1" dirty="0" err="1"/>
              <a:t>động</a:t>
            </a:r>
            <a:r>
              <a:rPr lang="en-US" sz="2800" b="1" dirty="0"/>
              <a:t> A2:</a:t>
            </a:r>
            <a:endParaRPr lang="en-US" sz="2800" dirty="0"/>
          </a:p>
          <a:p>
            <a:pPr marL="0" indent="457200">
              <a:spcBef>
                <a:spcPts val="0"/>
              </a:spcBef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ngờ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7200">
              <a:spcBef>
                <a:spcPts val="0"/>
              </a:spcBef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A2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)./.</a:t>
            </a:r>
          </a:p>
          <a:p>
            <a:pPr>
              <a:buNone/>
            </a:pPr>
            <a:r>
              <a:rPr lang="nl-NL" sz="25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nl-NL" sz="2800" b="1" dirty="0" smtClean="0"/>
              <a:t> </a:t>
            </a:r>
          </a:p>
          <a:p>
            <a:pPr algn="just">
              <a:buNone/>
            </a:pP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6" name="Rectangle 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en-US" altLang="en-US" sz="1600" b="1" i="1">
              <a:solidFill>
                <a:schemeClr val="bg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6174"/>
            <a:ext cx="1295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en-US" sz="2800" b="1" smtClean="0">
                <a:solidFill>
                  <a:srgbClr val="0000FF"/>
                </a:solidFill>
                <a:latin typeface="Times New Roman" pitchFamily="18" charset="0"/>
              </a:rPr>
              <a:t>Phần 1. Ý ĐỊNH HUẤN LUYỆN</a:t>
            </a:r>
            <a:endParaRPr lang="en-US" altLang="en-US" sz="2800" b="1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6147" name="Rectangle 29"/>
          <p:cNvSpPr>
            <a:spLocks noChangeArrowheads="1"/>
          </p:cNvSpPr>
          <p:nvPr/>
        </p:nvSpPr>
        <p:spPr bwMode="auto">
          <a:xfrm>
            <a:off x="0" y="914400"/>
            <a:ext cx="9144000" cy="152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pic>
        <p:nvPicPr>
          <p:cNvPr id="6149" name="Picture 7" descr="F:\Cá nhân\SKCTKT 2016\Mau Huy hieu (ve lai co dat lien) chu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17542" y="0"/>
            <a:ext cx="9906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066800"/>
            <a:ext cx="914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en-US" sz="28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 II. NỘI DUNG HUẤN LUYỆN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VĐHL1.</a:t>
            </a:r>
            <a:r>
              <a:rPr lang="en-US" altLang="en-US" sz="2600" b="1" dirty="0" smtClean="0">
                <a:latin typeface="Times New Roman" pitchFamily="18" charset="0"/>
                <a:cs typeface="Times New Roman" pitchFamily="18" charset="0"/>
              </a:rPr>
              <a:t> NỘI DUNG, THỜI GIAN CÁC HÌNH THỨC                    BÁO ĐỘNG.</a:t>
            </a:r>
            <a:endParaRPr lang="en-US" altLang="en-US" sz="26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en-US" sz="26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VĐHL2.</a:t>
            </a:r>
            <a:r>
              <a:rPr lang="en-US" altLang="en-US" sz="2600" b="1" dirty="0" smtClean="0">
                <a:latin typeface="Times New Roman" pitchFamily="18" charset="0"/>
                <a:cs typeface="Times New Roman" pitchFamily="18" charset="0"/>
              </a:rPr>
              <a:t> THAM QUAN HÀNH ĐỘNG CỦA TIỂU ĐOÀN THÔNG TIN THỰC HÀNH BÁO ĐỘNG CHUYỂN TRẠNG THÁI SẴN SÀNG CHIẾN ĐẤU ( KẾ HOẠCH A,A2).</a:t>
            </a:r>
            <a:endParaRPr lang="en-US" altLang="en-US" sz="26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en-US" sz="26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altLang="en-US" sz="2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alt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alt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VĐHL1</a:t>
            </a:r>
            <a:endParaRPr lang="en-US" altLang="en-US" sz="2600" b="1" dirty="0">
              <a:latin typeface="Times New Roman" pitchFamily="18" charset="0"/>
              <a:cs typeface="Times New Roman" pitchFamily="18" charset="0"/>
            </a:endParaRPr>
          </a:p>
          <a:p>
            <a:pPr marL="742950" indent="-514350" algn="just" eaLnBrk="1" hangingPunct="1">
              <a:spcBef>
                <a:spcPts val="1200"/>
              </a:spcBef>
              <a:spcAft>
                <a:spcPts val="600"/>
              </a:spcAft>
              <a:buClr>
                <a:srgbClr val="FF0000"/>
              </a:buClr>
              <a:defRPr/>
            </a:pPr>
            <a:endParaRPr lang="en-US" altLang="en-US" sz="2200" b="1" dirty="0">
              <a:latin typeface="Times New Roman" pitchFamily="18" charset="0"/>
              <a:cs typeface="Times New Roman" pitchFamily="18" charset="0"/>
            </a:endParaRPr>
          </a:p>
          <a:p>
            <a:pPr marL="742950" indent="-514350" algn="just" eaLnBrk="1" hangingPunct="1">
              <a:spcBef>
                <a:spcPts val="1200"/>
              </a:spcBef>
              <a:spcAft>
                <a:spcPts val="600"/>
              </a:spcAft>
              <a:buClr>
                <a:srgbClr val="FF0000"/>
              </a:buClr>
              <a:defRPr/>
            </a:pPr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  <a:p>
            <a:pPr marL="742950" indent="-514350" algn="just" ea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AutoNum type="arabicPeriod"/>
              <a:defRPr/>
            </a:pPr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51" name="Rectangle 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en-US" altLang="en-US" sz="1600" b="1" i="1">
              <a:solidFill>
                <a:schemeClr val="bg1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371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0618"/>
            <a:ext cx="6858000" cy="871984"/>
          </a:xfrm>
        </p:spPr>
        <p:txBody>
          <a:bodyPr/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VĐHL2. THAM QUAN HÀNH ĐỘNG CHỈ HUY CÁC CẤP CỦA dTT18 THỰC HÀNH BÁO ĐỘNG CTTSSCĐ PHƯƠNG ÁN A,A2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8307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18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BB325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CTTSSCĐ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A, A2. (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0" y="1004223"/>
            <a:ext cx="9144000" cy="152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8201"/>
            <a:ext cx="1295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7" descr="F:\Cá nhân\SKCTKT 2016\Mau Huy hieu (ve lai co dat lien) chuan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53400" y="90617"/>
            <a:ext cx="9906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en-US" altLang="en-US" sz="1600" b="1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14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/>
          </p:cNvSpPr>
          <p:nvPr/>
        </p:nvSpPr>
        <p:spPr bwMode="auto">
          <a:xfrm>
            <a:off x="76200" y="0"/>
            <a:ext cx="9067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spcAft>
                <a:spcPts val="0"/>
              </a:spcAft>
            </a:pPr>
            <a:endParaRPr lang="en-US" altLang="en-US" sz="2000" b="1" u="sng" spc="-160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spcAft>
                <a:spcPts val="0"/>
              </a:spcAft>
            </a:pPr>
            <a:endParaRPr lang="en-US" altLang="en-US" sz="2000" b="1" u="sng" spc="-160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2400" u="sng" spc="-160" dirty="0">
                <a:latin typeface="Times New Roman" panose="02020603050405020304" pitchFamily="18" charset="0"/>
                <a:ea typeface="Batang"/>
              </a:rPr>
              <a:t> </a:t>
            </a:r>
            <a:r>
              <a:rPr lang="en-US" sz="2400" u="sng" spc="-160" dirty="0" smtClean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b="1" spc="-160" dirty="0" err="1" smtClean="0">
                <a:solidFill>
                  <a:srgbClr val="0033CC"/>
                </a:solidFill>
                <a:latin typeface="Times New Roman" panose="02020603050405020304" pitchFamily="18" charset="0"/>
                <a:ea typeface="Batang"/>
              </a:rPr>
              <a:t>Phần</a:t>
            </a:r>
            <a:r>
              <a:rPr lang="en-US" sz="2800" b="1" spc="-160" dirty="0" smtClean="0">
                <a:solidFill>
                  <a:srgbClr val="0033CC"/>
                </a:solidFill>
                <a:latin typeface="Times New Roman" panose="02020603050405020304" pitchFamily="18" charset="0"/>
                <a:ea typeface="Batang"/>
              </a:rPr>
              <a:t> 3. KIỂM TRA KẾT THÚC HUẤN LUYỆN</a:t>
            </a:r>
            <a:endParaRPr lang="en-US" sz="2400" u="sng" spc="-160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>
              <a:spcAft>
                <a:spcPts val="0"/>
              </a:spcAft>
            </a:pPr>
            <a:endParaRPr lang="en-US" altLang="en-US" sz="2400" b="1" u="sng" spc="-160" dirty="0" smtClean="0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>
              <a:spcAft>
                <a:spcPts val="0"/>
              </a:spcAft>
            </a:pPr>
            <a:endParaRPr lang="en-US" altLang="en-US" sz="2400" b="1" u="sng" spc="-16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5363" name="Rectangle 29"/>
          <p:cNvSpPr>
            <a:spLocks noChangeArrowheads="1"/>
          </p:cNvSpPr>
          <p:nvPr/>
        </p:nvSpPr>
        <p:spPr bwMode="auto">
          <a:xfrm>
            <a:off x="0" y="914400"/>
            <a:ext cx="9144000" cy="152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pic>
        <p:nvPicPr>
          <p:cNvPr id="15364" name="Picture 7" descr="F:\Cá nhân\SKCTKT 2016\Mau Huy hieu (ve lai co dat lien) chu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3400" y="-22225"/>
            <a:ext cx="9906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742950" indent="-514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nl-NL" sz="29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sp>
        <p:nvSpPr>
          <p:cNvPr id="15366" name="Rectangle 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en-US" altLang="en-US" sz="1600" b="1" i="1">
              <a:solidFill>
                <a:schemeClr val="bg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22225"/>
            <a:ext cx="1295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0" y="1074510"/>
            <a:ext cx="8839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latin typeface="Times New Roman" panose="02020603050405020304" pitchFamily="18" charset="0"/>
                <a:ea typeface="Batang"/>
              </a:rPr>
              <a:t>I. MỤC </a:t>
            </a:r>
            <a:r>
              <a:rPr lang="en-US" sz="2400" b="1" dirty="0">
                <a:latin typeface="Times New Roman" panose="02020603050405020304" pitchFamily="18" charset="0"/>
                <a:ea typeface="Batang"/>
              </a:rPr>
              <a:t>ĐÍCH YÊU </a:t>
            </a:r>
            <a:r>
              <a:rPr lang="en-US" sz="2400" b="1" dirty="0" smtClean="0">
                <a:latin typeface="Times New Roman" panose="02020603050405020304" pitchFamily="18" charset="0"/>
                <a:ea typeface="Batang"/>
              </a:rPr>
              <a:t>CẦU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Batang"/>
              </a:rPr>
              <a:t>1. </a:t>
            </a:r>
            <a:r>
              <a:rPr lang="en-US" sz="2400" b="1" dirty="0" err="1">
                <a:latin typeface="Times New Roman" panose="02020603050405020304" pitchFamily="18" charset="0"/>
                <a:ea typeface="Batang"/>
              </a:rPr>
              <a:t>Mục</a:t>
            </a:r>
            <a:r>
              <a:rPr lang="en-US" sz="2400" b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ea typeface="Batang"/>
              </a:rPr>
              <a:t>đích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Nhằm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đánh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sở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vận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quá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nhiệm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canh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trực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SSCĐ ở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vị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Batang"/>
              </a:rPr>
              <a:t>2. </a:t>
            </a:r>
            <a:r>
              <a:rPr lang="en-US" sz="2400" b="1" dirty="0" err="1">
                <a:latin typeface="Times New Roman" panose="02020603050405020304" pitchFamily="18" charset="0"/>
                <a:ea typeface="Batang"/>
              </a:rPr>
              <a:t>Yêu</a:t>
            </a:r>
            <a:r>
              <a:rPr lang="en-US" sz="2400" b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ea typeface="Batang"/>
              </a:rPr>
              <a:t>cầu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Đánh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sở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rút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kinh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nghiệm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buổi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Batang"/>
              </a:rPr>
              <a:t>II. NỘI </a:t>
            </a:r>
            <a:r>
              <a:rPr lang="en-US" sz="2400" b="1" dirty="0" smtClean="0">
                <a:latin typeface="Times New Roman" panose="02020603050405020304" pitchFamily="18" charset="0"/>
                <a:ea typeface="Batang"/>
              </a:rPr>
              <a:t>DUNG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Batang"/>
              </a:rPr>
              <a:t>1.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Batang"/>
              </a:rPr>
              <a:t>2.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TB,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huy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đại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đội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CTTSSCĐ A, A2.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/>
          </p:cNvSpPr>
          <p:nvPr/>
        </p:nvSpPr>
        <p:spPr bwMode="auto">
          <a:xfrm>
            <a:off x="0" y="0"/>
            <a:ext cx="9296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en-US" altLang="en-US" sz="2000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algn="ctr" eaLnBrk="1" hangingPunct="1"/>
            <a:endParaRPr lang="en-US" altLang="en-US" sz="2000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2800" b="1" spc="-160" dirty="0" err="1">
                <a:solidFill>
                  <a:srgbClr val="0033CC"/>
                </a:solidFill>
                <a:latin typeface="Times New Roman" panose="02020603050405020304" pitchFamily="18" charset="0"/>
                <a:ea typeface="Batang"/>
              </a:rPr>
              <a:t>Phần</a:t>
            </a:r>
            <a:r>
              <a:rPr lang="en-US" sz="2800" b="1" spc="-160" dirty="0">
                <a:solidFill>
                  <a:srgbClr val="0033CC"/>
                </a:solidFill>
                <a:latin typeface="Times New Roman" panose="02020603050405020304" pitchFamily="18" charset="0"/>
                <a:ea typeface="Batang"/>
              </a:rPr>
              <a:t> 3. KIỂM TRA KẾT THÚC HUẤN LUYỆN</a:t>
            </a:r>
            <a:endParaRPr lang="en-US" sz="2800" u="sng" spc="-160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 eaLnBrk="1" hangingPunct="1"/>
            <a:endParaRPr lang="en-US" altLang="en-US" sz="2400" b="1" dirty="0" smtClean="0">
              <a:solidFill>
                <a:srgbClr val="0033CC"/>
              </a:solidFill>
              <a:latin typeface="Times New Roman" pitchFamily="18" charset="0"/>
            </a:endParaRPr>
          </a:p>
          <a:p>
            <a:pPr algn="ctr" eaLnBrk="1" hangingPunct="1"/>
            <a:endParaRPr lang="en-US" altLang="en-US" sz="2400" b="1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5363" name="Rectangle 29"/>
          <p:cNvSpPr>
            <a:spLocks noChangeArrowheads="1"/>
          </p:cNvSpPr>
          <p:nvPr/>
        </p:nvSpPr>
        <p:spPr bwMode="auto">
          <a:xfrm>
            <a:off x="0" y="914400"/>
            <a:ext cx="9144000" cy="152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pic>
        <p:nvPicPr>
          <p:cNvPr id="15364" name="Picture 7" descr="F:\Cá nhân\SKCTKT 2016\Mau Huy hieu (ve lai co dat lien) chu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3400" y="0"/>
            <a:ext cx="9906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742950" indent="-514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endParaRPr lang="nl-NL" sz="2900" b="1" dirty="0" smtClean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6" name="Rectangle 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en-US" altLang="en-US" sz="1600" b="1" i="1">
              <a:solidFill>
                <a:schemeClr val="bg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-28074" y="886493"/>
            <a:ext cx="917207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Bef>
                <a:spcPts val="600"/>
              </a:spcBef>
              <a:spcAft>
                <a:spcPts val="0"/>
              </a:spcAft>
            </a:pPr>
            <a:endParaRPr lang="en-US" sz="2400" b="1" dirty="0" smtClean="0">
              <a:latin typeface="Times New Roman" panose="02020603050405020304" pitchFamily="18" charset="0"/>
              <a:ea typeface="Batang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latin typeface="Times New Roman" panose="02020603050405020304" pitchFamily="18" charset="0"/>
                <a:ea typeface="Batang"/>
              </a:rPr>
              <a:t>III</a:t>
            </a:r>
            <a:r>
              <a:rPr lang="en-US" sz="2400" b="1" dirty="0">
                <a:latin typeface="Times New Roman" panose="02020603050405020304" pitchFamily="18" charset="0"/>
                <a:ea typeface="Batang"/>
              </a:rPr>
              <a:t>. THỜI </a:t>
            </a:r>
            <a:r>
              <a:rPr lang="en-US" sz="2400" b="1" dirty="0" smtClean="0">
                <a:latin typeface="Times New Roman" panose="02020603050405020304" pitchFamily="18" charset="0"/>
                <a:ea typeface="Batang"/>
              </a:rPr>
              <a:t>GIAN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Thảo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luận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= 15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phút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Batang"/>
              </a:rPr>
              <a:t>IV. TỔ CHỨC VÀ PHƯƠNG PHÁP KIỂM </a:t>
            </a:r>
            <a:r>
              <a:rPr lang="en-US" sz="2400" b="1" dirty="0" smtClean="0">
                <a:latin typeface="Times New Roman" panose="02020603050405020304" pitchFamily="18" charset="0"/>
                <a:ea typeface="Batang"/>
              </a:rPr>
              <a:t>TRA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Batang"/>
              </a:rPr>
              <a:t>1. </a:t>
            </a:r>
            <a:r>
              <a:rPr lang="en-US" sz="2400" b="1" dirty="0" err="1">
                <a:latin typeface="Times New Roman" panose="02020603050405020304" pitchFamily="18" charset="0"/>
                <a:ea typeface="Batang"/>
              </a:rPr>
              <a:t>Tổ</a:t>
            </a:r>
            <a:r>
              <a:rPr lang="en-US" sz="2400" b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ea typeface="Batang"/>
              </a:rPr>
              <a:t>chức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Tổ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tra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đội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huấn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Batang"/>
              </a:rPr>
              <a:t>2. </a:t>
            </a:r>
            <a:r>
              <a:rPr lang="en-US" sz="2400" b="1" dirty="0" err="1">
                <a:latin typeface="Times New Roman" panose="02020603050405020304" pitchFamily="18" charset="0"/>
                <a:ea typeface="Batang"/>
              </a:rPr>
              <a:t>Phương</a:t>
            </a:r>
            <a:r>
              <a:rPr lang="en-US" sz="2400" b="1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ea typeface="Batang"/>
              </a:rPr>
              <a:t>pháp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tra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đáp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nhiệm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bước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Batang"/>
              </a:rPr>
              <a:t>V. THÀNH PHẦN VÀ ĐỐI TƯỢNG KIỂM </a:t>
            </a:r>
            <a:r>
              <a:rPr lang="en-US" sz="2400" b="1" dirty="0" smtClean="0">
                <a:latin typeface="Times New Roman" panose="02020603050405020304" pitchFamily="18" charset="0"/>
                <a:ea typeface="Batang"/>
              </a:rPr>
              <a:t>TRA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Tất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chí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tham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gia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huấn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luyện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Batang"/>
              </a:rPr>
              <a:t>VI. ĐỊA </a:t>
            </a:r>
            <a:r>
              <a:rPr lang="en-US" sz="2400" b="1" dirty="0" smtClean="0">
                <a:latin typeface="Times New Roman" panose="02020603050405020304" pitchFamily="18" charset="0"/>
                <a:ea typeface="Batang"/>
              </a:rPr>
              <a:t>ĐIỂM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tra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dTT18/f325.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Batang"/>
              </a:rPr>
              <a:t>VII. BẢO </a:t>
            </a:r>
            <a:r>
              <a:rPr lang="en-US" sz="2400" b="1" dirty="0" smtClean="0">
                <a:latin typeface="Times New Roman" panose="02020603050405020304" pitchFamily="18" charset="0"/>
                <a:ea typeface="Batang"/>
              </a:rPr>
              <a:t>ĐẢM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57200">
              <a:spcBef>
                <a:spcPts val="0"/>
              </a:spcBef>
              <a:spcAft>
                <a:spcPts val="0"/>
              </a:spcAft>
              <a:tabLst>
                <a:tab pos="685800" algn="l"/>
              </a:tabLst>
            </a:pPr>
            <a:r>
              <a:rPr lang="en-US" sz="2400" dirty="0" err="1" smtClean="0">
                <a:latin typeface="Times New Roman" panose="02020603050405020304" pitchFamily="18" charset="0"/>
                <a:ea typeface="Batang"/>
              </a:rPr>
              <a:t>Giáo</a:t>
            </a:r>
            <a:r>
              <a:rPr lang="en-US" sz="2400" dirty="0" smtClean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án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giáo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Batang"/>
              </a:rPr>
              <a:t>tra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.</a:t>
            </a:r>
            <a:r>
              <a:rPr lang="en-US" sz="2400" b="1" dirty="0">
                <a:latin typeface="Times New Roman" panose="02020603050405020304" pitchFamily="18" charset="0"/>
                <a:ea typeface="Batang"/>
              </a:rPr>
              <a:t> </a:t>
            </a:r>
            <a:endParaRPr lang="en-US" sz="2400" dirty="0">
              <a:effectLst/>
              <a:latin typeface="Times New Roman" panose="02020603050405020304" pitchFamily="18" charset="0"/>
              <a:ea typeface="Batang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ChangeArrowheads="1"/>
          </p:cNvSpPr>
          <p:nvPr/>
        </p:nvSpPr>
        <p:spPr bwMode="auto">
          <a:xfrm>
            <a:off x="381000" y="1524000"/>
            <a:ext cx="7772400" cy="481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" lvl="1" algn="just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</a:pPr>
            <a:endParaRPr lang="en-US" altLang="en-US" sz="2100" b="1">
              <a:latin typeface="Times New Roman" pitchFamily="18" charset="0"/>
              <a:cs typeface="Times New Roman" pitchFamily="18" charset="0"/>
            </a:endParaRPr>
          </a:p>
          <a:p>
            <a:pPr marL="114300" lvl="1" algn="just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</a:pPr>
            <a:endParaRPr lang="en-US" altLang="en-US" sz="2100" b="1">
              <a:latin typeface="Times New Roman" pitchFamily="18" charset="0"/>
              <a:cs typeface="Times New Roman" pitchFamily="18" charset="0"/>
            </a:endParaRPr>
          </a:p>
          <a:p>
            <a:pPr marL="114300" lvl="1" algn="just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</a:pPr>
            <a:endParaRPr lang="vi-VN" altLang="en-US" sz="2100">
              <a:latin typeface="Times New Roman" pitchFamily="18" charset="0"/>
              <a:cs typeface="Times New Roman" pitchFamily="18" charset="0"/>
            </a:endParaRPr>
          </a:p>
          <a:p>
            <a:pPr marL="114300" lvl="1" algn="just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</a:pPr>
            <a:endParaRPr lang="en-US" altLang="en-US" sz="2100">
              <a:latin typeface="Times New Roman" pitchFamily="18" charset="0"/>
              <a:cs typeface="Times New Roman" pitchFamily="18" charset="0"/>
            </a:endParaRPr>
          </a:p>
          <a:p>
            <a:pPr marL="114300" lvl="1" algn="just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</a:pPr>
            <a:endParaRPr lang="en-US" altLang="en-US" sz="21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52388" y="2941638"/>
            <a:ext cx="90392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" lvl="1" algn="ctr" eaLnBrk="1" hangingPunct="1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</a:pPr>
            <a:r>
              <a:rPr lang="en-US" altLang="en-US" sz="3600" b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XIN </a:t>
            </a:r>
            <a:r>
              <a:rPr lang="en-US" altLang="en-US" sz="3600" b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TRÂN TRỌNG CẢM </a:t>
            </a:r>
            <a:r>
              <a:rPr lang="en-US" altLang="en-US" sz="3600" b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ƠN</a:t>
            </a:r>
          </a:p>
          <a:p>
            <a:pPr lvl="2" algn="ctr" eaLnBrk="1" hangingPunct="1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</a:pPr>
            <a:endParaRPr lang="en-US" altLang="en-US" sz="3600" b="1">
              <a:latin typeface="Times New Roman" pitchFamily="18" charset="0"/>
              <a:cs typeface="Times New Roman" pitchFamily="18" charset="0"/>
            </a:endParaRPr>
          </a:p>
          <a:p>
            <a:pPr marL="114300" lvl="1" algn="ctr" eaLnBrk="1" hangingPunct="1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</a:pPr>
            <a:endParaRPr lang="en-US" alt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708" name="Title 1"/>
          <p:cNvSpPr>
            <a:spLocks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en-US" altLang="en-US" sz="2400" b="1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72709" name="Rectangle 29"/>
          <p:cNvSpPr>
            <a:spLocks noChangeArrowheads="1"/>
          </p:cNvSpPr>
          <p:nvPr/>
        </p:nvSpPr>
        <p:spPr bwMode="auto">
          <a:xfrm>
            <a:off x="0" y="914400"/>
            <a:ext cx="9144000" cy="152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pic>
        <p:nvPicPr>
          <p:cNvPr id="72711" name="Picture 7" descr="F:\Cá nhân\SKCTKT 2016\Mau Huy hieu (ve lai co dat lien) chu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81684" y="0"/>
            <a:ext cx="9906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12" name="Rectangle 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en-US" altLang="en-US" sz="1600" b="1" i="1">
              <a:solidFill>
                <a:schemeClr val="bg1"/>
              </a:solidFill>
            </a:endParaRPr>
          </a:p>
        </p:txBody>
      </p:sp>
      <p:sp>
        <p:nvSpPr>
          <p:cNvPr id="72713" name="Title 1"/>
          <p:cNvSpPr>
            <a:spLocks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en-US" sz="2800" b="1" dirty="0" smtClean="0">
                <a:solidFill>
                  <a:srgbClr val="0000FF"/>
                </a:solidFill>
                <a:latin typeface="Times New Roman" pitchFamily="18" charset="0"/>
              </a:rPr>
              <a:t>PHÒNG THÔNG TIN/ BTM- QĐ2</a:t>
            </a:r>
          </a:p>
          <a:p>
            <a:pPr algn="ctr" eaLnBrk="1" hangingPunct="1"/>
            <a:r>
              <a:rPr lang="en-US" altLang="en-US" sz="2800" b="1" dirty="0" smtClean="0">
                <a:solidFill>
                  <a:srgbClr val="0000FF"/>
                </a:solidFill>
                <a:latin typeface="Times New Roman" pitchFamily="18" charset="0"/>
              </a:rPr>
              <a:t>BAN TỔ CHỨC LỚP TẬP HUẤN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19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en-US" sz="2800" b="1" dirty="0" err="1" smtClean="0">
                <a:solidFill>
                  <a:srgbClr val="0000FF"/>
                </a:solidFill>
                <a:latin typeface="Times New Roman" pitchFamily="18" charset="0"/>
              </a:rPr>
              <a:t>Phần</a:t>
            </a:r>
            <a:r>
              <a:rPr lang="en-US" altLang="en-US" sz="2800" b="1" dirty="0" smtClean="0">
                <a:solidFill>
                  <a:srgbClr val="0000FF"/>
                </a:solidFill>
                <a:latin typeface="Times New Roman" pitchFamily="18" charset="0"/>
              </a:rPr>
              <a:t> 1. Ý ĐỊNH HUẤN LUYỆN</a:t>
            </a:r>
            <a:endParaRPr lang="en-US" altLang="en-US" sz="2800" b="1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6147" name="Rectangle 29"/>
          <p:cNvSpPr>
            <a:spLocks noChangeArrowheads="1"/>
          </p:cNvSpPr>
          <p:nvPr/>
        </p:nvSpPr>
        <p:spPr bwMode="auto">
          <a:xfrm>
            <a:off x="0" y="914400"/>
            <a:ext cx="9144000" cy="152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pic>
        <p:nvPicPr>
          <p:cNvPr id="6149" name="Picture 7" descr="F:\Cá nhân\SKCTKT 2016\Mau Huy hieu (ve lai co dat lien) chu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81684" y="0"/>
            <a:ext cx="9906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066800"/>
            <a:ext cx="914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8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nl-NL" sz="28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III. THỜI GIAN</a:t>
            </a:r>
            <a:endParaRPr lang="en-US" sz="2800" dirty="0" smtClean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+</a:t>
            </a:r>
            <a:r>
              <a:rPr lang="nl-NL" sz="2800" dirty="0" smtClean="0">
                <a:latin typeface="Times New Roman" pitchFamily="18" charset="0"/>
                <a:cs typeface="Times New Roman" pitchFamily="18" charset="0"/>
              </a:rPr>
              <a:t>Tổng thời gian huấn luyện: 120 phút;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nl-NL" sz="2800" dirty="0" smtClean="0">
                <a:latin typeface="Times New Roman" pitchFamily="18" charset="0"/>
                <a:cs typeface="Times New Roman" pitchFamily="18" charset="0"/>
              </a:rPr>
              <a:t>     + Huấn luyện lý thuyết: 35 phút;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nl-NL" sz="2800" dirty="0" smtClean="0">
                <a:latin typeface="Times New Roman" pitchFamily="18" charset="0"/>
                <a:cs typeface="Times New Roman" pitchFamily="18" charset="0"/>
              </a:rPr>
              <a:t>     + Tham quan: 60 phút</a:t>
            </a:r>
            <a:r>
              <a:rPr lang="nl-NL" sz="2800" dirty="0">
                <a:latin typeface="Times New Roman" pitchFamily="18" charset="0"/>
                <a:cs typeface="Times New Roman" pitchFamily="18" charset="0"/>
              </a:rPr>
              <a:t>. + Thảo luận: 15 </a:t>
            </a:r>
            <a:r>
              <a:rPr lang="nl-NL" sz="2800" dirty="0" smtClean="0">
                <a:latin typeface="Times New Roman" pitchFamily="18" charset="0"/>
                <a:cs typeface="Times New Roman" pitchFamily="18" charset="0"/>
              </a:rPr>
              <a:t>phút</a:t>
            </a:r>
          </a:p>
          <a:p>
            <a:r>
              <a:rPr lang="nl-NL" sz="28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   IV. TỔ CHỨC VÀ PHƯƠNG PHÁP</a:t>
            </a:r>
            <a:endParaRPr lang="en-US" sz="2800" dirty="0" smtClean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nl-NL" sz="28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   1. Tổ chức</a:t>
            </a:r>
            <a:endParaRPr lang="en-US" sz="2800" dirty="0" smtClean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nl-NL" sz="2800" dirty="0" smtClean="0">
                <a:latin typeface="Times New Roman" pitchFamily="18" charset="0"/>
                <a:cs typeface="Times New Roman" pitchFamily="18" charset="0"/>
              </a:rPr>
              <a:t>     - Lên lớp lý thuyết theo đội hình lớp tập huấn.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nl-NL" sz="2800" dirty="0" smtClean="0">
                <a:latin typeface="Times New Roman" pitchFamily="18" charset="0"/>
                <a:cs typeface="Times New Roman" pitchFamily="18" charset="0"/>
              </a:rPr>
              <a:t>     - Thảo luận theo đội hình lớp tập huấn.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nl-NL" sz="28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nl-NL" sz="28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2. Phương pháp</a:t>
            </a:r>
            <a:endParaRPr lang="en-US" sz="2800" dirty="0" smtClean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nl-NL" sz="2800" dirty="0" smtClean="0">
                <a:latin typeface="Times New Roman" pitchFamily="18" charset="0"/>
                <a:cs typeface="Times New Roman" pitchFamily="18" charset="0"/>
              </a:rPr>
              <a:t>     - Giáo viên: Theo phương pháp thuyết trình trên 	Powerpoint kết hợp liên hệ vận dụng.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nl-NL" sz="2800" dirty="0" smtClean="0">
                <a:latin typeface="Times New Roman" pitchFamily="18" charset="0"/>
                <a:cs typeface="Times New Roman" pitchFamily="18" charset="0"/>
              </a:rPr>
              <a:t>     - Người học: Theo dõi, ghi chép nắm nội dung.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34950" algn="just" eaLnBrk="1" hangingPunct="1">
              <a:spcBef>
                <a:spcPts val="1200"/>
              </a:spcBef>
              <a:spcAft>
                <a:spcPts val="600"/>
              </a:spcAft>
              <a:buClr>
                <a:srgbClr val="FF0000"/>
              </a:buClr>
              <a:defRPr/>
            </a:pPr>
            <a:endParaRPr lang="en-US" altLang="en-US" sz="2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indent="-514350" algn="just" eaLnBrk="1" hangingPunct="1">
              <a:spcBef>
                <a:spcPts val="1200"/>
              </a:spcBef>
              <a:spcAft>
                <a:spcPts val="600"/>
              </a:spcAft>
              <a:buClr>
                <a:srgbClr val="FF0000"/>
              </a:buClr>
              <a:defRPr/>
            </a:pPr>
            <a:endParaRPr lang="en-US" altLang="en-US" sz="2200" b="1" dirty="0">
              <a:latin typeface="Times New Roman" pitchFamily="18" charset="0"/>
              <a:cs typeface="Times New Roman" pitchFamily="18" charset="0"/>
            </a:endParaRPr>
          </a:p>
          <a:p>
            <a:pPr marL="742950" indent="-514350" algn="just" eaLnBrk="1" hangingPunct="1">
              <a:spcBef>
                <a:spcPts val="1200"/>
              </a:spcBef>
              <a:spcAft>
                <a:spcPts val="600"/>
              </a:spcAft>
              <a:buClr>
                <a:srgbClr val="FF0000"/>
              </a:buClr>
              <a:defRPr/>
            </a:pPr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  <a:p>
            <a:pPr marL="742950" indent="-514350" algn="just" ea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AutoNum type="arabicPeriod"/>
              <a:defRPr/>
            </a:pPr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51" name="Rectangle 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en-US" altLang="en-US" sz="1600" b="1" i="1">
              <a:solidFill>
                <a:schemeClr val="bg1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58" y="0"/>
            <a:ext cx="1371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en-US" sz="2800" b="1" smtClean="0">
                <a:solidFill>
                  <a:srgbClr val="0000FF"/>
                </a:solidFill>
                <a:latin typeface="Times New Roman" pitchFamily="18" charset="0"/>
              </a:rPr>
              <a:t>Phần 1. Ý ĐỊNH HUẤN LUYỆN</a:t>
            </a:r>
            <a:endParaRPr lang="en-US" altLang="en-US" sz="2800" b="1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6147" name="Rectangle 29"/>
          <p:cNvSpPr>
            <a:spLocks noChangeArrowheads="1"/>
          </p:cNvSpPr>
          <p:nvPr/>
        </p:nvSpPr>
        <p:spPr bwMode="auto">
          <a:xfrm>
            <a:off x="0" y="914400"/>
            <a:ext cx="9144000" cy="152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pic>
        <p:nvPicPr>
          <p:cNvPr id="6149" name="Picture 7" descr="F:\Cá nhân\SKCTKT 2016\Mau Huy hieu (ve lai co dat lien) chu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81684" y="0"/>
            <a:ext cx="9906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066800"/>
            <a:ext cx="914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en-US" sz="28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r>
              <a:rPr lang="en-US" sz="28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nl-NL" sz="28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V. ĐỊA ĐIỂM</a:t>
            </a:r>
            <a:endParaRPr lang="en-US" sz="2800" dirty="0" smtClean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nl-NL" sz="2800" dirty="0" smtClean="0">
                <a:latin typeface="Times New Roman" pitchFamily="18" charset="0"/>
                <a:cs typeface="Times New Roman" pitchFamily="18" charset="0"/>
              </a:rPr>
              <a:t>       Lý thuyết Tại hội trường; thực hành tham quan tại đơn vị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nl-NL" sz="2800" b="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nl-NL" sz="28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VI. BẢO ĐẢM</a:t>
            </a:r>
            <a:endParaRPr lang="en-US" sz="2800" dirty="0" smtClean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nl-NL" sz="28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     1.Cán bộ huấn luyên</a:t>
            </a:r>
            <a:endParaRPr lang="en-US" sz="2800" dirty="0" smtClean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nl-NL" sz="2800" dirty="0" smtClean="0">
                <a:latin typeface="Times New Roman" pitchFamily="18" charset="0"/>
                <a:cs typeface="Times New Roman" pitchFamily="18" charset="0"/>
              </a:rPr>
              <a:t>       Giáo án, bài giảng trình chiếu.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nl-NL" sz="28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     2. Người học</a:t>
            </a:r>
            <a:endParaRPr lang="en-US" sz="2800" dirty="0" smtClean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nl-NL" sz="2800" dirty="0" smtClean="0">
                <a:latin typeface="Times New Roman" pitchFamily="18" charset="0"/>
                <a:cs typeface="Times New Roman" pitchFamily="18" charset="0"/>
              </a:rPr>
              <a:t>       Vở, bút và các đồ dùng phục vụ cho bài học.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34950" algn="just" eaLnBrk="1" hangingPunct="1">
              <a:spcBef>
                <a:spcPts val="1200"/>
              </a:spcBef>
              <a:spcAft>
                <a:spcPts val="600"/>
              </a:spcAft>
              <a:buClr>
                <a:srgbClr val="FF0000"/>
              </a:buClr>
              <a:defRPr/>
            </a:pPr>
            <a:endParaRPr lang="en-US" altLang="en-US" sz="2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indent="-514350" algn="just" eaLnBrk="1" hangingPunct="1">
              <a:spcBef>
                <a:spcPts val="1200"/>
              </a:spcBef>
              <a:spcAft>
                <a:spcPts val="600"/>
              </a:spcAft>
              <a:buClr>
                <a:srgbClr val="FF0000"/>
              </a:buClr>
              <a:defRPr/>
            </a:pPr>
            <a:endParaRPr lang="en-US" altLang="en-US" sz="2200" b="1" dirty="0">
              <a:latin typeface="Times New Roman" pitchFamily="18" charset="0"/>
              <a:cs typeface="Times New Roman" pitchFamily="18" charset="0"/>
            </a:endParaRPr>
          </a:p>
          <a:p>
            <a:pPr marL="742950" indent="-514350" algn="just" eaLnBrk="1" hangingPunct="1">
              <a:spcBef>
                <a:spcPts val="1200"/>
              </a:spcBef>
              <a:spcAft>
                <a:spcPts val="600"/>
              </a:spcAft>
              <a:buClr>
                <a:srgbClr val="FF0000"/>
              </a:buClr>
              <a:defRPr/>
            </a:pPr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  <a:p>
            <a:pPr marL="742950" indent="-514350" algn="just" ea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AutoNum type="arabicPeriod"/>
              <a:defRPr/>
            </a:pPr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51" name="Rectangle 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en-US" altLang="en-US" sz="1600" b="1" i="1">
              <a:solidFill>
                <a:schemeClr val="bg1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29" y="0"/>
            <a:ext cx="1371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en-US" altLang="en-US" sz="2000" b="1" dirty="0" smtClean="0">
              <a:solidFill>
                <a:schemeClr val="tx2"/>
              </a:solidFill>
              <a:latin typeface="Times New Roman" pitchFamily="18" charset="0"/>
            </a:endParaRPr>
          </a:p>
          <a:p>
            <a:pPr algn="ctr" eaLnBrk="1" hangingPunct="1"/>
            <a:r>
              <a:rPr lang="en-US" altLang="en-US" sz="2800" b="1" dirty="0" err="1" smtClean="0">
                <a:solidFill>
                  <a:srgbClr val="0033CC"/>
                </a:solidFill>
                <a:latin typeface="Times New Roman" pitchFamily="18" charset="0"/>
              </a:rPr>
              <a:t>Phần</a:t>
            </a:r>
            <a:r>
              <a:rPr lang="en-US" altLang="en-US" sz="2800" b="1" dirty="0" smtClean="0">
                <a:solidFill>
                  <a:srgbClr val="0033CC"/>
                </a:solidFill>
                <a:latin typeface="Times New Roman" pitchFamily="18" charset="0"/>
              </a:rPr>
              <a:t> 2. THỰC HÀNH HUẤN LUYỆN</a:t>
            </a:r>
            <a:endParaRPr lang="en-US" altLang="en-US" sz="2400" b="1" dirty="0" smtClean="0">
              <a:solidFill>
                <a:srgbClr val="0033CC"/>
              </a:solidFill>
              <a:latin typeface="Times New Roman" pitchFamily="18" charset="0"/>
            </a:endParaRPr>
          </a:p>
          <a:p>
            <a:pPr algn="ctr" eaLnBrk="1" hangingPunct="1"/>
            <a:r>
              <a:rPr lang="en-US" altLang="en-US" sz="2000" b="1" dirty="0" smtClean="0">
                <a:solidFill>
                  <a:schemeClr val="tx2"/>
                </a:solidFill>
                <a:latin typeface="Times New Roman" pitchFamily="18" charset="0"/>
              </a:rPr>
              <a:t>VĐHL1</a:t>
            </a:r>
            <a:r>
              <a:rPr lang="en-US" altLang="en-US" sz="2000" b="1" dirty="0">
                <a:solidFill>
                  <a:schemeClr val="tx2"/>
                </a:solidFill>
                <a:latin typeface="Times New Roman" pitchFamily="18" charset="0"/>
              </a:rPr>
              <a:t>. CÁC HÌNH THỨC BÁO ĐỘNG</a:t>
            </a:r>
          </a:p>
          <a:p>
            <a:pPr algn="ctr" eaLnBrk="1" hangingPunct="1"/>
            <a:endParaRPr lang="en-US" altLang="en-US" sz="2000" b="1" dirty="0" smtClean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8195" name="Rectangle 29"/>
          <p:cNvSpPr>
            <a:spLocks noChangeArrowheads="1"/>
          </p:cNvSpPr>
          <p:nvPr/>
        </p:nvSpPr>
        <p:spPr bwMode="auto">
          <a:xfrm>
            <a:off x="0" y="990600"/>
            <a:ext cx="9144000" cy="2286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pic>
        <p:nvPicPr>
          <p:cNvPr id="8196" name="Picture 7" descr="F:\Cá nhân\SKCTKT 2016\Mau Huy hieu (ve lai co dat lien) chu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9613" y="0"/>
            <a:ext cx="9906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0" y="1295400"/>
            <a:ext cx="9144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1.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tại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chỗ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tra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quân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ea typeface="Batang"/>
              </a:rPr>
              <a:t>VKTB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>
              <a:latin typeface="Times New Roman" panose="02020603050405020304" pitchFamily="18" charset="0"/>
              <a:ea typeface="Batang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 smtClean="0">
              <a:latin typeface="Times New Roman" panose="02020603050405020304" pitchFamily="18" charset="0"/>
              <a:ea typeface="Batang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Batang"/>
              </a:rPr>
              <a:t>	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Batang"/>
              </a:rPr>
              <a:t>	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Batang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ea typeface="Batang"/>
              </a:rPr>
              <a:t>2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tại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chỗ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khai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 </a:t>
            </a:r>
            <a:r>
              <a:rPr lang="en-US" sz="2800" dirty="0" err="1" smtClean="0">
                <a:latin typeface="Times New Roman" panose="02020603050405020304" pitchFamily="18" charset="0"/>
                <a:ea typeface="Batang"/>
              </a:rPr>
              <a:t>án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Batang"/>
              </a:rPr>
              <a:t>	</a:t>
            </a:r>
            <a:endParaRPr lang="en-US" alt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en-US" altLang="en-US" sz="1600" b="1" i="1">
              <a:solidFill>
                <a:schemeClr val="bg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3787"/>
            <a:ext cx="106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625565"/>
              </p:ext>
            </p:extLst>
          </p:nvPr>
        </p:nvGraphicFramePr>
        <p:xfrm>
          <a:off x="1086853" y="1828800"/>
          <a:ext cx="7391400" cy="1828800"/>
        </p:xfrm>
        <a:graphic>
          <a:graphicData uri="http://schemas.openxmlformats.org/drawingml/2006/table">
            <a:tbl>
              <a:tblPr firstRow="1" firstCol="1" bandRow="1"/>
              <a:tblGrid>
                <a:gridCol w="1690211"/>
                <a:gridCol w="1093667"/>
                <a:gridCol w="1786361"/>
                <a:gridCol w="2821161"/>
              </a:tblGrid>
              <a:tr h="3352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Cấp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Giỏi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Khá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Đạt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Đại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đội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10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15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Tiểu đoàn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10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15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20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Trung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đoàn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 BB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15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20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25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0265"/>
              </p:ext>
            </p:extLst>
          </p:nvPr>
        </p:nvGraphicFramePr>
        <p:xfrm>
          <a:off x="1066800" y="4343399"/>
          <a:ext cx="7391399" cy="2060504"/>
        </p:xfrm>
        <a:graphic>
          <a:graphicData uri="http://schemas.openxmlformats.org/drawingml/2006/table">
            <a:tbl>
              <a:tblPr firstRow="1" firstCol="1" bandRow="1"/>
              <a:tblGrid>
                <a:gridCol w="1646076"/>
                <a:gridCol w="1043415"/>
                <a:gridCol w="1081030"/>
                <a:gridCol w="3620878"/>
              </a:tblGrid>
              <a:tr h="3884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Cấp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Giỏi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Khá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Đạt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2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Đại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đội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10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15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20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2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Tiểu đoàn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15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20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25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84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Trung đoàn BB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25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30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35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en-US" altLang="en-US" sz="2000" b="1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243" name="Rectangle 29"/>
          <p:cNvSpPr>
            <a:spLocks noChangeArrowheads="1"/>
          </p:cNvSpPr>
          <p:nvPr/>
        </p:nvSpPr>
        <p:spPr bwMode="auto">
          <a:xfrm>
            <a:off x="0" y="914400"/>
            <a:ext cx="9144000" cy="152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pic>
        <p:nvPicPr>
          <p:cNvPr id="10244" name="Picture 7" descr="F:\Cá nhân\SKCTKT 2016\Mau Huy hieu (ve lai co dat lien) chu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17542" y="0"/>
            <a:ext cx="9906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0" y="1295400"/>
            <a:ext cx="9144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742950" indent="-514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800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spc="-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spc="-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spc="-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400" spc="-1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0"/>
              </a:spcBef>
              <a:buClr>
                <a:srgbClr val="FF0000"/>
              </a:buClr>
              <a:buNone/>
              <a:defRPr/>
            </a:pPr>
            <a:r>
              <a:rPr lang="en-US" sz="2400" dirty="0"/>
              <a:t>	</a:t>
            </a:r>
            <a:endParaRPr lang="en-US" sz="2400" dirty="0" smtClean="0"/>
          </a:p>
          <a:p>
            <a:pPr marL="0" indent="0" eaLnBrk="1" hangingPunct="1">
              <a:spcBef>
                <a:spcPts val="0"/>
              </a:spcBef>
              <a:buClr>
                <a:srgbClr val="FF0000"/>
              </a:buClr>
              <a:buNone/>
              <a:defRPr/>
            </a:pPr>
            <a:endParaRPr lang="en-US" sz="2400" dirty="0"/>
          </a:p>
          <a:p>
            <a:pPr marL="0" indent="0" eaLnBrk="1" hangingPunct="1">
              <a:spcBef>
                <a:spcPts val="0"/>
              </a:spcBef>
              <a:buClr>
                <a:srgbClr val="FF0000"/>
              </a:buClr>
              <a:buNone/>
              <a:defRPr/>
            </a:pPr>
            <a:r>
              <a:rPr lang="en-US" sz="2400" dirty="0" smtClean="0"/>
              <a:t>	</a:t>
            </a:r>
          </a:p>
          <a:p>
            <a:pPr marL="0" indent="0" eaLnBrk="1" hangingPunct="1">
              <a:spcBef>
                <a:spcPts val="0"/>
              </a:spcBef>
              <a:buClr>
                <a:srgbClr val="FF0000"/>
              </a:buClr>
              <a:buNone/>
              <a:defRPr/>
            </a:pPr>
            <a:r>
              <a:rPr lang="en-US" sz="2400" dirty="0"/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AutoNum type="arabicPeriod"/>
              <a:defRPr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6" name="Rectangle 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en-US" altLang="en-US" sz="1600" b="1" i="1">
              <a:solidFill>
                <a:schemeClr val="bg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143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2421090" y="246102"/>
            <a:ext cx="4301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b="1" dirty="0">
                <a:solidFill>
                  <a:schemeClr val="tx2"/>
                </a:solidFill>
                <a:latin typeface="Times New Roman" pitchFamily="18" charset="0"/>
              </a:rPr>
              <a:t>VĐHL1. CÁC HÌNH THỨC BÁO ĐỘNG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495756"/>
              </p:ext>
            </p:extLst>
          </p:nvPr>
        </p:nvGraphicFramePr>
        <p:xfrm>
          <a:off x="1143000" y="1828798"/>
          <a:ext cx="7315199" cy="2093136"/>
        </p:xfrm>
        <a:graphic>
          <a:graphicData uri="http://schemas.openxmlformats.org/drawingml/2006/table">
            <a:tbl>
              <a:tblPr firstRow="1" firstCol="1" bandRow="1"/>
              <a:tblGrid>
                <a:gridCol w="1629106"/>
                <a:gridCol w="1147578"/>
                <a:gridCol w="954965"/>
                <a:gridCol w="3583550"/>
              </a:tblGrid>
              <a:tr h="4538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Cấp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Giỏi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Khá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Đạt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8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Đại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đội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15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20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25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8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Tiểu đoàn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25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30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35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6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Trung đoàn BB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35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40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45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057292"/>
              </p:ext>
            </p:extLst>
          </p:nvPr>
        </p:nvGraphicFramePr>
        <p:xfrm>
          <a:off x="1142999" y="4458277"/>
          <a:ext cx="7315201" cy="1946829"/>
        </p:xfrm>
        <a:graphic>
          <a:graphicData uri="http://schemas.openxmlformats.org/drawingml/2006/table">
            <a:tbl>
              <a:tblPr firstRow="1" firstCol="1" bandRow="1"/>
              <a:tblGrid>
                <a:gridCol w="1629107"/>
                <a:gridCol w="858660"/>
                <a:gridCol w="1243884"/>
                <a:gridCol w="3583550"/>
              </a:tblGrid>
              <a:tr h="405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Cấp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Giỏi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Khá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Đạt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Đại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đội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25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30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35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Tiểu đoàn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35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40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45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Trung đoàn BB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45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50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01.00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en-US" altLang="en-US" sz="2000" b="1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243" name="Rectangle 29"/>
          <p:cNvSpPr>
            <a:spLocks noChangeArrowheads="1"/>
          </p:cNvSpPr>
          <p:nvPr/>
        </p:nvSpPr>
        <p:spPr bwMode="auto">
          <a:xfrm>
            <a:off x="0" y="914400"/>
            <a:ext cx="9144000" cy="152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pic>
        <p:nvPicPr>
          <p:cNvPr id="10244" name="Picture 7" descr="F:\Cá nhân\SKCTKT 2016\Mau Huy hieu (ve lai co dat lien) chu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9613" y="0"/>
            <a:ext cx="9906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0" y="1066800"/>
            <a:ext cx="9144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742950" indent="-514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0" algn="just" eaLnBrk="1" hangingPunct="1">
              <a:spcBef>
                <a:spcPts val="1200"/>
              </a:spcBef>
              <a:spcAft>
                <a:spcPts val="600"/>
              </a:spcAft>
              <a:buClr>
                <a:srgbClr val="FF0000"/>
              </a:buClr>
              <a:buFontTx/>
              <a:buNone/>
              <a:defRPr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AutoNum type="arabicPeriod"/>
              <a:defRPr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6" name="Rectangle 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en-US" altLang="en-US" sz="1600" b="1" i="1">
              <a:solidFill>
                <a:schemeClr val="bg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66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2421090" y="244460"/>
            <a:ext cx="4301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b="1" dirty="0">
                <a:solidFill>
                  <a:schemeClr val="tx2"/>
                </a:solidFill>
                <a:latin typeface="Times New Roman" pitchFamily="18" charset="0"/>
              </a:rPr>
              <a:t>VĐHL1. CÁC HÌNH THỨC BÁO ĐỘNG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" y="1142985"/>
            <a:ext cx="901401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Batang"/>
              </a:rPr>
              <a:t>	5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phòng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chống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cháy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nổ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cháy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Batang"/>
              </a:rPr>
              <a:t>	6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phòng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chống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thiên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tai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tìm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kiếm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cứu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Batang"/>
              </a:rPr>
              <a:t>	7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CTTSSCĐ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án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A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Batang"/>
              </a:rPr>
              <a:t>	8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CTTSSCĐ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án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A2 </a:t>
            </a:r>
            <a:endParaRPr lang="en-US" sz="2800" dirty="0" smtClean="0">
              <a:latin typeface="Times New Roman" panose="02020603050405020304" pitchFamily="18" charset="0"/>
              <a:ea typeface="Batang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endParaRPr lang="en-US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endParaRPr lang="en-US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endParaRPr lang="en-US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endParaRPr lang="en-US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en-US" altLang="en-US" sz="2000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algn="ctr" eaLnBrk="1" hangingPunct="1"/>
            <a:endParaRPr lang="en-US" altLang="en-US" sz="2000" b="1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3315" name="Rectangle 29"/>
          <p:cNvSpPr>
            <a:spLocks noChangeArrowheads="1"/>
          </p:cNvSpPr>
          <p:nvPr/>
        </p:nvSpPr>
        <p:spPr bwMode="auto">
          <a:xfrm>
            <a:off x="0" y="1052498"/>
            <a:ext cx="9144000" cy="152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pic>
        <p:nvPicPr>
          <p:cNvPr id="13316" name="Picture 7" descr="F:\Cá nhân\SKCTKT 2016\Mau Huy hieu (ve lai co dat lien) chu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3400" y="84924"/>
            <a:ext cx="9906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0" y="1066800"/>
            <a:ext cx="914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742950" indent="-514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 indent="0" algn="just">
              <a:buFontTx/>
              <a:buNone/>
              <a:defRPr/>
            </a:pPr>
            <a:endParaRPr lang="en-US" altLang="en-US" sz="2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8" name="Rectangle 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en-US" altLang="en-US" sz="1600" b="1" i="1">
              <a:solidFill>
                <a:schemeClr val="bg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58" y="93112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1026458" y="0"/>
            <a:ext cx="70910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endParaRPr lang="en-US" altLang="en-US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VĐHL1.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 CÁC HÌNH THỨC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BÁO ĐỘNG </a:t>
            </a:r>
          </a:p>
          <a:p>
            <a:pPr algn="ctr" eaLnBrk="1" hangingPunct="1"/>
            <a:endParaRPr lang="en-US" altLang="en-US" sz="2000" b="1" dirty="0" smtClean="0">
              <a:solidFill>
                <a:schemeClr val="tx2"/>
              </a:solidFill>
              <a:latin typeface="Times New Roman" pitchFamily="18" charset="0"/>
            </a:endParaRPr>
          </a:p>
          <a:p>
            <a:pPr algn="ctr" eaLnBrk="1" hangingPunct="1"/>
            <a:endParaRPr lang="en-US" altLang="en-US" sz="20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58" y="1180127"/>
            <a:ext cx="90722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spc="-100" dirty="0" smtClean="0">
                <a:latin typeface="Times New Roman" panose="02020603050405020304" pitchFamily="18" charset="0"/>
                <a:ea typeface="Batang"/>
              </a:rPr>
              <a:t>A</a:t>
            </a:r>
            <a:r>
              <a:rPr lang="en-US" sz="2800" spc="-100" dirty="0">
                <a:latin typeface="Times New Roman" panose="02020603050405020304" pitchFamily="18" charset="0"/>
                <a:ea typeface="Batang"/>
              </a:rPr>
              <a:t>. BÁO ĐỘNG TẠI CHỖ, KIỂM TRA QUÂN SỐ VKTB.</a:t>
            </a:r>
            <a:endParaRPr lang="en-US" sz="2800" spc="-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Batang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thức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rèn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luyện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đơn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vị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rèn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luyện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tác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phong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huy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nhận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5858" y="3182233"/>
            <a:ext cx="895574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Batang"/>
              </a:rPr>
              <a:t>     -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Thường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vận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trường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huy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tra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quân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VKTB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đơn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vị.Trang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mang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bao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đồ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bao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xe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túi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lựu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đạn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cáng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nẹp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túi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thuốc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quân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y,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máy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tin…., VKTB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biên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chế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đồng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từng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c 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Giỏi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: 07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phút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;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Khá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: 10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phút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;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Đạt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: 15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phút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. (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huy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cáo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Batang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)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itle 1"/>
          <p:cNvSpPr>
            <a:spLocks/>
          </p:cNvSpPr>
          <p:nvPr/>
        </p:nvSpPr>
        <p:spPr bwMode="auto">
          <a:xfrm>
            <a:off x="152400" y="152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en-US" altLang="en-US" sz="2000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algn="ctr" eaLnBrk="1" hangingPunct="1"/>
            <a:endParaRPr lang="en-US" altLang="en-US" sz="2000" b="1" dirty="0">
              <a:solidFill>
                <a:srgbClr val="0033C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6717</TotalTime>
  <Words>3320</Words>
  <Application>Microsoft Office PowerPoint</Application>
  <PresentationFormat>On-screen Show (4:3)</PresentationFormat>
  <Paragraphs>393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Batang</vt:lpstr>
      <vt:lpstr>Calibri</vt:lpstr>
      <vt:lpstr>Times New Roman</vt:lpstr>
      <vt:lpstr>Wingdings</vt:lpstr>
      <vt:lpstr>Default Design</vt:lpstr>
      <vt:lpstr>GIÁO ÁN  TẬP HUẤN CÁN BỘ THÔNG TIN Môn học: Công tác Sẵn sàng chiến đấu Bài: Các hình thức báo động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VĐHL1. CÁC HÌNH THỨC BÁO ĐỘNG  </vt:lpstr>
      <vt:lpstr>PowerPoint Presentation</vt:lpstr>
      <vt:lpstr>PowerPoint Presentation</vt:lpstr>
      <vt:lpstr>  </vt:lpstr>
      <vt:lpstr>PowerPoint Presentation</vt:lpstr>
      <vt:lpstr>PowerPoint Presentation</vt:lpstr>
      <vt:lpstr>PowerPoint Presentation</vt:lpstr>
      <vt:lpstr>PowerPoint Presentation</vt:lpstr>
      <vt:lpstr>VĐHL2. THAM QUAN HÀNH ĐỘNG CHỈ HUY CÁC CẤP CỦA dTT18 THỰC HÀNH BÁO ĐỘNG CTTSSCĐ PHƯƠNG ÁN A,A2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ĐôngNQ</dc:creator>
  <cp:lastModifiedBy>Manh_PThongTin</cp:lastModifiedBy>
  <cp:revision>735</cp:revision>
  <cp:lastPrinted>2013-05-23T15:55:09Z</cp:lastPrinted>
  <dcterms:created xsi:type="dcterms:W3CDTF">2010-09-22T10:09:47Z</dcterms:created>
  <dcterms:modified xsi:type="dcterms:W3CDTF">2022-12-21T07:53:52Z</dcterms:modified>
</cp:coreProperties>
</file>