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  <p:sldMasterId id="2147483895" r:id="rId2"/>
  </p:sldMasterIdLst>
  <p:notesMasterIdLst>
    <p:notesMasterId r:id="rId18"/>
  </p:notesMasterIdLst>
  <p:handoutMasterIdLst>
    <p:handoutMasterId r:id="rId19"/>
  </p:handoutMasterIdLst>
  <p:sldIdLst>
    <p:sldId id="421" r:id="rId3"/>
    <p:sldId id="607" r:id="rId4"/>
    <p:sldId id="609" r:id="rId5"/>
    <p:sldId id="610" r:id="rId6"/>
    <p:sldId id="611" r:id="rId7"/>
    <p:sldId id="490" r:id="rId8"/>
    <p:sldId id="520" r:id="rId9"/>
    <p:sldId id="617" r:id="rId10"/>
    <p:sldId id="618" r:id="rId11"/>
    <p:sldId id="619" r:id="rId12"/>
    <p:sldId id="620" r:id="rId13"/>
    <p:sldId id="621" r:id="rId14"/>
    <p:sldId id="622" r:id="rId15"/>
    <p:sldId id="624" r:id="rId16"/>
    <p:sldId id="616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51">
          <p15:clr>
            <a:srgbClr val="A4A3A4"/>
          </p15:clr>
        </p15:guide>
        <p15:guide id="2" orient="horz" pos="2854">
          <p15:clr>
            <a:srgbClr val="A4A3A4"/>
          </p15:clr>
        </p15:guide>
        <p15:guide id="3" orient="horz" pos="3255">
          <p15:clr>
            <a:srgbClr val="A4A3A4"/>
          </p15:clr>
        </p15:guide>
        <p15:guide id="4" orient="horz" pos="3470">
          <p15:clr>
            <a:srgbClr val="A4A3A4"/>
          </p15:clr>
        </p15:guide>
        <p15:guide id="5" orient="horz" pos="2336">
          <p15:clr>
            <a:srgbClr val="A4A3A4"/>
          </p15:clr>
        </p15:guide>
        <p15:guide id="6" orient="horz" pos="3356">
          <p15:clr>
            <a:srgbClr val="A4A3A4"/>
          </p15:clr>
        </p15:guide>
        <p15:guide id="7" orient="horz" pos="4186">
          <p15:clr>
            <a:srgbClr val="A4A3A4"/>
          </p15:clr>
        </p15:guide>
        <p15:guide id="8" pos="2840">
          <p15:clr>
            <a:srgbClr val="A4A3A4"/>
          </p15:clr>
        </p15:guide>
        <p15:guide id="9" pos="3762">
          <p15:clr>
            <a:srgbClr val="A4A3A4"/>
          </p15:clr>
        </p15:guide>
        <p15:guide id="10" pos="1998">
          <p15:clr>
            <a:srgbClr val="A4A3A4"/>
          </p15:clr>
        </p15:guide>
        <p15:guide id="11" pos="1009">
          <p15:clr>
            <a:srgbClr val="A4A3A4"/>
          </p15:clr>
        </p15:guide>
        <p15:guide id="12" pos="211">
          <p15:clr>
            <a:srgbClr val="A4A3A4"/>
          </p15:clr>
        </p15:guide>
        <p15:guide id="13" pos="1079">
          <p15:clr>
            <a:srgbClr val="A4A3A4"/>
          </p15:clr>
        </p15:guide>
        <p15:guide id="14" pos="3836">
          <p15:clr>
            <a:srgbClr val="A4A3A4"/>
          </p15:clr>
        </p15:guide>
        <p15:guide id="15" pos="46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339933"/>
    <a:srgbClr val="A9078A"/>
    <a:srgbClr val="FA1A1F"/>
    <a:srgbClr val="00FF00"/>
    <a:srgbClr val="FC1604"/>
    <a:srgbClr val="0000CC"/>
    <a:srgbClr val="00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5126" autoAdjust="0"/>
  </p:normalViewPr>
  <p:slideViewPr>
    <p:cSldViewPr snapToObjects="1">
      <p:cViewPr>
        <p:scale>
          <a:sx n="71" d="100"/>
          <a:sy n="71" d="100"/>
        </p:scale>
        <p:origin x="-1536" y="-60"/>
      </p:cViewPr>
      <p:guideLst>
        <p:guide orient="horz" pos="3651"/>
        <p:guide orient="horz" pos="2854"/>
        <p:guide orient="horz" pos="3255"/>
        <p:guide orient="horz" pos="3470"/>
        <p:guide orient="horz" pos="2336"/>
        <p:guide orient="horz" pos="3356"/>
        <p:guide orient="horz" pos="4186"/>
        <p:guide pos="2840"/>
        <p:guide pos="3762"/>
        <p:guide pos="1998"/>
        <p:guide pos="1009"/>
        <p:guide pos="211"/>
        <p:guide pos="1079"/>
        <p:guide pos="3836"/>
        <p:guide pos="4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94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BA2DC87F-BE34-A644-B9FC-EDC40B44415B}" type="datetimeFigureOut">
              <a:rPr lang="fr-CA"/>
              <a:pPr>
                <a:defRPr/>
              </a:pPr>
              <a:t>2018-01-04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A1F8A9CD-418F-46A6-B9C0-3B3D7A3C04B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9109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9100E9FB-C971-4BC9-8306-BB4FE775B392}" type="datetime1">
              <a:rPr lang="en-US"/>
              <a:pPr>
                <a:defRPr/>
              </a:pPr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fr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  <a:ea typeface="ＭＳ Ｐゴシック" pitchFamily="34" charset="-128"/>
                <a:cs typeface="ＭＳ Ｐゴシック" pitchFamily="34" charset="-128"/>
              </a:defRPr>
            </a:lvl1pPr>
          </a:lstStyle>
          <a:p>
            <a:pPr>
              <a:defRPr/>
            </a:pPr>
            <a:fld id="{31B1DFE4-DEC2-44B4-A0E7-8FD49E4B6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8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 pitchFamily="-10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09" charset="-128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1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NỘI</a:t>
            </a: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 DUNG CỦA CHUYÊN ĐỀ GỒM 4 PHẦN: 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+ phần 1: Giới thiệu khái quát về dự án hệ thống Vsat quân sự giai đoạn 2; 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1.Sơ lược hệ thống VSAT giai đoạn 1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2.Những tồn tại của hệ thống VSAT giai đoạn 1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3.Dự án VSAT giai đoạn 2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+ phần 2: trong phần này sẽ khái quát về Trạm đầu cuối VSAT mang vác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1.Khái quát chung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2.Thiết bị 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3.Sơ đồ khối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4.Khai thác sử dụng</a:t>
            </a:r>
          </a:p>
          <a:p>
            <a:pPr marL="0" indent="0">
              <a:buFontTx/>
              <a:buNone/>
            </a:pPr>
            <a:r>
              <a:rPr lang="en-US" sz="1400" kern="1200" baseline="0">
                <a:solidFill>
                  <a:schemeClr val="tx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rPr>
              <a:t>Cuối cùng là phần kết luận và đề suất</a:t>
            </a:r>
            <a:endParaRPr lang="en-US" sz="1400" kern="1200">
              <a:solidFill>
                <a:schemeClr val="tx1"/>
              </a:solidFill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171450" indent="-171450">
              <a:buFontTx/>
              <a:buChar char="-"/>
            </a:pPr>
            <a:endParaRPr lang="en-US" sz="1400" kern="1200">
              <a:solidFill>
                <a:schemeClr val="tx1"/>
              </a:solidFill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171450" indent="-171450">
              <a:buFontTx/>
              <a:buChar char="-"/>
            </a:pPr>
            <a:endParaRPr lang="en-US" altLang="en-US" sz="140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DF3EBA-BC3A-4A5D-BF51-DFC7D35330A8}" type="slidenum">
              <a:rPr lang="en-US" altLang="en-US" sz="1200" b="0"/>
              <a:pPr eaLnBrk="1" hangingPunct="1"/>
              <a:t>6</a:t>
            </a:fld>
            <a:endParaRPr lang="en-US" altLang="en-US" sz="1200" b="0"/>
          </a:p>
        </p:txBody>
      </p:sp>
    </p:spTree>
    <p:extLst>
      <p:ext uri="{BB962C8B-B14F-4D97-AF65-F5344CB8AC3E}">
        <p14:creationId xmlns:p14="http://schemas.microsoft.com/office/powerpoint/2010/main" val="1667567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</a:t>
            </a:r>
            <a:endParaRPr lang="vi-VN" sz="1200" kern="120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vi-VN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1DFE4-DEC2-44B4-A0E7-8FD49E4B69D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97190" y="1524000"/>
            <a:ext cx="6062133" cy="695325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1pPr>
            <a:lvl2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2pPr>
            <a:lvl3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3pPr>
            <a:lvl4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4pPr>
            <a:lvl5pPr>
              <a:buNone/>
              <a:defRPr sz="3400" b="1" i="0">
                <a:solidFill>
                  <a:schemeClr val="bg1"/>
                </a:solidFill>
                <a:latin typeface="Arial Narrow Bold"/>
                <a:cs typeface="Arial Narrow Bold"/>
              </a:defRPr>
            </a:lvl5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73183" y="3069258"/>
            <a:ext cx="3335338" cy="373063"/>
          </a:xfrm>
          <a:prstGeom prst="rect">
            <a:avLst/>
          </a:prstGeom>
        </p:spPr>
        <p:txBody>
          <a:bodyPr vert="horz"/>
          <a:lstStyle>
            <a:lvl1pPr algn="r">
              <a:buNone/>
              <a:defRPr sz="1600">
                <a:solidFill>
                  <a:srgbClr val="00437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98563"/>
            <a:ext cx="914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entete-carre.png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4000" cy="968375"/>
          </a:xfrm>
          <a:prstGeom prst="rect">
            <a:avLst/>
          </a:prstGeom>
          <a:solidFill>
            <a:srgbClr val="00CCFF"/>
          </a:solidFill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9250" y="1254124"/>
            <a:ext cx="8489950" cy="5218676"/>
          </a:xfrm>
          <a:prstGeom prst="rect">
            <a:avLst/>
          </a:prstGeom>
        </p:spPr>
        <p:txBody>
          <a:bodyPr/>
          <a:lstStyle>
            <a:lvl1pPr>
              <a:buClr>
                <a:srgbClr val="FF9900"/>
              </a:buClr>
              <a:defRPr/>
            </a:lvl1pPr>
            <a:lvl2pPr>
              <a:buClr>
                <a:srgbClr val="FF9900"/>
              </a:buClr>
              <a:defRPr/>
            </a:lvl2pPr>
            <a:lvl3pPr>
              <a:buClr>
                <a:srgbClr val="FF9900"/>
              </a:buClr>
              <a:buFont typeface="Arial" pitchFamily="34" charset="0"/>
              <a:buChar char="•"/>
              <a:defRPr/>
            </a:lvl3pPr>
            <a:lvl4pPr>
              <a:buClr>
                <a:srgbClr val="FF9900"/>
              </a:buClr>
              <a:buFont typeface="Arial" pitchFamily="34" charset="0"/>
              <a:buChar char="•"/>
              <a:defRPr/>
            </a:lvl4pPr>
            <a:lvl5pPr>
              <a:buClr>
                <a:srgbClr val="FF990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211138"/>
            <a:ext cx="8489950" cy="7032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98563"/>
            <a:ext cx="914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80854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2686" y="6492875"/>
            <a:ext cx="861314" cy="365125"/>
          </a:xfrm>
          <a:prstGeom prst="rect">
            <a:avLst/>
          </a:prstGeom>
        </p:spPr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83398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22465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9250" y="1595688"/>
            <a:ext cx="8489950" cy="4398711"/>
          </a:xfrm>
          <a:prstGeom prst="rect">
            <a:avLst/>
          </a:prstGeom>
        </p:spPr>
        <p:txBody>
          <a:bodyPr/>
          <a:lstStyle>
            <a:lvl1pPr>
              <a:buClr>
                <a:srgbClr val="B0C4FF"/>
              </a:buClr>
              <a:defRPr sz="2200">
                <a:latin typeface="Arial Narrow"/>
                <a:cs typeface="Arial Narrow"/>
              </a:defRPr>
            </a:lvl1pPr>
            <a:lvl2pPr>
              <a:buClr>
                <a:srgbClr val="B0C4FF"/>
              </a:buClr>
              <a:defRPr sz="2000">
                <a:latin typeface="Arial Narrow"/>
                <a:cs typeface="Arial Narrow"/>
              </a:defRPr>
            </a:lvl2pPr>
            <a:lvl3pPr>
              <a:buClr>
                <a:srgbClr val="B0C4FF"/>
              </a:buClr>
              <a:defRPr sz="1800">
                <a:latin typeface="Arial Narrow"/>
                <a:cs typeface="Arial Narrow"/>
              </a:defRPr>
            </a:lvl3pPr>
            <a:lvl4pPr>
              <a:buClr>
                <a:srgbClr val="B0C4FF"/>
              </a:buClr>
              <a:defRPr sz="1800">
                <a:latin typeface="Arial Narrow"/>
                <a:cs typeface="Arial Narrow"/>
              </a:defRPr>
            </a:lvl4pPr>
            <a:lvl5pPr>
              <a:buClr>
                <a:srgbClr val="B0C4FF"/>
              </a:buClr>
              <a:defRPr sz="1800">
                <a:latin typeface="Arial Narrow"/>
                <a:cs typeface="Arial Narrow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itle Placeholder 12"/>
          <p:cNvSpPr>
            <a:spLocks noGrp="1"/>
          </p:cNvSpPr>
          <p:nvPr>
            <p:ph type="title"/>
          </p:nvPr>
        </p:nvSpPr>
        <p:spPr bwMode="auto">
          <a:xfrm>
            <a:off x="609600" y="725486"/>
            <a:ext cx="82296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2686" y="6492875"/>
            <a:ext cx="861314" cy="365125"/>
          </a:xfrm>
          <a:prstGeom prst="rect">
            <a:avLst/>
          </a:prstGeom>
        </p:spPr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498563"/>
            <a:ext cx="914400" cy="365125"/>
          </a:xfrm>
          <a:prstGeom prst="rect">
            <a:avLst/>
          </a:prstGeom>
        </p:spPr>
        <p:txBody>
          <a:bodyPr/>
          <a:lstStyle>
            <a:lvl1pPr algn="r">
              <a:defRPr sz="1600"/>
            </a:lvl1pPr>
          </a:lstStyle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41" r:id="rId2"/>
    <p:sldLayoutId id="2147484342" r:id="rId3"/>
    <p:sldLayoutId id="2147484343" r:id="rId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2686" y="6498563"/>
            <a:ext cx="861314" cy="365125"/>
          </a:xfrm>
          <a:prstGeom prst="rect">
            <a:avLst/>
          </a:prstGeom>
        </p:spPr>
        <p:txBody>
          <a:bodyPr/>
          <a:lstStyle/>
          <a:p>
            <a:fld id="{F84ED787-3499-467B-9251-92464866BC0C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6" r:id="rId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12"/>
          <p:cNvSpPr>
            <a:spLocks noGrp="1"/>
          </p:cNvSpPr>
          <p:nvPr>
            <p:ph type="body" sz="quarter" idx="10"/>
          </p:nvPr>
        </p:nvSpPr>
        <p:spPr bwMode="auto">
          <a:xfrm>
            <a:off x="2797175" y="1524000"/>
            <a:ext cx="6062663" cy="6953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Tổng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quan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về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OTN</a:t>
            </a:r>
            <a:endParaRPr lang="en-US" sz="4800" b="0" i="1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  <a:p>
            <a:pPr eaLnBrk="1" hangingPunct="1"/>
            <a:endParaRPr lang="en-US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1447800" y="228600"/>
            <a:ext cx="6919118" cy="720725"/>
          </a:xfrm>
          <a:prstGeom prst="rect">
            <a:avLst/>
          </a:prstGeom>
        </p:spPr>
        <p:txBody>
          <a:bodyPr vert="horz"/>
          <a:lstStyle>
            <a:lvl1pPr marL="342900" indent="-342900" algn="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kern="1200">
                <a:solidFill>
                  <a:srgbClr val="00437F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BỘ TƯ LỆNH QUÂN ĐOÀN 2</a:t>
            </a:r>
            <a:endParaRPr lang="vi-VN" sz="105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defTabSz="914400">
              <a:spcBef>
                <a:spcPct val="0"/>
              </a:spcBef>
            </a:pP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 TỔ CHỨC TẬP HUẤN</a:t>
            </a:r>
            <a:endParaRPr lang="vi-VN" sz="105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" y="1975995"/>
            <a:ext cx="7772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GIÁO ÁN 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TẬP HUẤN CÁN BỘ THÔNG TIN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Môn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học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Chuyên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ngành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thông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tin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  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73975" y="6246168"/>
            <a:ext cx="32111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PHÒNG THÔNG TIN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-8965" y="230841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VĐHL2:</a:t>
            </a:r>
            <a:r>
              <a:rPr lang="nl-NL" sz="2800" dirty="0" smtClean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CHUYỂN ĐẠT TRONG THỰC HÀNH DIỄN </a:t>
            </a:r>
            <a:r>
              <a:rPr lang="en-US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TẬP</a:t>
            </a:r>
            <a:endParaRPr lang="vi-VN" sz="2800" dirty="0">
              <a:solidFill>
                <a:schemeClr val="bg1"/>
              </a:solidFill>
              <a:effectLst/>
              <a:latin typeface="+mj-lt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10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11" y="914400"/>
            <a:ext cx="911262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0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chắn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trục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cự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dọc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chóng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chắn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dọc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quay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gấp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chỗ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nhòm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đèn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… </a:t>
            </a:r>
            <a:endParaRPr lang="en-US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chia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+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4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-8965" y="230841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VĐHL2:</a:t>
            </a:r>
            <a:r>
              <a:rPr lang="nl-NL" sz="2800" dirty="0" smtClean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CHUYỂN ĐẠT TRONG THỰC HÀNH DIỄN </a:t>
            </a:r>
            <a:r>
              <a:rPr lang="en-US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TẬP</a:t>
            </a:r>
            <a:endParaRPr lang="vi-VN" sz="2800" dirty="0">
              <a:solidFill>
                <a:schemeClr val="bg1"/>
              </a:solidFill>
              <a:effectLst/>
              <a:latin typeface="+mj-lt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11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76" y="990600"/>
            <a:ext cx="911262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-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cắm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rãi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lộ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biển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….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phận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vệ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bên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cuối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lộ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biển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xoá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vết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kịp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chóng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vượt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dừng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chỗ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chờ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phía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khẩn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trách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Gần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đêm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rồi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-8965" y="-762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VĐHL2:</a:t>
            </a:r>
            <a:r>
              <a:rPr lang="nl-NL" sz="2800" dirty="0" smtClean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CHUYỂN ĐẠT TRONG THỰC HÀNH DIỄN </a:t>
            </a:r>
            <a:r>
              <a:rPr lang="en-US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TẬP</a:t>
            </a:r>
            <a:endParaRPr lang="vi-VN" sz="2800" dirty="0">
              <a:solidFill>
                <a:schemeClr val="bg1"/>
              </a:solidFill>
              <a:effectLst/>
              <a:latin typeface="+mj-lt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12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76" y="381000"/>
            <a:ext cx="911262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endParaRPr lang="vi-V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chóng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kịp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hầm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sãn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d. </a:t>
            </a:r>
            <a:r>
              <a:rPr lang="en-US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chiếm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lĩnh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khẩn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nghiêm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địch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ta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khẩu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ước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ban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đêm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đèn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hình,địa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chằng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buộc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gây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cảnh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49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-8965" y="-762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VĐHL2:</a:t>
            </a:r>
            <a:r>
              <a:rPr lang="nl-NL" sz="2800" dirty="0" smtClean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CHUYỂN ĐẠT TRONG THỰC HÀNH DIỄN </a:t>
            </a:r>
            <a:r>
              <a:rPr lang="en-US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TẬP</a:t>
            </a:r>
            <a:endParaRPr lang="vi-VN" sz="2800" dirty="0">
              <a:solidFill>
                <a:schemeClr val="bg1"/>
              </a:solidFill>
              <a:effectLst/>
              <a:latin typeface="+mj-lt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13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76" y="920889"/>
            <a:ext cx="9112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nổ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súng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khẩn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trương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chi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tư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chóng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+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chóng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kín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+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”)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5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-8965" y="-762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VĐHL2:</a:t>
            </a:r>
            <a:r>
              <a:rPr lang="nl-NL" sz="2800" dirty="0" smtClean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CHUYỂN ĐẠT TRONG THỰC HÀNH DIỄN </a:t>
            </a:r>
            <a:r>
              <a:rPr lang="en-US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TẬP</a:t>
            </a:r>
            <a:endParaRPr lang="vi-VN" sz="2800" dirty="0">
              <a:solidFill>
                <a:schemeClr val="bg1"/>
              </a:solidFill>
              <a:effectLst/>
              <a:latin typeface="+mj-lt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14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76" y="920889"/>
            <a:ext cx="911262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f.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rãi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+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chóng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+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đôi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rút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+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lộ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+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vững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15</a:t>
            </a:fld>
            <a:r>
              <a:rPr lang="en-US"/>
              <a:t>/35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9906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HƯỚNG DẪN LUYỆN TẬP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1/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dung: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2/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 25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3/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trưởng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trì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QB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SSCĐ.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4/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d18/f325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5/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còi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KL: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còi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KL: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- Ba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hồi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còi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KL: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12"/>
          <p:cNvSpPr>
            <a:spLocks noGrp="1"/>
          </p:cNvSpPr>
          <p:nvPr>
            <p:ph type="body" sz="quarter" idx="10"/>
          </p:nvPr>
        </p:nvSpPr>
        <p:spPr bwMode="auto">
          <a:xfrm>
            <a:off x="2797175" y="1524000"/>
            <a:ext cx="6062663" cy="6953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Tổng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quan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</a:t>
            </a:r>
            <a:r>
              <a:rPr lang="en-US" sz="4800" err="1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về</a:t>
            </a:r>
            <a:r>
              <a:rPr lang="en-US" sz="4800">
                <a:latin typeface="Arial Narrow Bold" pitchFamily="34" charset="0"/>
                <a:ea typeface="Arial Narrow Bold" pitchFamily="34" charset="0"/>
                <a:cs typeface="Arial Narrow Bold" pitchFamily="34" charset="0"/>
              </a:rPr>
              <a:t> OTN</a:t>
            </a:r>
            <a:endParaRPr lang="en-US" sz="4800" b="0" i="1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  <a:p>
            <a:pPr eaLnBrk="1" hangingPunct="1"/>
            <a:endParaRPr lang="en-US">
              <a:latin typeface="Arial Narrow Bold" pitchFamily="34" charset="0"/>
              <a:ea typeface="Arial Narrow Bold" pitchFamily="34" charset="0"/>
              <a:cs typeface="Arial Narrow Bold" pitchFamily="34" charset="0"/>
            </a:endParaRPr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1447800" y="228600"/>
            <a:ext cx="6919118" cy="720725"/>
          </a:xfrm>
          <a:prstGeom prst="rect">
            <a:avLst/>
          </a:prstGeom>
        </p:spPr>
        <p:txBody>
          <a:bodyPr vert="horz"/>
          <a:lstStyle>
            <a:lvl1pPr marL="342900" indent="-342900" algn="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kern="1200">
                <a:solidFill>
                  <a:srgbClr val="00437F"/>
                </a:solidFill>
                <a:latin typeface="Arial Narrow"/>
                <a:ea typeface="+mn-ea"/>
                <a:cs typeface="Arial Narrow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 eaLnBrk="1" hangingPunct="1">
              <a:spcBef>
                <a:spcPct val="0"/>
              </a:spcBef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BỘ TƯ LỆNH QUÂN ĐOÀN 2</a:t>
            </a:r>
            <a:endParaRPr lang="vi-VN" sz="105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defTabSz="914400">
              <a:spcBef>
                <a:spcPct val="0"/>
              </a:spcBef>
            </a:pP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 TỔ CHỨC TẬP HUẤN</a:t>
            </a:r>
            <a:endParaRPr lang="vi-VN" sz="105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" y="1975995"/>
            <a:ext cx="77724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GIÁO ÁN 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TẬP HUẤN CÁN BỘ THÔNG TIN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Môn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học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en-US" sz="3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Chuyên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ngành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1" i="0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thông</a:t>
            </a:r>
            <a:r>
              <a:rPr kumimoji="0" lang="en-US" sz="32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tin</a:t>
            </a:r>
            <a:endParaRPr kumimoji="0" lang="vi-VN" sz="3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   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95600" y="6012358"/>
            <a:ext cx="3695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TRỢ LÝ PHÒNG THÔNG TIN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Hưng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3776487"/>
            <a:ext cx="760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SSCĐ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81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Phần 1: Ý ĐỊNH HUẤN LUYỆN</a:t>
            </a:r>
            <a:endParaRPr lang="vi-VN" sz="2800" u="sng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3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7" y="914400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I. MỤC ĐÍCH, YÊU CẦU: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1.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Nhằm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SSCĐ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làm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̉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việc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2.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Nắm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Vận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dụng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đúng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hoạt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vào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tê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́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vị.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II. NỘI DUNG HUẤN LUYỆN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VĐHL1: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SSCĐ.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VĐHL2: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VĐHL2.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Phần 1: Ý ĐỊNH HUẤN LUYỆN</a:t>
            </a:r>
            <a:endParaRPr lang="vi-VN" sz="2800" u="sng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4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7" y="91440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III. THỜI GIAN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1.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07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07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25/12/2017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Thục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07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26/12/2017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16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12/01/2018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07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02/01/2018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16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12/01/2018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Hoàn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thành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tác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chuẩn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bị: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13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30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14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13/01/2018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2.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14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16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13/01/2018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01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30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01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Ý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; 04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26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		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45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						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15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		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8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533400" y="46200"/>
            <a:ext cx="8274496" cy="7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Phần 1: Ý ĐỊNH HUẤN LUYỆN</a:t>
            </a:r>
            <a:endParaRPr lang="vi-VN" sz="2800" u="sng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5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-8965" y="609600"/>
            <a:ext cx="91440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IV. TỔ CHỨC VÀ PHƯƠNG PHÁP:</a:t>
            </a:r>
            <a:endParaRPr lang="vi-VN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1.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a.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đội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b.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2.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a.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Gíáo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cứu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thục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luyện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giáo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án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mẫu,vật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Giaó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kết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hợp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với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giải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thích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làm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̃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nội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dung,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lấy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ví dụ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đê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̉ minh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họa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nghe,ghi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V.  ĐỊA ĐIỂM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1.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d18/f325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2.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HT d18/f325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3.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Sân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d18/f325</a:t>
            </a:r>
            <a:endParaRPr lang="vi-V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456872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VI.  BẢO ĐẢM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1.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tài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liệu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Huấn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luyện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chiến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̃ TTQB-TTTH”-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̀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xuất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bản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QĐND –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2004.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2.Lớp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qui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3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9823" y="942711"/>
            <a:ext cx="2897177" cy="5812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95400" y="685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en-US" sz="1800"/>
          </a:p>
        </p:txBody>
      </p:sp>
      <p:sp>
        <p:nvSpPr>
          <p:cNvPr id="89134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800">
              <a:latin typeface="Arial" charset="0"/>
              <a:cs typeface="Arial" charset="0"/>
            </a:endParaRPr>
          </a:p>
        </p:txBody>
      </p:sp>
      <p:sp>
        <p:nvSpPr>
          <p:cNvPr id="89135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vi-VN" sz="1800">
              <a:latin typeface="Arial" charset="0"/>
              <a:cs typeface="Arial" charset="0"/>
            </a:endParaRPr>
          </a:p>
        </p:txBody>
      </p:sp>
      <p:sp>
        <p:nvSpPr>
          <p:cNvPr id="10249" name="AutoShape 52"/>
          <p:cNvSpPr>
            <a:spLocks noChangeArrowheads="1"/>
          </p:cNvSpPr>
          <p:nvPr/>
        </p:nvSpPr>
        <p:spPr bwMode="gray">
          <a:xfrm>
            <a:off x="2578765" y="3471163"/>
            <a:ext cx="6336635" cy="974726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VĐHL2: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utoShape 52"/>
          <p:cNvSpPr>
            <a:spLocks noChangeArrowheads="1"/>
          </p:cNvSpPr>
          <p:nvPr/>
        </p:nvSpPr>
        <p:spPr bwMode="gray">
          <a:xfrm>
            <a:off x="2137932" y="1774776"/>
            <a:ext cx="6922188" cy="1044624"/>
          </a:xfrm>
          <a:prstGeom prst="roundRect">
            <a:avLst>
              <a:gd name="adj" fmla="val 50000"/>
            </a:avLst>
          </a:prstGeom>
          <a:solidFill>
            <a:srgbClr val="00FF00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VĐHL1: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SSCĐ.</a:t>
            </a:r>
            <a:endParaRPr lang="vi-V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Group 60"/>
          <p:cNvGrpSpPr>
            <a:grpSpLocks/>
          </p:cNvGrpSpPr>
          <p:nvPr/>
        </p:nvGrpSpPr>
        <p:grpSpPr bwMode="auto">
          <a:xfrm>
            <a:off x="1524000" y="2057400"/>
            <a:ext cx="381000" cy="381000"/>
            <a:chOff x="2078" y="1680"/>
            <a:chExt cx="1615" cy="1615"/>
          </a:xfrm>
        </p:grpSpPr>
        <p:sp>
          <p:nvSpPr>
            <p:cNvPr id="2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2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28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2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0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3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</p:grpSp>
      <p:sp>
        <p:nvSpPr>
          <p:cNvPr id="33" name="AutoShape 50"/>
          <p:cNvSpPr>
            <a:spLocks noChangeArrowheads="1"/>
          </p:cNvSpPr>
          <p:nvPr/>
        </p:nvSpPr>
        <p:spPr bwMode="gray">
          <a:xfrm>
            <a:off x="2091983" y="5181601"/>
            <a:ext cx="6819900" cy="980036"/>
          </a:xfrm>
          <a:prstGeom prst="roundRect">
            <a:avLst>
              <a:gd name="adj" fmla="val 50000"/>
            </a:avLst>
          </a:prstGeom>
          <a:solidFill>
            <a:srgbClr val="00FFFF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luận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67"/>
          <p:cNvGrpSpPr>
            <a:grpSpLocks/>
          </p:cNvGrpSpPr>
          <p:nvPr/>
        </p:nvGrpSpPr>
        <p:grpSpPr bwMode="auto">
          <a:xfrm>
            <a:off x="1184285" y="5649318"/>
            <a:ext cx="381000" cy="381000"/>
            <a:chOff x="2078" y="1680"/>
            <a:chExt cx="1615" cy="1615"/>
          </a:xfrm>
        </p:grpSpPr>
        <p:sp>
          <p:nvSpPr>
            <p:cNvPr id="35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6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7" name="Oval 7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38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39" name="Oval 7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40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6</a:t>
            </a:fld>
            <a:r>
              <a:rPr lang="en-US"/>
              <a:t>/35</a:t>
            </a:r>
          </a:p>
        </p:txBody>
      </p:sp>
      <p:grpSp>
        <p:nvGrpSpPr>
          <p:cNvPr id="50" name="Group 60"/>
          <p:cNvGrpSpPr>
            <a:grpSpLocks/>
          </p:cNvGrpSpPr>
          <p:nvPr/>
        </p:nvGrpSpPr>
        <p:grpSpPr bwMode="auto">
          <a:xfrm>
            <a:off x="2137932" y="3930709"/>
            <a:ext cx="381000" cy="381000"/>
            <a:chOff x="2078" y="1680"/>
            <a:chExt cx="1615" cy="1615"/>
          </a:xfrm>
        </p:grpSpPr>
        <p:sp>
          <p:nvSpPr>
            <p:cNvPr id="51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52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53" name="Oval 6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54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  <p:sp>
          <p:nvSpPr>
            <p:cNvPr id="55" name="Oval 6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vi-VN" sz="1800">
                <a:latin typeface="Arial" charset="0"/>
                <a:cs typeface="Arial" charset="0"/>
              </a:endParaRPr>
            </a:p>
          </p:txBody>
        </p:sp>
        <p:sp>
          <p:nvSpPr>
            <p:cNvPr id="56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vi-V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05711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nimBg="1"/>
      <p:bldP spid="24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VĐHL1</a:t>
            </a:r>
            <a:r>
              <a:rPr lang="vi-VN" sz="2800" dirty="0" smtClean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:</a:t>
            </a:r>
            <a:r>
              <a:rPr lang="nl-NL" sz="2800" dirty="0" smtClean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CHUYỂN ĐẠT TRONG CHUYỂN TRẠNG THÁI SSCĐ</a:t>
            </a:r>
            <a:endParaRPr lang="vi-VN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vi-VN" sz="2800" dirty="0">
              <a:solidFill>
                <a:schemeClr val="bg1"/>
              </a:solidFill>
              <a:effectLst/>
              <a:latin typeface="+mj-lt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7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76" y="990600"/>
            <a:ext cx="911262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b="1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áp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sscđ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miệng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đòi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quát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khẩn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trương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ý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kiện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ngắn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hay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sscđ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miệng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tiều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đoàn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khá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tổ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VĐHL1</a:t>
            </a:r>
            <a:r>
              <a:rPr lang="vi-VN" sz="2800" dirty="0" smtClean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:</a:t>
            </a:r>
            <a:r>
              <a:rPr lang="nl-NL" sz="2800" dirty="0" smtClean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CHUYỂN ĐẠT TRONG CHUYỂN TRẠNG THÁI SSCĐ</a:t>
            </a:r>
            <a:endParaRPr lang="vi-VN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vi-VN" sz="2800" dirty="0">
              <a:solidFill>
                <a:schemeClr val="bg1"/>
              </a:solidFill>
              <a:effectLst/>
              <a:latin typeface="+mj-lt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8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31376" y="990600"/>
            <a:ext cx="9112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ở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uỷ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lắng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ý,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chưa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kém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tuyệt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nhắc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nhẩm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khỏi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quên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gặp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chào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tờ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“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sót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thiếu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tĩnh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nhớ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5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 bwMode="auto">
          <a:xfrm>
            <a:off x="-8965" y="230841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1348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/>
                <a:ea typeface="ＭＳ Ｐゴシック" pitchFamily="-106" charset="-128"/>
                <a:cs typeface="ＭＳ Ｐゴシック" pitchFamily="-11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134877"/>
                </a:solidFill>
                <a:latin typeface="Arial Narrow" pitchFamily="-106" charset="0"/>
                <a:ea typeface="ＭＳ Ｐゴシック" pitchFamily="-106" charset="-128"/>
                <a:cs typeface="ＭＳ Ｐゴシック" pitchFamily="-110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 Narrow" pitchFamily="-106" charset="0"/>
                <a:ea typeface="ＭＳ Ｐゴシック" pitchFamily="-106" charset="-128"/>
              </a:defRPr>
            </a:lvl9pPr>
          </a:lstStyle>
          <a:p>
            <a:pPr algn="ctr"/>
            <a:r>
              <a:rPr lang="vi-VN" sz="2800" dirty="0" smtClean="0">
                <a:solidFill>
                  <a:schemeClr val="bg1"/>
                </a:solidFill>
                <a:effectLst/>
                <a:latin typeface="+mj-lt"/>
                <a:cs typeface="Times New Roman" pitchFamily="18" charset="0"/>
              </a:rPr>
              <a:t>VĐHL2:</a:t>
            </a:r>
            <a:r>
              <a:rPr lang="nl-NL" sz="2800" dirty="0" smtClean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CHUYỂN ĐẠT TRONG THỰC HÀNH DIỄN </a:t>
            </a:r>
            <a:r>
              <a:rPr lang="en-US" dirty="0" smtClean="0"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TẬP</a:t>
            </a:r>
            <a:endParaRPr lang="vi-VN" sz="2800" dirty="0">
              <a:solidFill>
                <a:schemeClr val="bg1"/>
              </a:solidFill>
              <a:effectLst/>
              <a:latin typeface="+mj-lt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D787-3499-467B-9251-92464866BC0C}" type="slidenum">
              <a:rPr lang="en-US" smtClean="0"/>
              <a:pPr/>
              <a:t>9</a:t>
            </a:fld>
            <a:r>
              <a:rPr lang="en-US"/>
              <a:t>/35</a:t>
            </a:r>
          </a:p>
        </p:txBody>
      </p:sp>
      <p:sp>
        <p:nvSpPr>
          <p:cNvPr id="4" name="Rectangle 3"/>
          <p:cNvSpPr/>
          <p:nvPr/>
        </p:nvSpPr>
        <p:spPr>
          <a:xfrm>
            <a:off x="-20171" y="764241"/>
            <a:ext cx="911262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nhanh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chóng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kịp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hầm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hố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sẵn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đấu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nắm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đóng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minh,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,…)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sãn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sàng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Căn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chiến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bưu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trú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dung,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huống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xảy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lạc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vũ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ống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nhòm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.. 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gàng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chắc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chắn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trinh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địch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địch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đâu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hưởng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khéo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léo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thận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luôn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chặt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chẽ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đội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chông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mình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cạm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bẩy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nơi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địch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soát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ném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phá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…)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tránh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khắc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phục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quân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qua.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huy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5d93df4fce5f4789c727b32b1d8fb2c66096a2"/>
</p:tagLst>
</file>

<file path=ppt/theme/theme1.xml><?xml version="1.0" encoding="utf-8"?>
<a:theme xmlns:a="http://schemas.openxmlformats.org/drawingml/2006/main" name="1_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23349</TotalTime>
  <Words>2821</Words>
  <Application>Microsoft Office PowerPoint</Application>
  <PresentationFormat>On-screen Show (4:3)</PresentationFormat>
  <Paragraphs>216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EXFO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EXFO Presentation</dc:title>
  <dc:creator>EXFO</dc:creator>
  <cp:lastModifiedBy>Namlong</cp:lastModifiedBy>
  <cp:revision>2218</cp:revision>
  <cp:lastPrinted>2016-09-06T14:13:49Z</cp:lastPrinted>
  <dcterms:created xsi:type="dcterms:W3CDTF">2010-04-06T19:34:47Z</dcterms:created>
  <dcterms:modified xsi:type="dcterms:W3CDTF">2018-01-04T02:37:38Z</dcterms:modified>
</cp:coreProperties>
</file>