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3" r:id="rId1"/>
    <p:sldMasterId id="2147483895" r:id="rId2"/>
  </p:sldMasterIdLst>
  <p:notesMasterIdLst>
    <p:notesMasterId r:id="rId42"/>
  </p:notesMasterIdLst>
  <p:handoutMasterIdLst>
    <p:handoutMasterId r:id="rId43"/>
  </p:handoutMasterIdLst>
  <p:sldIdLst>
    <p:sldId id="421" r:id="rId3"/>
    <p:sldId id="606" r:id="rId4"/>
    <p:sldId id="490" r:id="rId5"/>
    <p:sldId id="607" r:id="rId6"/>
    <p:sldId id="608" r:id="rId7"/>
    <p:sldId id="609" r:id="rId8"/>
    <p:sldId id="610" r:id="rId9"/>
    <p:sldId id="611" r:id="rId10"/>
    <p:sldId id="612" r:id="rId11"/>
    <p:sldId id="613" r:id="rId12"/>
    <p:sldId id="614" r:id="rId13"/>
    <p:sldId id="615" r:id="rId14"/>
    <p:sldId id="616" r:id="rId15"/>
    <p:sldId id="617" r:id="rId16"/>
    <p:sldId id="618" r:id="rId17"/>
    <p:sldId id="619" r:id="rId18"/>
    <p:sldId id="620" r:id="rId19"/>
    <p:sldId id="621" r:id="rId20"/>
    <p:sldId id="622" r:id="rId21"/>
    <p:sldId id="623" r:id="rId22"/>
    <p:sldId id="624" r:id="rId23"/>
    <p:sldId id="625" r:id="rId24"/>
    <p:sldId id="626" r:id="rId25"/>
    <p:sldId id="627" r:id="rId26"/>
    <p:sldId id="628" r:id="rId27"/>
    <p:sldId id="629" r:id="rId28"/>
    <p:sldId id="630" r:id="rId29"/>
    <p:sldId id="631" r:id="rId30"/>
    <p:sldId id="632" r:id="rId31"/>
    <p:sldId id="634" r:id="rId32"/>
    <p:sldId id="635" r:id="rId33"/>
    <p:sldId id="636" r:id="rId34"/>
    <p:sldId id="637" r:id="rId35"/>
    <p:sldId id="638" r:id="rId36"/>
    <p:sldId id="639" r:id="rId37"/>
    <p:sldId id="640" r:id="rId38"/>
    <p:sldId id="642" r:id="rId39"/>
    <p:sldId id="641" r:id="rId40"/>
    <p:sldId id="643" r:id="rId41"/>
  </p:sldIdLst>
  <p:sldSz cx="9144000" cy="6858000" type="screen4x3"/>
  <p:notesSz cx="6858000" cy="9144000"/>
  <p:custDataLst>
    <p:tags r:id="rId4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651">
          <p15:clr>
            <a:srgbClr val="A4A3A4"/>
          </p15:clr>
        </p15:guide>
        <p15:guide id="2" orient="horz" pos="2854">
          <p15:clr>
            <a:srgbClr val="A4A3A4"/>
          </p15:clr>
        </p15:guide>
        <p15:guide id="3" orient="horz" pos="3255">
          <p15:clr>
            <a:srgbClr val="A4A3A4"/>
          </p15:clr>
        </p15:guide>
        <p15:guide id="4" orient="horz" pos="3470">
          <p15:clr>
            <a:srgbClr val="A4A3A4"/>
          </p15:clr>
        </p15:guide>
        <p15:guide id="5" orient="horz" pos="2336">
          <p15:clr>
            <a:srgbClr val="A4A3A4"/>
          </p15:clr>
        </p15:guide>
        <p15:guide id="6" orient="horz" pos="3356">
          <p15:clr>
            <a:srgbClr val="A4A3A4"/>
          </p15:clr>
        </p15:guide>
        <p15:guide id="7" orient="horz" pos="4186">
          <p15:clr>
            <a:srgbClr val="A4A3A4"/>
          </p15:clr>
        </p15:guide>
        <p15:guide id="8" pos="2840">
          <p15:clr>
            <a:srgbClr val="A4A3A4"/>
          </p15:clr>
        </p15:guide>
        <p15:guide id="9" pos="3762">
          <p15:clr>
            <a:srgbClr val="A4A3A4"/>
          </p15:clr>
        </p15:guide>
        <p15:guide id="10" pos="1998">
          <p15:clr>
            <a:srgbClr val="A4A3A4"/>
          </p15:clr>
        </p15:guide>
        <p15:guide id="11" pos="1009">
          <p15:clr>
            <a:srgbClr val="A4A3A4"/>
          </p15:clr>
        </p15:guide>
        <p15:guide id="12" pos="211">
          <p15:clr>
            <a:srgbClr val="A4A3A4"/>
          </p15:clr>
        </p15:guide>
        <p15:guide id="13" pos="1079">
          <p15:clr>
            <a:srgbClr val="A4A3A4"/>
          </p15:clr>
        </p15:guide>
        <p15:guide id="14" pos="3836">
          <p15:clr>
            <a:srgbClr val="A4A3A4"/>
          </p15:clr>
        </p15:guide>
        <p15:guide id="15" pos="468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0000FF"/>
    <a:srgbClr val="00FFFF"/>
    <a:srgbClr val="A9078A"/>
    <a:srgbClr val="FA1A1F"/>
    <a:srgbClr val="00FF00"/>
    <a:srgbClr val="FC1604"/>
    <a:srgbClr val="0000CC"/>
    <a:srgbClr val="00CC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5126" autoAdjust="0"/>
  </p:normalViewPr>
  <p:slideViewPr>
    <p:cSldViewPr snapToObjects="1">
      <p:cViewPr>
        <p:scale>
          <a:sx n="53" d="100"/>
          <a:sy n="53" d="100"/>
        </p:scale>
        <p:origin x="-2046" y="-462"/>
      </p:cViewPr>
      <p:guideLst>
        <p:guide orient="horz" pos="3651"/>
        <p:guide orient="horz" pos="2854"/>
        <p:guide orient="horz" pos="3255"/>
        <p:guide orient="horz" pos="3470"/>
        <p:guide orient="horz" pos="2336"/>
        <p:guide orient="horz" pos="3356"/>
        <p:guide orient="horz" pos="4186"/>
        <p:guide pos="2840"/>
        <p:guide pos="3762"/>
        <p:guide pos="1998"/>
        <p:guide pos="1009"/>
        <p:guide pos="211"/>
        <p:guide pos="1079"/>
        <p:guide pos="3836"/>
        <p:guide pos="46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94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fld id="{BA2DC87F-BE34-A644-B9FC-EDC40B44415B}" type="datetimeFigureOut">
              <a:rPr lang="fr-CA"/>
              <a:pPr>
                <a:defRPr/>
              </a:pPr>
              <a:t>2017-12-25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fld id="{A1F8A9CD-418F-46A6-B9C0-3B3D7A3C04B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99109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fld id="{9100E9FB-C971-4BC9-8306-BB4FE775B392}" type="datetime1">
              <a:rPr lang="en-US"/>
              <a:pPr>
                <a:defRPr/>
              </a:pPr>
              <a:t>12/25/2017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r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fld id="{31B1DFE4-DEC2-44B4-A0E7-8FD49E4B6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68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ＭＳ Ｐゴシック" pitchFamily="-106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ＭＳ Ｐゴシック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09" charset="-128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09" charset="-128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09" charset="-128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41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sz="1400" kern="12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NỘI</a:t>
            </a: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 DUNG CỦA CHUYÊN ĐỀ GỒM 4 PHẦN: 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+ phần 1: Giới thiệu khái quát về dự án hệ thống Vsat quân sự giai đoạn 2; 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1.Sơ lược hệ thống VSAT giai đoạn 1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2.Những tồn tại của hệ thống VSAT giai đoạn 1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3.Dự án VSAT giai đoạn 2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+ phần 2: trong phần này sẽ khái quát về Trạm đầu cuối VSAT mang vác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1.Khái quát chung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2.Thiết bị 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3.Sơ đồ khối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4.Khai thác sử dụng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Cuối cùng là phần kết luận và đề suất</a:t>
            </a:r>
            <a:endParaRPr lang="en-US" sz="1400" kern="1200">
              <a:solidFill>
                <a:schemeClr val="tx1"/>
              </a:solidFill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171450" indent="-171450">
              <a:buFontTx/>
              <a:buChar char="-"/>
            </a:pPr>
            <a:endParaRPr lang="en-US" sz="1400" kern="1200">
              <a:solidFill>
                <a:schemeClr val="tx1"/>
              </a:solidFill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171450" indent="-171450">
              <a:buFontTx/>
              <a:buChar char="-"/>
            </a:pPr>
            <a:endParaRPr lang="en-US" altLang="en-US" sz="140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CDF3EBA-BC3A-4A5D-BF51-DFC7D35330A8}" type="slidenum">
              <a:rPr lang="en-US" altLang="en-US" sz="1200" b="0"/>
              <a:pPr eaLnBrk="1" hangingPunct="1"/>
              <a:t>3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16675678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97190" y="1524000"/>
            <a:ext cx="6062133" cy="695325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3400" b="1" i="0">
                <a:solidFill>
                  <a:schemeClr val="bg1"/>
                </a:solidFill>
                <a:latin typeface="Arial Narrow Bold"/>
                <a:cs typeface="Arial Narrow Bold"/>
              </a:defRPr>
            </a:lvl1pPr>
            <a:lvl2pPr>
              <a:buNone/>
              <a:defRPr sz="3400" b="1" i="0">
                <a:solidFill>
                  <a:schemeClr val="bg1"/>
                </a:solidFill>
                <a:latin typeface="Arial Narrow Bold"/>
                <a:cs typeface="Arial Narrow Bold"/>
              </a:defRPr>
            </a:lvl2pPr>
            <a:lvl3pPr>
              <a:buNone/>
              <a:defRPr sz="3400" b="1" i="0">
                <a:solidFill>
                  <a:schemeClr val="bg1"/>
                </a:solidFill>
                <a:latin typeface="Arial Narrow Bold"/>
                <a:cs typeface="Arial Narrow Bold"/>
              </a:defRPr>
            </a:lvl3pPr>
            <a:lvl4pPr>
              <a:buNone/>
              <a:defRPr sz="3400" b="1" i="0">
                <a:solidFill>
                  <a:schemeClr val="bg1"/>
                </a:solidFill>
                <a:latin typeface="Arial Narrow Bold"/>
                <a:cs typeface="Arial Narrow Bold"/>
              </a:defRPr>
            </a:lvl4pPr>
            <a:lvl5pPr>
              <a:buNone/>
              <a:defRPr sz="3400" b="1" i="0">
                <a:solidFill>
                  <a:schemeClr val="bg1"/>
                </a:solidFill>
                <a:latin typeface="Arial Narrow Bold"/>
                <a:cs typeface="Arial Narrow Bold"/>
              </a:defRPr>
            </a:lvl5pPr>
          </a:lstStyle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text</a:t>
            </a:r>
            <a:r>
              <a:rPr lang="fr-CA" dirty="0"/>
              <a:t>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73183" y="3069258"/>
            <a:ext cx="3335338" cy="373063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1600">
                <a:solidFill>
                  <a:srgbClr val="00437F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text</a:t>
            </a:r>
            <a:r>
              <a:rPr lang="fr-CA" dirty="0"/>
              <a:t>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498563"/>
            <a:ext cx="9144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fld id="{F84ED787-3499-467B-9251-92464866BC0C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entete-carre.pn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3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44000" cy="968375"/>
          </a:xfrm>
          <a:prstGeom prst="rect">
            <a:avLst/>
          </a:prstGeom>
          <a:solidFill>
            <a:srgbClr val="00CCFF"/>
          </a:solidFill>
          <a:ln w="952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9250" y="1254124"/>
            <a:ext cx="8489950" cy="5218676"/>
          </a:xfrm>
          <a:prstGeom prst="rect">
            <a:avLst/>
          </a:prstGeom>
        </p:spPr>
        <p:txBody>
          <a:bodyPr/>
          <a:lstStyle>
            <a:lvl1pPr>
              <a:buClr>
                <a:srgbClr val="FF9900"/>
              </a:buClr>
              <a:defRPr/>
            </a:lvl1pPr>
            <a:lvl2pPr>
              <a:buClr>
                <a:srgbClr val="FF9900"/>
              </a:buClr>
              <a:defRPr/>
            </a:lvl2pPr>
            <a:lvl3pPr>
              <a:buClr>
                <a:srgbClr val="FF9900"/>
              </a:buClr>
              <a:buFont typeface="Arial" pitchFamily="34" charset="0"/>
              <a:buChar char="•"/>
              <a:defRPr/>
            </a:lvl3pPr>
            <a:lvl4pPr>
              <a:buClr>
                <a:srgbClr val="FF9900"/>
              </a:buClr>
              <a:buFont typeface="Arial" pitchFamily="34" charset="0"/>
              <a:buChar char="•"/>
              <a:defRPr/>
            </a:lvl4pPr>
            <a:lvl5pPr>
              <a:buClr>
                <a:srgbClr val="FF9900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" y="211138"/>
            <a:ext cx="8489950" cy="7032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498563"/>
            <a:ext cx="9144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fld id="{F84ED787-3499-467B-9251-92464866BC0C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180854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2686" y="6492875"/>
            <a:ext cx="861314" cy="365125"/>
          </a:xfrm>
          <a:prstGeom prst="rect">
            <a:avLst/>
          </a:prstGeom>
        </p:spPr>
        <p:txBody>
          <a:bodyPr/>
          <a:lstStyle/>
          <a:p>
            <a:fld id="{F84ED787-3499-467B-9251-92464866BC0C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183398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222465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9250" y="1595688"/>
            <a:ext cx="8489950" cy="4398711"/>
          </a:xfrm>
          <a:prstGeom prst="rect">
            <a:avLst/>
          </a:prstGeom>
        </p:spPr>
        <p:txBody>
          <a:bodyPr/>
          <a:lstStyle>
            <a:lvl1pPr>
              <a:buClr>
                <a:srgbClr val="B0C4FF"/>
              </a:buClr>
              <a:defRPr sz="2200">
                <a:latin typeface="Arial Narrow"/>
                <a:cs typeface="Arial Narrow"/>
              </a:defRPr>
            </a:lvl1pPr>
            <a:lvl2pPr>
              <a:buClr>
                <a:srgbClr val="B0C4FF"/>
              </a:buClr>
              <a:defRPr sz="2000">
                <a:latin typeface="Arial Narrow"/>
                <a:cs typeface="Arial Narrow"/>
              </a:defRPr>
            </a:lvl2pPr>
            <a:lvl3pPr>
              <a:buClr>
                <a:srgbClr val="B0C4FF"/>
              </a:buClr>
              <a:defRPr sz="1800">
                <a:latin typeface="Arial Narrow"/>
                <a:cs typeface="Arial Narrow"/>
              </a:defRPr>
            </a:lvl3pPr>
            <a:lvl4pPr>
              <a:buClr>
                <a:srgbClr val="B0C4FF"/>
              </a:buClr>
              <a:defRPr sz="1800">
                <a:latin typeface="Arial Narrow"/>
                <a:cs typeface="Arial Narrow"/>
              </a:defRPr>
            </a:lvl4pPr>
            <a:lvl5pPr>
              <a:buClr>
                <a:srgbClr val="B0C4FF"/>
              </a:buClr>
              <a:defRPr sz="1800">
                <a:latin typeface="Arial Narrow"/>
                <a:cs typeface="Arial Narrow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Title Placeholder 12"/>
          <p:cNvSpPr>
            <a:spLocks noGrp="1"/>
          </p:cNvSpPr>
          <p:nvPr>
            <p:ph type="title"/>
          </p:nvPr>
        </p:nvSpPr>
        <p:spPr bwMode="auto">
          <a:xfrm>
            <a:off x="609600" y="725486"/>
            <a:ext cx="8229600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>
              <a:defRPr sz="2400" b="1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2686" y="6492875"/>
            <a:ext cx="861314" cy="365125"/>
          </a:xfrm>
          <a:prstGeom prst="rect">
            <a:avLst/>
          </a:prstGeom>
        </p:spPr>
        <p:txBody>
          <a:bodyPr/>
          <a:lstStyle/>
          <a:p>
            <a:fld id="{F84ED787-3499-467B-9251-92464866BC0C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6498563"/>
            <a:ext cx="9144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fld id="{F84ED787-3499-467B-9251-92464866BC0C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5" r:id="rId1"/>
    <p:sldLayoutId id="2147484341" r:id="rId2"/>
    <p:sldLayoutId id="2147484342" r:id="rId3"/>
    <p:sldLayoutId id="2147484343" r:id="rId4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2686" y="6498563"/>
            <a:ext cx="861314" cy="365125"/>
          </a:xfrm>
          <a:prstGeom prst="rect">
            <a:avLst/>
          </a:prstGeom>
        </p:spPr>
        <p:txBody>
          <a:bodyPr/>
          <a:lstStyle/>
          <a:p>
            <a:fld id="{F84ED787-3499-467B-9251-92464866BC0C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6" r:id="rId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Placeholder 12"/>
          <p:cNvSpPr>
            <a:spLocks noGrp="1"/>
          </p:cNvSpPr>
          <p:nvPr>
            <p:ph type="body" sz="quarter" idx="10"/>
          </p:nvPr>
        </p:nvSpPr>
        <p:spPr bwMode="auto">
          <a:xfrm>
            <a:off x="2797175" y="1524000"/>
            <a:ext cx="6062663" cy="6953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 err="1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Tổng</a:t>
            </a:r>
            <a:r>
              <a:rPr lang="en-US" sz="4800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 </a:t>
            </a:r>
            <a:r>
              <a:rPr lang="en-US" sz="4800" err="1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quan</a:t>
            </a:r>
            <a:r>
              <a:rPr lang="en-US" sz="4800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 </a:t>
            </a:r>
            <a:r>
              <a:rPr lang="en-US" sz="4800" err="1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về</a:t>
            </a:r>
            <a:r>
              <a:rPr lang="en-US" sz="4800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 OTN</a:t>
            </a:r>
            <a:endParaRPr lang="en-US" sz="4800" b="0" i="1">
              <a:latin typeface="Arial Narrow Bold" pitchFamily="34" charset="0"/>
              <a:ea typeface="Arial Narrow Bold" pitchFamily="34" charset="0"/>
              <a:cs typeface="Arial Narrow Bold" pitchFamily="34" charset="0"/>
            </a:endParaRPr>
          </a:p>
          <a:p>
            <a:pPr eaLnBrk="1" hangingPunct="1"/>
            <a:endParaRPr lang="en-US">
              <a:latin typeface="Arial Narrow Bold" pitchFamily="34" charset="0"/>
              <a:ea typeface="Arial Narrow Bold" pitchFamily="34" charset="0"/>
              <a:cs typeface="Arial Narrow Bold" pitchFamily="34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1005682" y="5222875"/>
            <a:ext cx="6919118" cy="72072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    </a:t>
            </a:r>
            <a:r>
              <a:rPr lang="en-US" sz="1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vi-V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// Nguyễn Đức Chúc</a:t>
            </a:r>
            <a:endParaRPr lang="en-US" sz="1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</a:t>
            </a:r>
          </a:p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800" dirty="0">
              <a:solidFill>
                <a:schemeClr val="tx2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6414" y="1447800"/>
            <a:ext cx="9137586" cy="720725"/>
          </a:xfrm>
          <a:prstGeom prst="rect">
            <a:avLst/>
          </a:prstGeom>
        </p:spPr>
        <p:txBody>
          <a:bodyPr vert="horz"/>
          <a:lstStyle>
            <a:lvl1pPr marL="342900" indent="-342900" algn="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kern="1200">
                <a:solidFill>
                  <a:srgbClr val="00437F"/>
                </a:solidFill>
                <a:latin typeface="Arial Narrow"/>
                <a:ea typeface="+mn-ea"/>
                <a:cs typeface="Arial Narrow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3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BÀI GIẢNG</a:t>
            </a:r>
          </a:p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18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3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600" b="1" dirty="0" smtClean="0"/>
              <a:t>HƯỚNG DẪN SOẠN THẢO VĂN KIỆN TÁC CHIẾN TTLL</a:t>
            </a:r>
            <a:endParaRPr lang="vi-VN" sz="3600" dirty="0">
              <a:solidFill>
                <a:srgbClr val="FF0000"/>
              </a:solidFill>
            </a:endParaRPr>
          </a:p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Placeholder 13"/>
          <p:cNvSpPr txBox="1">
            <a:spLocks/>
          </p:cNvSpPr>
          <p:nvPr/>
        </p:nvSpPr>
        <p:spPr>
          <a:xfrm>
            <a:off x="1447800" y="228600"/>
            <a:ext cx="6919118" cy="720725"/>
          </a:xfrm>
          <a:prstGeom prst="rect">
            <a:avLst/>
          </a:prstGeom>
        </p:spPr>
        <p:txBody>
          <a:bodyPr vert="horz"/>
          <a:lstStyle>
            <a:lvl1pPr marL="342900" indent="-342900" algn="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kern="1200">
                <a:solidFill>
                  <a:srgbClr val="00437F"/>
                </a:solidFill>
                <a:latin typeface="Arial Narrow"/>
                <a:ea typeface="+mn-ea"/>
                <a:cs typeface="Arial Narrow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vi-V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 ĐOÀN 2</a:t>
            </a:r>
            <a:endParaRPr lang="en-US" sz="2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vi-V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BỘ THAM MƯU</a:t>
            </a:r>
            <a:endParaRPr lang="en-US" sz="2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800" dirty="0">
              <a:solidFill>
                <a:schemeClr val="tx2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1963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10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59" y="13031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VĐHL 1: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HƯỚNG DẪN SOẠN THẢO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VĂN KIỆN TÁC CHIẾN THÔNG TIN LIÊN LẠC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91440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	 </a:t>
            </a:r>
            <a:r>
              <a:rPr lang="en-US" sz="20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en-US" sz="20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0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minh</a:t>
            </a:r>
            <a:r>
              <a:rPr lang="en-US" sz="20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b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0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180 ( </a:t>
            </a:r>
            <a:r>
              <a:rPr lang="en-US" sz="2000" b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0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0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CTTMTC TTLL)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1.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2.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mạt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3.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4.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5.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giứ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vững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6.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tịn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7.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8.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9.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mốc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10.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kẻ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tin;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tin;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kẻ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khổ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a4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minh)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84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11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59" y="13031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VĐHL 1: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HƯỚNG DẪN SOẠN THẢO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VĂN KIỆN TÁC CHIẾN THÔNG TIN LIÊN LẠC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	 </a:t>
            </a:r>
            <a:r>
              <a:rPr lang="en-US" sz="20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en-US" sz="20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0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minh</a:t>
            </a:r>
            <a:r>
              <a:rPr lang="en-US" sz="20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b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0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180 ( </a:t>
            </a:r>
            <a:r>
              <a:rPr lang="en-US" sz="2000" b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0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0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CTTMTC TTLL)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 CĂN CỨ ĐỂ LÀM KẾ HOẠCH,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tỷ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khổ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mưu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trưởng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KẾT LUẬN ĐÁNH GIÁ TÌNH HÌNH CÁC MẶT ẢNH HƯỞNG ĐẾN TTLL,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tỉ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khổ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ta,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,…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(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thuận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 VỤ TTLL,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tỷ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khổ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nêu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TTLL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TTLL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TTLL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hậu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62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12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59" y="13031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VĐHL 1: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HƯỚNG DẪN SOẠN THẢO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VĂN KIỆN TÁC CHIẾN THÔNG TIN LIÊN LẠC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	 </a:t>
            </a:r>
            <a:r>
              <a:rPr lang="en-US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en-US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minh</a:t>
            </a:r>
            <a:r>
              <a:rPr lang="en-US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180 ( </a:t>
            </a:r>
            <a:r>
              <a:rPr lang="en-US" b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CTTMTC TTLL)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 CHỨC HỆ THỐNG TTLL,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tỷ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tin).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biện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CÁC BIỆN PHÁP BẢO ĐẢM CHÍNH,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tỷ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nêu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TTLL;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chống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địch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vững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huống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 MỐI THỜI GIAN,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tỷ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mốc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95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13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59" y="13031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VĐHL 1: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HƯỚNG DẪN SOẠN THẢO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VĂN KIỆN TÁC CHIẾN THÔNG TIN LIÊN LẠC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	 </a:t>
            </a:r>
            <a:r>
              <a:rPr lang="en-US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en-US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minh</a:t>
            </a:r>
            <a:r>
              <a:rPr lang="en-US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180 ( </a:t>
            </a:r>
            <a:r>
              <a:rPr lang="en-US" b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CTTMTC TTLL)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kẻ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LỊCH VẬN HÀNH THÔNG TIN QUÂN BƯU,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tỷ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kẻ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1, 2, 3…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tin: Chia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(SCH,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…)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chia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cự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mòn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tỉnh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lộ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lộ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…)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Cự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km.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Chia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( 1, 2, 3…)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chia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(ô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tô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xe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…).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2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14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59" y="13031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VĐHL 1: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HƯỚNG DẪN SOẠN THẢO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VĂN KIỆN TÁC CHIẾN THÔNG TIN LIÊN LẠC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	 </a:t>
            </a:r>
            <a:r>
              <a:rPr lang="en-US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en-US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minh</a:t>
            </a:r>
            <a:r>
              <a:rPr lang="en-US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180 ( </a:t>
            </a:r>
            <a:r>
              <a:rPr lang="en-US" b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CTTMTC TTLL)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tin: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tin)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46294" y="1764268"/>
            <a:ext cx="3523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 HỢP KÊNH THÔNG TIN</a:t>
            </a:r>
            <a:endParaRPr lang="vi-VN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721768"/>
              </p:ext>
            </p:extLst>
          </p:nvPr>
        </p:nvGraphicFramePr>
        <p:xfrm>
          <a:off x="228604" y="2133600"/>
          <a:ext cx="8534394" cy="14630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41726"/>
                <a:gridCol w="941726"/>
                <a:gridCol w="941726"/>
                <a:gridCol w="941726"/>
                <a:gridCol w="941726"/>
                <a:gridCol w="941726"/>
                <a:gridCol w="941726"/>
                <a:gridCol w="941726"/>
                <a:gridCol w="1000586"/>
              </a:tblGrid>
              <a:tr h="1778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STT</a:t>
                      </a:r>
                      <a:endParaRPr lang="vi-VN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HƯỚNG THÔNG TIN</a:t>
                      </a:r>
                      <a:endParaRPr lang="vi-VN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KÊNH THÔNG TIN</a:t>
                      </a:r>
                      <a:endParaRPr lang="vi-VN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GHI CHÚ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Nơi đi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Nơi đến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VTĐsn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VTĐscn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VTĐts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HTĐ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9933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1718" y="3636526"/>
            <a:ext cx="910814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 HỢP KÊNH (PHƯƠNG TIỆN) THÔNG TIN,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tỉ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tờ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kẻ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1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1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1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Chia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vi-VN" sz="1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phiên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1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phiên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1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sz="1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4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1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sz="1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4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tin: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Chia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cột,viết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VTĐsn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VTĐscn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TS, ĐL, VB, VT, HTĐ,…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(+) (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xuống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1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1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sz="1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14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sz="1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sz="1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sz="1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1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binh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binh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chủng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nghành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…)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CQ,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canh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1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14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sz="1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14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1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sz="1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4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sz="1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sz="1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1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14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ính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vu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(qua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1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vi-VN" sz="1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72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15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59" y="13031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VĐHL 1: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HƯỚNG DẪN SOẠN THẢO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VĂN KIỆN TÁC CHIẾN THÔNG TIN LIÊN LẠC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857071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	 </a:t>
            </a:r>
            <a:r>
              <a:rPr lang="en-US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en-US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minh</a:t>
            </a:r>
            <a:r>
              <a:rPr lang="en-US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180 ( </a:t>
            </a:r>
            <a:r>
              <a:rPr lang="en-US" b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CTTMTC TTLL)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ử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	(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tin).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833" y="3657600"/>
            <a:ext cx="910814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SỬ DỤNG LỰC LƯỢNG, PHƯƠNG TIỆN THÔNG TIN,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tỉ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khổ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kẻ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1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1, 2, 3, …</a:t>
            </a:r>
            <a:endParaRPr lang="vi-VN" sz="1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tin: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tin,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tin(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trục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tin,đường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tin,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tin, 3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1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1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tin,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tin,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tin,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chia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soạn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vi-VN" sz="1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1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Chia 2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.: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tin).</a:t>
            </a:r>
            <a:endParaRPr lang="vi-VN" sz="1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VTĐ, TS, VB,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nổ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HTĐ, QB, TH: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chia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(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</a:t>
            </a:r>
            <a:r>
              <a:rPr lang="en-US" sz="1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1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1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1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09700" y="1905000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SỬ DỤNG LỰC LƯỢNG, PHƯƠNG TIỆN THÔNG TIN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953589"/>
              </p:ext>
            </p:extLst>
          </p:nvPr>
        </p:nvGraphicFramePr>
        <p:xfrm>
          <a:off x="75833" y="2209800"/>
          <a:ext cx="8915766" cy="14630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84666"/>
                <a:gridCol w="670226"/>
                <a:gridCol w="595757"/>
                <a:gridCol w="594173"/>
                <a:gridCol w="594173"/>
                <a:gridCol w="331153"/>
                <a:gridCol w="331153"/>
                <a:gridCol w="414336"/>
                <a:gridCol w="527625"/>
                <a:gridCol w="527625"/>
                <a:gridCol w="519704"/>
                <a:gridCol w="330361"/>
                <a:gridCol w="330361"/>
                <a:gridCol w="330361"/>
                <a:gridCol w="330361"/>
                <a:gridCol w="330361"/>
                <a:gridCol w="330361"/>
                <a:gridCol w="330361"/>
                <a:gridCol w="456324"/>
                <a:gridCol w="456324"/>
              </a:tblGrid>
              <a:tr h="25146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STT</a:t>
                      </a:r>
                      <a:endParaRPr lang="vi-VN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phần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HTTT</a:t>
                      </a:r>
                      <a:endParaRPr lang="vi-VN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Đơn vị đảm nhiện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Thời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gian</a:t>
                      </a:r>
                      <a:endParaRPr lang="vi-VN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VTĐ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TS, VB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Máy nổ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HTĐ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QB, TH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Ghi chú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Triển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khai</a:t>
                      </a:r>
                      <a:endParaRPr lang="vi-VN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Hoàn thành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  <a:tr h="1257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  <a:tr h="1257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  <a:tr h="1257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  <a:tr h="1257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91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16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59" y="13031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VĐHL 1: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HƯỚNG DẪN SOẠN THẢO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VĂN KIỆN TÁC CHIẾN THÔNG TIN LIÊN LẠC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857071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16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1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1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16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1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1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sz="16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1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16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endParaRPr lang="vi-VN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SƠ ĐỒ TỔ CHỨC VTĐ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tờ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tỉ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1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HTĐ…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QB,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1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SƠ ĐỒ TỔ CHỨC VTĐ,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“     ”.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kẻ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ngang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đen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sắc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đệm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kẻ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đen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)… VTĐ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hiệp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hậu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binh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chủng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chủng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đệm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	</a:t>
            </a:r>
            <a:endParaRPr lang="vi-VN" sz="1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SCH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(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sổ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kẻ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1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 – n).</a:t>
            </a:r>
            <a:endParaRPr lang="vi-VN" sz="1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phía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1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(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sẻ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tin);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(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tin);</a:t>
            </a:r>
            <a:endParaRPr lang="vi-VN" sz="1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SƠ ĐỒ TỔ CHỨC HTĐ, CÁP QUANG…;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dây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cáp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cáp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dây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thẳng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dây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bọc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1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6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16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16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16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sz="16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tin,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tin.</a:t>
            </a:r>
            <a:endParaRPr lang="vi-VN" sz="1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 HOẠCH TTLL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chủng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binh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chủng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1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6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17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59" y="13031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VĐHL 1: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HƯỚNG DẪN SOẠN THẢO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VĂN KIỆN TÁC CHIẾN THÔNG TIN LIÊN LẠC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90600"/>
            <a:ext cx="914400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B- CHỈ LỆNH TTLL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183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TMTC TTLL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khổ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A4 (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).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1.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2. 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3.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4.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5.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6.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mốc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TTLL).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a)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tỉ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khổ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ta,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(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thuận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b)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hậu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28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18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59" y="13031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VĐHL 1: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HƯỚNG DẪN SOẠN THẢO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VĂN KIỆN TÁC CHIẾN THÔNG TIN LIÊN LẠC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9060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B- CHỈ LỆNH TTLL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183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TMTC TTLL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867949"/>
              </p:ext>
            </p:extLst>
          </p:nvPr>
        </p:nvGraphicFramePr>
        <p:xfrm>
          <a:off x="35858" y="1390710"/>
          <a:ext cx="8955741" cy="501009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955741"/>
              </a:tblGrid>
              <a:tr h="5010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BỘ QUỐC PHÒNG                                               CỘNG HÒA XÃ HỘI CHỦ NGHĨA VIỆT NAM         </a:t>
                      </a:r>
                      <a:endParaRPr lang="vi-VN" sz="12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QUÂN ĐOÀN 13                                                               </a:t>
                      </a:r>
                      <a:r>
                        <a:rPr lang="en-US" sz="1200" u="sng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Độc</a:t>
                      </a:r>
                      <a:r>
                        <a:rPr lang="en-US" sz="1200" u="sng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u="sng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lập</a:t>
                      </a:r>
                      <a:r>
                        <a:rPr lang="en-US" sz="1200" u="sng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– </a:t>
                      </a:r>
                      <a:r>
                        <a:rPr lang="en-US" sz="1200" u="sng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Tự</a:t>
                      </a:r>
                      <a:r>
                        <a:rPr lang="en-US" sz="1200" u="sng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do – </a:t>
                      </a:r>
                      <a:r>
                        <a:rPr lang="en-US" sz="1200" u="sng" dirty="0" err="1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Hạnh</a:t>
                      </a:r>
                      <a:r>
                        <a:rPr lang="en-US" sz="1200" u="sng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u="sng" dirty="0" err="1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phúc</a:t>
                      </a:r>
                      <a:endParaRPr lang="vi-VN" sz="1200" dirty="0" smtClean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……../CLTTLL</a:t>
                      </a:r>
                      <a:endParaRPr lang="vi-VN" sz="1200" dirty="0" smtClean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CHỈ LỆNH</a:t>
                      </a:r>
                      <a:endParaRPr lang="vi-VN" sz="1200" dirty="0" smtClean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BẢO ĐẢM THÔNG TIN LIÊN LẠC CHIẾN DỊCH TIẾN CÔNG ĐƯỜNG CỦA qđ13</a:t>
                      </a:r>
                      <a:endParaRPr lang="vi-VN" sz="12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VẠN XUÂN (…) 13.00-23.10.04</a:t>
                      </a:r>
                      <a:endParaRPr lang="vi-VN" sz="12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BẢN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ĐỒ: 1/100.000 UTM, BTTM IN NĂM 1997</a:t>
                      </a:r>
                      <a:endParaRPr lang="vi-VN" sz="12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vi-VN" sz="12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                                </a:t>
                      </a:r>
                      <a:endParaRPr lang="vi-VN" sz="12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Nội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dung)</a:t>
                      </a:r>
                      <a:endParaRPr lang="vi-VN" sz="12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                                                                           </a:t>
                      </a:r>
                      <a:endParaRPr lang="vi-VN" sz="12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             </a:t>
                      </a:r>
                      <a:endParaRPr lang="vi-VN" sz="12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                                                                                           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THAM MƯU TRƯỞNG</a:t>
                      </a:r>
                      <a:endParaRPr lang="vi-VN" sz="12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                                                                                                 (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ký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đóng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dấu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vi-VN" sz="12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                                                                                                   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Cấp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bậc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họ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endParaRPr lang="vi-VN" sz="12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Người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soạn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thảo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Cấp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bậc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họ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                                         CHỦ NHIỆM THÔNG 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TIN</a:t>
                      </a:r>
                      <a:endParaRPr lang="en-US" sz="1200" dirty="0" smtClean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Người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đánh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máy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Cấp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bậc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họ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                                             (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Ký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vi-VN" sz="12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lượng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bản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                                                                                           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Cấp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bậc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họ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endParaRPr lang="vi-VN" sz="12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270375"/>
              </p:ext>
            </p:extLst>
          </p:nvPr>
        </p:nvGraphicFramePr>
        <p:xfrm>
          <a:off x="3432175" y="2819400"/>
          <a:ext cx="2511425" cy="3657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17575"/>
                <a:gridCol w="800100"/>
                <a:gridCol w="79375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vi-VN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vi-VN" sz="12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vi-VN" sz="12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vi-VN" sz="12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vi-VN" sz="120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vi-VN" sz="12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47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19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59" y="13031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VĐHL 1: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HƯỚNG DẪN SOẠN THẢO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VĂN KIỆN TÁC CHIẾN THÔNG TIN LIÊN LẠC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9060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B- CHỈ LỆNH TTLL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183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TMTC TTLL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3" name="Rectangle 2"/>
          <p:cNvSpPr/>
          <p:nvPr/>
        </p:nvSpPr>
        <p:spPr>
          <a:xfrm>
            <a:off x="71718" y="1447800"/>
            <a:ext cx="910814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c)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 CHỨC HỆ THỐNG TTLL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tỉ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khổ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I. TỔ CHỨC CÁC TỔNG TRẠM THÔNG TIN, TRẠM THÔNG TIN, ĐƯỜNG TRỤC THÔNG TIN, KHO (TRẠM) THÔNG TIN.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1.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SCH (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…)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2.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(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tin)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3.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trục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4.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xưởng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ý: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(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tọa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66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2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59" y="8965"/>
            <a:ext cx="9144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ĐẶT VẤN </a:t>
            </a:r>
            <a:r>
              <a:rPr lang="en-US" sz="4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</a:p>
          <a:p>
            <a:pPr algn="ctr"/>
            <a:r>
              <a:rPr lang="en-US" b="1" i="1" dirty="0"/>
              <a:t> </a:t>
            </a:r>
            <a:endParaRPr lang="vi-VN" dirty="0"/>
          </a:p>
          <a:p>
            <a:r>
              <a:rPr lang="en-US" sz="2400" b="1" i="1" dirty="0"/>
              <a:t>     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soạn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lục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mưu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TTLL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dung,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soạn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nhằm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mưu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soạn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ngũ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đoàn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suốt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vững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chắc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nay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theo.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soạn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Nhằm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soạn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TTLL.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hôm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nay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tôi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chí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“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soạn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TTLL”.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12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20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59" y="13031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VĐHL 1: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HƯỚNG DẪN SOẠN THẢO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VĂN KIỆN TÁC CHIẾN THÔNG TIN LIÊN LẠC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9060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B- CHỈ LỆNH TTLL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183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TMTC TTLL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3" name="Rectangle 2"/>
          <p:cNvSpPr/>
          <p:nvPr/>
        </p:nvSpPr>
        <p:spPr>
          <a:xfrm>
            <a:off x="71718" y="1447800"/>
            <a:ext cx="910814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c)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II. TỔ CHỨC CÁC ĐƯỜNG THÔNG TIN CHỈ HUY, HIỆP ĐỒNG, THÔNG BÁO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ĐỘNG VÀ HẬU CẦN – KỸ THUẬT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1.Vô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…).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thoại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…).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HTĐ, CQ, VB, ĐL, VT (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đâu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đâu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tọa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dây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nhiêu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thoại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…).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bãi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hạ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bay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hỏa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58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21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59" y="13031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VĐHL 1: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HƯỚNG DẪN SOẠN THẢO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VĂN KIỆN TÁC CHIẾN THÔNG TIN LIÊN LẠC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9060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B- CHỈ LỆNH TTLL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183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TMTC TTLL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3" name="Rectangle 2"/>
          <p:cNvSpPr/>
          <p:nvPr/>
        </p:nvSpPr>
        <p:spPr>
          <a:xfrm>
            <a:off x="71718" y="1447800"/>
            <a:ext cx="910814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d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biện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 BIỆN PHÁP CHÍNH TRONG TRIỂN KHAI, BẢO ĐẢM TTLL,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tỉ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khổ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nêu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quát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tin;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tin;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chống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vững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huống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e)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mốc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 MỐC THỜI GIAN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tỷ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khổ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mốc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phượng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sàng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thốngTTLL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7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22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59" y="13031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VĐHL 1: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HƯỚNG DẪN SOẠN THẢO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VĂN KIỆN TÁC CHIẾN THÔNG TIN LIÊN LẠC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956" y="939968"/>
            <a:ext cx="91081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MỤC II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 KIỆN CỦA ĐƠN VỊ THÔNG TIN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A. QUYẾT TÂM (KẾ HOẠCH) TTLL (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185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CTTMTC TTLL)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59" y="1955631"/>
            <a:ext cx="910814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TTLL)	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a)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địch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ta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TTLL: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(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a/ 2/A/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I/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nôi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b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minh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kẻ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khổ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A4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minh)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3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23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59" y="13031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VĐHL 1: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HƯỚNG DẪN SOẠN THẢO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VĂN KIỆN TÁC CHIẾN THÔNG TIN LIÊN LẠC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800" y="990600"/>
            <a:ext cx="91081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endParaRPr lang="en-US" sz="20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b)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minh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470" y="1698486"/>
            <a:ext cx="8952471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1. 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TTLL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CÁC CĂN CỨ ĐỂ LÀM QUYẾT TÂM (KẾ HOẠCH) TTLL,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tỷ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khổ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nêu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TTLL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tin….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2.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KẾT LUẬN ĐÁNH GIÁ TÌNH HÌNH CÁC MẶT ẢNH HƯỞNG ĐẾN TTLL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tỷ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khổ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ta,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,….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(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thuận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3.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đơnvị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 VỤ TRIỂN KHAI, BẢO ĐẢM TTLL CỦA….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tỷ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khổ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nôi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nêu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(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,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…)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00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24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59" y="13031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VĐHL 1: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HƯỚNG DẪN SOẠN THẢO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VĂN KIỆN TÁC CHIẾN THÔNG TIN LIÊN LẠC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800" y="990600"/>
            <a:ext cx="91081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endParaRPr lang="en-US" sz="20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b)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minh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470" y="1698486"/>
            <a:ext cx="895247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4.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 CHỨC,  BỐ TRÍ LỰC LƯỢNG,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tỷ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tin, tram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trục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do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hậu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5.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vững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CÁC BIỆN PHÁP CHÍNH TRIỂN KHAI, GIỮ VỮNG TTLL,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tỷ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khổ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nêu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TTLL;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chống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chống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vững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18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25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59" y="13031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VĐHL 1: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HƯỚNG DẪN SOẠN THẢO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VĂN KIỆN TÁC CHIẾN THÔNG TIN LIÊN LẠC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800" y="990600"/>
            <a:ext cx="91081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endParaRPr lang="en-US" sz="20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b)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minh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470" y="1698486"/>
            <a:ext cx="895247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6.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7.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8.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 CHỨC CHỈ HUY,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tỷ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khổ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di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9.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mốc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 MỐC THỜI GIAN,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tỷ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khổ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mốc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sàng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TTLL….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Phê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dưới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21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26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59" y="13031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VĐHL 1: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HƯỚNG DẪN SOẠN THẢO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VĂN KIỆN TÁC CHIẾN THÔNG TIN LIÊN LẠC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800" y="990600"/>
            <a:ext cx="91081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endParaRPr lang="en-US" sz="20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b)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minh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470" y="1698486"/>
            <a:ext cx="89524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kẻ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chia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mẩu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chia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tin)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PHÂN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CHIA SỬ DỤNG LỰC LƯỢNG, PHƯƠNG TIỆN THÔNG TIN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74061"/>
              </p:ext>
            </p:extLst>
          </p:nvPr>
        </p:nvGraphicFramePr>
        <p:xfrm>
          <a:off x="156522" y="3200401"/>
          <a:ext cx="8835078" cy="359783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51798"/>
                <a:gridCol w="769421"/>
                <a:gridCol w="651798"/>
                <a:gridCol w="664179"/>
                <a:gridCol w="664179"/>
                <a:gridCol w="252936"/>
                <a:gridCol w="252936"/>
                <a:gridCol w="272393"/>
                <a:gridCol w="272393"/>
                <a:gridCol w="272393"/>
                <a:gridCol w="580162"/>
                <a:gridCol w="251167"/>
                <a:gridCol w="251167"/>
                <a:gridCol w="251167"/>
                <a:gridCol w="251167"/>
                <a:gridCol w="251167"/>
                <a:gridCol w="251167"/>
                <a:gridCol w="251167"/>
                <a:gridCol w="251167"/>
                <a:gridCol w="251167"/>
                <a:gridCol w="251167"/>
                <a:gridCol w="509410"/>
                <a:gridCol w="509410"/>
              </a:tblGrid>
              <a:tr h="683283"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Đơn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vị</a:t>
                      </a:r>
                      <a:endParaRPr lang="vi-VN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Nhiệm vụ triển khai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Thời gian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VTĐ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TS, VB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Máy nổ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HTĐ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QB, TH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Quân số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Chỉ huy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Ghi chú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  <a:tr h="1037511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Hành quân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Triển khai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Hoàn thành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341641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  <a:tr h="341641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  <a:tr h="341641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  <a:tr h="341641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  <a:tr h="341641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20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27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59" y="13031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VĐHL 1: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HƯỚNG DẪN SOẠN THẢO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VĂN KIỆN TÁC CHIẾN THÔNG TIN LIÊN LẠC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800" y="990600"/>
            <a:ext cx="91081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endParaRPr lang="en-US" sz="20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b)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minh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470" y="1698486"/>
            <a:ext cx="895247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PHÂN CHIA SỬ DỤNG LỰC LƯỢNG, PHƯƠNG TIỆN THÔNG TIN,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tỷ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+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+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T4,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trục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TT).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+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chia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rỏ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+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VTĐ, TS, VB, ĐL,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HTĐ, QB, TH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 +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Quấn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chia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hạ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sĩ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sĩ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+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tên,chức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+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ý: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chia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tin,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tin;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đài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28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28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59" y="13031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VĐHL 1: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HƯỚNG DẪN SOẠN THẢO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VĂN KIỆN TÁC CHIẾN THÔNG TIN LIÊN LẠC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800" y="990600"/>
            <a:ext cx="91081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681" y="838200"/>
            <a:ext cx="8952471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5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15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15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15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5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5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15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sz="15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endParaRPr lang="vi-VN" sz="15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15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5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5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5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dồ</a:t>
            </a:r>
            <a:r>
              <a:rPr lang="en-US" sz="15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15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15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15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15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5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sz="15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15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15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15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15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15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5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15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5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5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lục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12)</a:t>
            </a:r>
            <a:endParaRPr lang="vi-VN" sz="15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5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5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SƠ ĐỒ TỔ CHỨC KỸ THUẬT VÀ BỐ TRÍ TỔNG TRẠM (TRẠM) THÔNG TIN  ,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tỷ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khổ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phẳng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phóng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binh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chủng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chủng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binh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chủng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…)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(T4/SCH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cb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T4/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SCHphs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…)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vi-VN" sz="15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mưu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hậu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đài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lương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canh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gác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hầm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hào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sàng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tin.</a:t>
            </a:r>
            <a:endParaRPr lang="vi-VN" sz="15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5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đài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tinphục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nghành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vi-VN" sz="15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chống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hoại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địch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hỏa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thám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  </a:t>
            </a:r>
            <a:endParaRPr lang="vi-VN" sz="15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đài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15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đài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15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đài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tin;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kèm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theo.</a:t>
            </a:r>
            <a:endParaRPr lang="vi-VN" sz="15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đài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đài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15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5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15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15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5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5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15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15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5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5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15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nghành</a:t>
            </a:r>
            <a:r>
              <a:rPr lang="en-US" sz="15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soạn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TTLL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nghành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nghành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lục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5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13).</a:t>
            </a:r>
            <a:endParaRPr lang="vi-VN" sz="15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0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29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59" y="13031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VĐHL2: NỘI DUNG BÁO CÁO KẾ HOẠCH TTLL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 CNTT VỚI NGƯỜI CHỈ HUY (TMT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800" y="990600"/>
            <a:ext cx="91081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24" y="990600"/>
            <a:ext cx="895247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2400" b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4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24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mặt</a:t>
            </a:r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TTLL.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Địch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trược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Ta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TTLL: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Thuận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khăn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hậu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TTLL: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Thuận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khăn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3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9823" y="942711"/>
            <a:ext cx="2897177" cy="5812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295400" y="685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en-US" sz="1800"/>
          </a:p>
        </p:txBody>
      </p:sp>
      <p:sp>
        <p:nvSpPr>
          <p:cNvPr id="89134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 sz="1800">
              <a:latin typeface="Arial" charset="0"/>
              <a:cs typeface="Arial" charset="0"/>
            </a:endParaRPr>
          </a:p>
        </p:txBody>
      </p:sp>
      <p:sp>
        <p:nvSpPr>
          <p:cNvPr id="89135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 sz="1800">
              <a:latin typeface="Arial" charset="0"/>
              <a:cs typeface="Arial" charset="0"/>
            </a:endParaRPr>
          </a:p>
        </p:txBody>
      </p:sp>
      <p:sp>
        <p:nvSpPr>
          <p:cNvPr id="10249" name="AutoShape 52"/>
          <p:cNvSpPr>
            <a:spLocks noChangeArrowheads="1"/>
          </p:cNvSpPr>
          <p:nvPr/>
        </p:nvSpPr>
        <p:spPr bwMode="gray">
          <a:xfrm>
            <a:off x="2514600" y="3673474"/>
            <a:ext cx="6565235" cy="974726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>
            <a:solidFill>
              <a:schemeClr val="accent1"/>
            </a:solidFill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vi-V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KẾ HOẠCH TTLL VỚI CẤP TRÊN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AutoShape 52"/>
          <p:cNvSpPr>
            <a:spLocks noChangeArrowheads="1"/>
          </p:cNvSpPr>
          <p:nvPr/>
        </p:nvSpPr>
        <p:spPr bwMode="gray">
          <a:xfrm>
            <a:off x="1905000" y="1774776"/>
            <a:ext cx="7239000" cy="1044624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>
            <a:solidFill>
              <a:schemeClr val="accent1"/>
            </a:solidFill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HƯỚNG DẪN SOẠN THẢO VĂN KIỆN 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TÁC CHIẾN TTLL.</a:t>
            </a:r>
            <a:endParaRPr lang="vi-V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5" name="Group 60"/>
          <p:cNvGrpSpPr>
            <a:grpSpLocks/>
          </p:cNvGrpSpPr>
          <p:nvPr/>
        </p:nvGrpSpPr>
        <p:grpSpPr bwMode="auto">
          <a:xfrm>
            <a:off x="1524000" y="2057400"/>
            <a:ext cx="381000" cy="381000"/>
            <a:chOff x="2078" y="1680"/>
            <a:chExt cx="1615" cy="1615"/>
          </a:xfrm>
        </p:grpSpPr>
        <p:sp>
          <p:nvSpPr>
            <p:cNvPr id="26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27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28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vi-VN" sz="1800">
                <a:latin typeface="Arial" charset="0"/>
                <a:cs typeface="Arial" charset="0"/>
              </a:endParaRPr>
            </a:p>
          </p:txBody>
        </p:sp>
        <p:sp>
          <p:nvSpPr>
            <p:cNvPr id="29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30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vi-VN" sz="1800">
                <a:latin typeface="Arial" charset="0"/>
                <a:cs typeface="Arial" charset="0"/>
              </a:endParaRPr>
            </a:p>
          </p:txBody>
        </p:sp>
        <p:sp>
          <p:nvSpPr>
            <p:cNvPr id="31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</p:grpSp>
      <p:sp>
        <p:nvSpPr>
          <p:cNvPr id="33" name="AutoShape 50"/>
          <p:cNvSpPr>
            <a:spLocks noChangeArrowheads="1"/>
          </p:cNvSpPr>
          <p:nvPr/>
        </p:nvSpPr>
        <p:spPr bwMode="gray">
          <a:xfrm>
            <a:off x="2091983" y="5420764"/>
            <a:ext cx="6819900" cy="980036"/>
          </a:xfrm>
          <a:prstGeom prst="roundRect">
            <a:avLst>
              <a:gd name="adj" fmla="val 50000"/>
            </a:avLst>
          </a:prstGeom>
          <a:solidFill>
            <a:srgbClr val="00FFFF"/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 NHẤT NỘI DUNG CÁC VĂN KIỆN</a:t>
            </a:r>
          </a:p>
          <a:p>
            <a:pPr algn="ctr"/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 HOẠCH TTLL SẴN SÀNG CHIẾN ĐẤU</a:t>
            </a: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67"/>
          <p:cNvGrpSpPr>
            <a:grpSpLocks/>
          </p:cNvGrpSpPr>
          <p:nvPr/>
        </p:nvGrpSpPr>
        <p:grpSpPr bwMode="auto">
          <a:xfrm>
            <a:off x="1184285" y="5649318"/>
            <a:ext cx="381000" cy="381000"/>
            <a:chOff x="2078" y="1680"/>
            <a:chExt cx="1615" cy="1615"/>
          </a:xfrm>
        </p:grpSpPr>
        <p:sp>
          <p:nvSpPr>
            <p:cNvPr id="35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36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37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vi-VN" sz="1800">
                <a:latin typeface="Arial" charset="0"/>
                <a:cs typeface="Arial" charset="0"/>
              </a:endParaRPr>
            </a:p>
          </p:txBody>
        </p:sp>
        <p:sp>
          <p:nvSpPr>
            <p:cNvPr id="38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39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vi-VN" sz="1800">
                <a:latin typeface="Arial" charset="0"/>
                <a:cs typeface="Arial" charset="0"/>
              </a:endParaRPr>
            </a:p>
          </p:txBody>
        </p:sp>
        <p:sp>
          <p:nvSpPr>
            <p:cNvPr id="40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3</a:t>
            </a:fld>
            <a:r>
              <a:rPr lang="en-US"/>
              <a:t>/35</a:t>
            </a:r>
          </a:p>
        </p:txBody>
      </p:sp>
      <p:grpSp>
        <p:nvGrpSpPr>
          <p:cNvPr id="50" name="Group 60"/>
          <p:cNvGrpSpPr>
            <a:grpSpLocks/>
          </p:cNvGrpSpPr>
          <p:nvPr/>
        </p:nvGrpSpPr>
        <p:grpSpPr bwMode="auto">
          <a:xfrm>
            <a:off x="2137932" y="3930709"/>
            <a:ext cx="381000" cy="381000"/>
            <a:chOff x="2078" y="1680"/>
            <a:chExt cx="1615" cy="1615"/>
          </a:xfrm>
        </p:grpSpPr>
        <p:sp>
          <p:nvSpPr>
            <p:cNvPr id="51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52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53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vi-VN" sz="1800">
                <a:latin typeface="Arial" charset="0"/>
                <a:cs typeface="Arial" charset="0"/>
              </a:endParaRPr>
            </a:p>
          </p:txBody>
        </p:sp>
        <p:sp>
          <p:nvSpPr>
            <p:cNvPr id="54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55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vi-VN" sz="1800">
                <a:latin typeface="Arial" charset="0"/>
                <a:cs typeface="Arial" charset="0"/>
              </a:endParaRPr>
            </a:p>
          </p:txBody>
        </p:sp>
        <p:sp>
          <p:nvSpPr>
            <p:cNvPr id="56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3057118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 animBg="1"/>
      <p:bldP spid="24" grpId="0" animBg="1"/>
      <p:bldP spid="3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30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59" y="13031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VĐHL2: NỘI DUNG BÁO CÁO KẾ HOẠCH TTLL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 CNTT VỚI NGƯỜI CHỈ HUY (TMT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800" y="990600"/>
            <a:ext cx="91081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24" y="923865"/>
            <a:ext cx="89524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b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TTLL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 TBBĐ;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HC-KT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Ý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trục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tin).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TBBĐ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HC-KT (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VTĐ,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HTĐ,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viba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……; 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QB-TH)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3 .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4.Các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mốc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phượng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sàng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thốngTTLL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III.  Ý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nghị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448180"/>
            <a:ext cx="91260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b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CNTT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99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31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59" y="13031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VĐHL 3: THỐNG NHẤT NỘI DUNG CÁC VĂN KIỆN 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 HOẠCH TTLL SĂN SÀNG CHIẾN ĐẤU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800" y="990600"/>
            <a:ext cx="91081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24" y="923865"/>
            <a:ext cx="895247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tem,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bì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túi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sàng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tin: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kèm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đợt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ngụy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(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*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+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+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+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+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+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+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qui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VTĐ,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thoại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5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32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59" y="13031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VĐHL 3: THỐNG NHẤT NỘI DUNG CÁC VĂN KIỆN 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 HOẠCH TTLL SĂN SÀNG CHIẾN ĐẤU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800" y="990600"/>
            <a:ext cx="91081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24" y="923865"/>
            <a:ext cx="8952471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III.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tin: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kèm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đợt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ngành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).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ngành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hậu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*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+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+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+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+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+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qui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VTĐ,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thoại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97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33</a:t>
            </a:fld>
            <a:r>
              <a:rPr lang="en-US"/>
              <a:t>/35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00" y="990600"/>
            <a:ext cx="91081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219200" y="1046205"/>
            <a:ext cx="6476999" cy="50577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KẾ HOẠCH</a:t>
            </a:r>
            <a:r>
              <a:rPr kumimoji="0" lang="vi-V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vi-V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( 1)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PHÊ CHUẨN (1/3 )      </a:t>
            </a:r>
            <a:r>
              <a:rPr kumimoji="0" lang="vi-VN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TTLL CHIẾN DỊCH TIẾN CÔNG  CỦA… </a:t>
            </a:r>
            <a:r>
              <a:rPr kumimoji="0" lang="vi-V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(2/3)   </a:t>
            </a:r>
            <a:r>
              <a:rPr kumimoji="0" lang="vi-VN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TỐI MẬT (1/3 )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        20.00-N-8                                          SCH TÂN THÀNH ( 0307) 18.00-N-8 (</a:t>
            </a:r>
            <a:r>
              <a:rPr kumimoji="0" lang="vi-V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1/4)                                  Bản số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TƯ LỆNH QUÂN ĐOÀN   ( 1/4)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Ký, đóng dấu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Cấp bậc, Họ tên   (1/4)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                                                                                    Nội dung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                                                                          CHỦ NHIỆM THÔNG TIN ( 1/4)                               CHÚ DẪN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Ký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Cấp bậc, Họ tên   (1/4)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19800" y="4572000"/>
            <a:ext cx="83185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16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34</a:t>
            </a:fld>
            <a:r>
              <a:rPr lang="en-US"/>
              <a:t>/35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00" y="990600"/>
            <a:ext cx="91081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371600" y="1638300"/>
            <a:ext cx="7010400" cy="4000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BỘ QUỐC PHÒNG                                                         CỘNG HÒA XÃ HỘI CHỦ NGHĨA VIỆT NAM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QUÂN KHU 12</a:t>
            </a:r>
            <a:r>
              <a:rPr kumimoji="0" lang="vi-V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                                                                          Độc lập – Tự do – Hạnh phúc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Số:……….</a:t>
            </a:r>
            <a:r>
              <a:rPr kumimoji="0" lang="vi-VN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/</a:t>
            </a:r>
            <a:r>
              <a:rPr kumimoji="0" lang="vi-V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TMQT</a:t>
            </a:r>
            <a:endParaRPr kumimoji="0" lang="vi-V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                                                                                               </a:t>
            </a:r>
            <a:r>
              <a:rPr kumimoji="0" 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Ngày     tháng     năm 201…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   </a:t>
            </a:r>
            <a:r>
              <a:rPr kumimoji="0" lang="vi-VN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PHÊ CHUẨN      </a:t>
            </a:r>
            <a:endParaRPr kumimoji="0" lang="vi-V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vi-VN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TƯ LỆNH QUÂN KHU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(</a:t>
            </a:r>
            <a:r>
              <a:rPr kumimoji="0" lang="vi-VN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Ký tên, đóng dấu)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Cấp bậc, Họ tên                          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THUYẾT MINH KẾ HOẠCH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TTLL TÁC CHIẾN PHÒNG THỦ CỦA qk12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SCH: KỲ HÒA (…)  10.00-25.10.04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BẢN ĐỒ: 1/100.000 UTM, BTTM IN NĂM 1997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		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			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(Nội dung)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                                                 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                                                                                                         </a:t>
            </a:r>
            <a:r>
              <a:rPr kumimoji="0" lang="vi-V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CHỦ NHIỆM THÔNG TIN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                                                                                                                 </a:t>
            </a:r>
            <a:r>
              <a:rPr kumimoji="0" lang="vi-VN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vi-VN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ký tên, đóng dấu)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Người soạn thảo: Cấp bậc, họ tên</a:t>
            </a:r>
            <a:r>
              <a:rPr kumimoji="0" lang="vi-V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                                                                  Cấp bậc, Họ tên                               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Người đánh máy: Cấp bậc, họ tên</a:t>
            </a:r>
            <a:r>
              <a:rPr kumimoji="0" lang="vi-V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</a:t>
            </a:r>
            <a:r>
              <a:rPr kumimoji="0" 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        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Số lượng bản:                                                                        </a:t>
            </a: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                                            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18430"/>
              </p:ext>
            </p:extLst>
          </p:nvPr>
        </p:nvGraphicFramePr>
        <p:xfrm>
          <a:off x="3584575" y="3733800"/>
          <a:ext cx="2511425" cy="3657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17575"/>
                <a:gridCol w="800100"/>
                <a:gridCol w="79375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vi-VN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14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35</a:t>
            </a:fld>
            <a:r>
              <a:rPr lang="en-US"/>
              <a:t>/35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00" y="990600"/>
            <a:ext cx="91081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0200" y="762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LỊCH VẬN HÀNH THÔNG TIN QUÂN BƯU</a:t>
            </a:r>
            <a:endParaRPr lang="vi-V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307417"/>
              </p:ext>
            </p:extLst>
          </p:nvPr>
        </p:nvGraphicFramePr>
        <p:xfrm>
          <a:off x="33800" y="533399"/>
          <a:ext cx="9034002" cy="182880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93324"/>
                <a:gridCol w="601554"/>
                <a:gridCol w="1036055"/>
                <a:gridCol w="1036877"/>
                <a:gridCol w="1036877"/>
                <a:gridCol w="615544"/>
                <a:gridCol w="864888"/>
                <a:gridCol w="864888"/>
                <a:gridCol w="831148"/>
                <a:gridCol w="770251"/>
                <a:gridCol w="782596"/>
              </a:tblGrid>
              <a:tr h="45048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STT</a:t>
                      </a:r>
                      <a:endParaRPr lang="vi-VN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HƯỚNG THÔNG TIN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ĐƯỜNG ĐI</a:t>
                      </a:r>
                      <a:endParaRPr lang="vi-VN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THỜI GIAN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PHƯƠNG TIỆN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GHI CHÚ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  <a:tr h="464299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Nơi đi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Nơi đến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đường</a:t>
                      </a:r>
                      <a:endParaRPr lang="vi-VN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Cự ly (km)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Đi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Đến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Mô tô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Xe đạp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Đi bộ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231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  <a:tr h="218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  <a:tr h="231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  <a:tr h="231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831458" y="2362200"/>
            <a:ext cx="3523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 HỢP KÊNH THÔNG TIN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698754"/>
              </p:ext>
            </p:extLst>
          </p:nvPr>
        </p:nvGraphicFramePr>
        <p:xfrm>
          <a:off x="114303" y="2704938"/>
          <a:ext cx="8953497" cy="133366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87972"/>
                <a:gridCol w="987972"/>
                <a:gridCol w="987972"/>
                <a:gridCol w="987972"/>
                <a:gridCol w="987972"/>
                <a:gridCol w="987972"/>
                <a:gridCol w="987972"/>
                <a:gridCol w="987972"/>
                <a:gridCol w="1049721"/>
              </a:tblGrid>
              <a:tr h="2222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STT</a:t>
                      </a:r>
                      <a:endParaRPr lang="vi-VN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HƯỚNG THÔNG TIN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KÊNH THÔNG TIN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GHI CHÚ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  <a:tr h="222277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Nơi đi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Nơi đến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VTĐsn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VTĐscn</a:t>
                      </a:r>
                      <a:endParaRPr lang="vi-VN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VTĐts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HTĐ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2222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  <a:tr h="2222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  <a:tr h="2222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  <a:tr h="2222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02810" y="4038600"/>
            <a:ext cx="6040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SỬ DỤNG LỰC LƯỢNG, PHƯƠNG TIỆN THÔNG TIN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616864"/>
              </p:ext>
            </p:extLst>
          </p:nvPr>
        </p:nvGraphicFramePr>
        <p:xfrm>
          <a:off x="56455" y="4495800"/>
          <a:ext cx="9011347" cy="22707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90934"/>
                <a:gridCol w="677411"/>
                <a:gridCol w="602144"/>
                <a:gridCol w="600542"/>
                <a:gridCol w="600542"/>
                <a:gridCol w="334703"/>
                <a:gridCol w="334703"/>
                <a:gridCol w="418778"/>
                <a:gridCol w="533281"/>
                <a:gridCol w="533281"/>
                <a:gridCol w="525275"/>
                <a:gridCol w="333903"/>
                <a:gridCol w="333903"/>
                <a:gridCol w="333903"/>
                <a:gridCol w="333903"/>
                <a:gridCol w="333903"/>
                <a:gridCol w="333903"/>
                <a:gridCol w="333903"/>
                <a:gridCol w="461216"/>
                <a:gridCol w="461216"/>
              </a:tblGrid>
              <a:tr h="56769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STT</a:t>
                      </a:r>
                      <a:endParaRPr lang="vi-VN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Thành phần HTTT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Đơn vị đảm nhiện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Thời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gian</a:t>
                      </a:r>
                      <a:endParaRPr lang="vi-VN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VTĐ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TS, VB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Máy nổ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HTĐ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QB, TH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Ghi chú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  <a:tr h="567690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Triển khai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Hoàn thành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93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36</a:t>
            </a:fld>
            <a:r>
              <a:rPr lang="en-US"/>
              <a:t>/35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00" y="990600"/>
            <a:ext cx="91081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265014"/>
              </p:ext>
            </p:extLst>
          </p:nvPr>
        </p:nvGraphicFramePr>
        <p:xfrm>
          <a:off x="3200400" y="2743200"/>
          <a:ext cx="2511425" cy="3657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17575"/>
                <a:gridCol w="800100"/>
                <a:gridCol w="79375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vi-VN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00396" y="1376294"/>
            <a:ext cx="6124404" cy="411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BỘ QUỐC PHÒNG                                                        CỘNG HÒA XÃ HỘI CHỦ NGHĨA VIỆT NAM      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QUÂN ĐOÀN 13                                                                            </a:t>
            </a:r>
            <a:r>
              <a:rPr kumimoji="0" lang="vi-VN" sz="11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Độc lập – Tự do – Hạnh phúc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Số……../CLTTLL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                                                                     </a:t>
            </a:r>
            <a:r>
              <a:rPr kumimoji="0" lang="vi-V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CHỈ LỆNH</a:t>
            </a:r>
            <a:endParaRPr kumimoji="0" lang="vi-V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</a:t>
            </a:r>
            <a:r>
              <a:rPr kumimoji="0" lang="vi-V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BẢO ĐẢM THÔNG TIN LIÊN LẠC CHIẾN DỊCH TIẾN CÔNG ĐƯỜNG CỦA qđ13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                                SCH: VẠN XUÂN (…) 13.00-23.10.04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                          BẢN ĐỒ: 1/100.000 UTM, BTTM IN NĂM 1997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		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			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                                                            (Nội dung)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                                                                                    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                      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                                                                                                         </a:t>
            </a:r>
            <a:r>
              <a:rPr kumimoji="0" lang="vi-V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THAM MƯU TRƯỞNG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                                                                                                             (ký tên, đóng dấu)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                                                                                                                Cấp bậc, họ tên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Người soạn thảo: Cấp bậc, họ tên</a:t>
            </a:r>
            <a:r>
              <a:rPr kumimoji="0" lang="vi-V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                                                     CHỦ NHIỆM THÔNG TIN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Người đánh máy: Cấp bậc, họ tên</a:t>
            </a:r>
            <a:r>
              <a:rPr kumimoji="0" lang="vi-V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</a:t>
            </a:r>
            <a:r>
              <a:rPr kumimoji="0" 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                                                         (Ký tên)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Số lượng bản:                                                                                             </a:t>
            </a:r>
            <a:r>
              <a:rPr kumimoji="0" lang="vi-V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Cấp bậc, họ tên</a:t>
            </a:r>
            <a:endParaRPr kumimoji="0" lang="vi-V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8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37</a:t>
            </a:fld>
            <a:r>
              <a:rPr lang="en-US"/>
              <a:t>/35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219200" y="1066800"/>
            <a:ext cx="6175375" cy="4229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QUYẾT TÂM  ( 1)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PHÊ CHUẨN (1/3 )     </a:t>
            </a:r>
            <a:r>
              <a:rPr kumimoji="0" lang="vi-V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TTLL TÁC CHIẾN PHÒNG THỦ QUÂN KHU CỦA  et/eTT12 (2/3)</a:t>
            </a:r>
            <a:r>
              <a:rPr kumimoji="0" lang="vi-V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…</a:t>
            </a:r>
            <a:r>
              <a:rPr kumimoji="0" lang="vi-VN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vi-V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vi-VN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TỐI MẬT (1/3 )</a:t>
            </a:r>
            <a:endParaRPr kumimoji="0" lang="vi-V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12.00-25.10.04                                          SCH KỲ HÒA ( … ) 10.00-25.10.04 (</a:t>
            </a:r>
            <a:r>
              <a:rPr kumimoji="0" lang="vi-V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1/4)                                             Bản số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TƯ LỆNH QUÂN KHU ( 1/4)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Ký, đóng dấu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Cấp bậc, Họ tên   (1/4)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(Nội dung)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                                                                          </a:t>
            </a:r>
            <a:r>
              <a:rPr kumimoji="0" lang="vi-VN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TRUNG ĐOÀN TRƯỞNG ( 1/4)</a:t>
            </a:r>
            <a:r>
              <a:rPr kumimoji="0" lang="vi-VN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                                          CHÚ DẪN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(Ký tên, đóng dấu)                                                    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Cấp bậc, Họ tên  (1/4)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248400" y="4648200"/>
            <a:ext cx="83185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20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38</a:t>
            </a:fld>
            <a:r>
              <a:rPr lang="en-US"/>
              <a:t>/35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900113" y="1371600"/>
            <a:ext cx="6338887" cy="4000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BỘ QUỐC PHÒNG                                                         CỘNG HÒA XÃ HỘI CHỦ NGHĨA VIỆT NAM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QUÂN KHU 12</a:t>
            </a:r>
            <a:r>
              <a:rPr kumimoji="0" lang="vi-V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                                                                          Độc lập – Tự do – Hạnh phúc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Số:……….</a:t>
            </a:r>
            <a:r>
              <a:rPr kumimoji="0" lang="vi-VN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/</a:t>
            </a:r>
            <a:r>
              <a:rPr kumimoji="0" lang="vi-V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TMQT</a:t>
            </a:r>
            <a:endParaRPr kumimoji="0" lang="vi-V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                                                                                               </a:t>
            </a:r>
            <a:r>
              <a:rPr kumimoji="0" 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Ngày     tháng     năm 201…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   </a:t>
            </a:r>
            <a:r>
              <a:rPr kumimoji="0" lang="vi-VN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PHÊ CHUẨN      </a:t>
            </a:r>
            <a:endParaRPr kumimoji="0" lang="vi-V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vi-VN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TƯ LỆNH QUÂN KHU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(</a:t>
            </a:r>
            <a:r>
              <a:rPr kumimoji="0" lang="vi-VN" sz="9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Ký tên, đóng dấu)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 Cấp bậc, Họ tên                               </a:t>
            </a:r>
            <a:r>
              <a:rPr kumimoji="0" lang="vi-V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THUYẾT MINH QUYẾT TÂM</a:t>
            </a:r>
            <a:endParaRPr kumimoji="0" lang="vi-VN" sz="9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TTLL TÁC CHIẾN PHÒNG THỦ QUÂN KHU CỦA et/ett12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SCH: KỲ HÒA (…)  10.00-25.10.04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BẢN ĐỒ: 1/100.000 UTM, BTTM IN NĂM 1997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		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		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(Nội dung)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                                                                            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                                                                                                         </a:t>
            </a:r>
            <a:r>
              <a:rPr kumimoji="0" lang="vi-VN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TRUNG ĐOÀN TRƯỞNG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                                                                                                               </a:t>
            </a:r>
            <a:r>
              <a:rPr kumimoji="0" lang="vi-VN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vi-VN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ký tên, đóng dấu)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                                              </a:t>
            </a:r>
            <a:endParaRPr kumimoji="0" lang="vi-VN" sz="11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Người soạn thảo: Cấp bậc, họ tên</a:t>
            </a:r>
            <a:r>
              <a:rPr kumimoji="0" lang="vi-V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                                                        Cấp bậc, Họ tên                               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Người đánh máy: Cấp bậc, họ tên</a:t>
            </a:r>
            <a:r>
              <a:rPr kumimoji="0" lang="vi-V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</a:t>
            </a:r>
            <a:r>
              <a:rPr kumimoji="0" 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        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Số lượng bản:                                                                        </a:t>
            </a: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vi-VN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                                                 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773828"/>
              </p:ext>
            </p:extLst>
          </p:nvPr>
        </p:nvGraphicFramePr>
        <p:xfrm>
          <a:off x="2813843" y="3188970"/>
          <a:ext cx="2511425" cy="3657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17575"/>
                <a:gridCol w="800100"/>
                <a:gridCol w="79375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vi-VN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4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39</a:t>
            </a:fld>
            <a:r>
              <a:rPr lang="en-US"/>
              <a:t>/35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600" y="381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PHÂN CHIA SỬ DỤNG LỰC LƯỢNG, PHƯƠNG TIỆN THÔNG TIN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161769"/>
              </p:ext>
            </p:extLst>
          </p:nvPr>
        </p:nvGraphicFramePr>
        <p:xfrm>
          <a:off x="130113" y="1066800"/>
          <a:ext cx="8937686" cy="1905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91617"/>
                <a:gridCol w="933300"/>
                <a:gridCol w="582916"/>
                <a:gridCol w="593199"/>
                <a:gridCol w="593199"/>
                <a:gridCol w="317164"/>
                <a:gridCol w="317955"/>
                <a:gridCol w="395465"/>
                <a:gridCol w="440549"/>
                <a:gridCol w="440549"/>
                <a:gridCol w="578171"/>
                <a:gridCol w="295808"/>
                <a:gridCol w="295808"/>
                <a:gridCol w="295808"/>
                <a:gridCol w="295808"/>
                <a:gridCol w="295808"/>
                <a:gridCol w="295808"/>
                <a:gridCol w="295808"/>
                <a:gridCol w="206594"/>
                <a:gridCol w="393884"/>
                <a:gridCol w="482468"/>
              </a:tblGrid>
              <a:tr h="2286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ĐƠN VỊ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NHIỆM VỤ TRIỂN KHAI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Thời gian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VTĐ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TS, VB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Máy nổ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HTĐ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QB, TH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QUÂN SỐ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Chỉ Huy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Ghi Chú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Hành quân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Triển khai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Hoàn thành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52725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712035" y="3244334"/>
            <a:ext cx="3784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BẢNG KÝ, TÍN HIỆU HIỆP ĐỒNG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128439"/>
              </p:ext>
            </p:extLst>
          </p:nvPr>
        </p:nvGraphicFramePr>
        <p:xfrm>
          <a:off x="97789" y="4038600"/>
          <a:ext cx="8970009" cy="2362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13701"/>
                <a:gridCol w="1687803"/>
                <a:gridCol w="1213701"/>
                <a:gridCol w="1213701"/>
                <a:gridCol w="1213701"/>
                <a:gridCol w="1213701"/>
                <a:gridCol w="1213701"/>
              </a:tblGrid>
              <a:tr h="472440"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STT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Nội dung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Tín hiệu thông tin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Ghi chú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  <a:tr h="472440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VTĐ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HTĐ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Pháo hiệu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vi-VN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73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4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59" y="13031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VĐHL 1: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HƯỚNG DẪN SOẠN THẢO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VĂN KIỆN TÁC CHIẾN THÔNG TIN LIÊN LẠC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76400" y="838200"/>
            <a:ext cx="5791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 KIỆN CỦA CƠ QUAN THÔNG TIN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58" y="1447800"/>
            <a:ext cx="78889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A. KẾ HOẠCH TLLL.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1.Quy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).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292225" y="2156714"/>
            <a:ext cx="6175375" cy="4000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vi-VN" sz="14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vi-VN" sz="16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KẾ HOẠCH</a:t>
            </a:r>
            <a:r>
              <a:rPr kumimoji="0" lang="vi-VN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vi-V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( 1)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vi-VN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PHÊ CHUẨN (1/3 )      </a:t>
            </a:r>
            <a:r>
              <a:rPr kumimoji="0" lang="vi-VN" sz="13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TTLL CHIẾN DỊCH TIẾN CÔNG  CỦA… </a:t>
            </a:r>
            <a:r>
              <a:rPr kumimoji="0" lang="vi-VN" sz="13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(2/3)   </a:t>
            </a:r>
            <a:r>
              <a:rPr kumimoji="0" lang="vi-VN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TỐI MẬT (1/3 )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vi-VN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              20.00-N-8                                          SCH TÂN THÀNH ( 0307) 18.00-N-8 (</a:t>
            </a:r>
            <a:r>
              <a:rPr kumimoji="0" lang="vi-VN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1/4)                                  Bản số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vi-VN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TƯ LỆNH QUÂN ĐOÀN   ( 1/4)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vi-VN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     Ký, đóng dấu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vi-VN" sz="9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vi-VN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Cấp bậc, Họ tên   (1/4)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vi-VN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                                                                                     Nội dung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vi-VN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                                                                                CHỦ NHIỆM THÔNG TIN ( 1/4)                               CHÚ DẪN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vi-VN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Ký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vi-VN" sz="9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Cấp bậc, Họ tên   (1/4)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vi-VN" sz="9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8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5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59" y="13031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VĐHL 1: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HƯỚNG DẪN SOẠN THẢO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VĂN KIỆN TÁC CHIẾN THÔNG TIN LIÊN LẠC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	 a) </a:t>
            </a:r>
            <a:r>
              <a:rPr lang="en-US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lục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1, 2, 3, 4, 5)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 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địch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đài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nhiễu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nhiễu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	  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ta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chủng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chủng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ngành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xuống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TTLL: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sức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vi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tinh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+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sức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vi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tinh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¼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tắt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23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6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59" y="13031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VĐHL 1: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HƯỚNG DẪN SOẠN THẢO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VĂN KIỆN TÁC CHIẾN THÔNG TIN LIÊN LẠC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	 a) </a:t>
            </a:r>
            <a:r>
              <a:rPr lang="en-US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lục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1, 2, 3, 4, 5)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 +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chủng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chủng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TTLL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+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dây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dây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bọc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dây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tin.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mũi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tắt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+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dây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dây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bọc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dây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+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,…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+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sức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vi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tắt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mũi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tắt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+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+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đèn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cờ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…).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+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đệm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74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7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59" y="13031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VĐHL 1: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HƯỚNG DẪN SOẠN THẢO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VĂN KIỆN TÁC CHIẾN THÔNG TIN LIÊN LẠC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	 a) </a:t>
            </a:r>
            <a:r>
              <a:rPr lang="en-US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lục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1, 2, 3, 4, 5)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ý: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SƠ ĐỒ TÁC TỔ CHỨC HTĐ, CQ, TS. VB, ĐL, QB, TH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sức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vi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sóng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lục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6, 7, 8, 9)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SƠ ĐỒ TỔ CHỨC VÔ TUYẾN ĐIỆN,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¼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tắt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+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,…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1, 2, 3…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“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hậu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…”.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“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”;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CQ,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hậu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8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59" y="13031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VĐHL 1: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HƯỚNG DẪN SOẠN THẢO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VĂN KIỆN TÁC CHIẾN THÔNG TIN LIÊN LẠC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	 a) </a:t>
            </a:r>
            <a:r>
              <a:rPr lang="en-US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  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 	+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thẳng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Bắc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– Nam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 	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SCHcb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nhiêu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bấy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nhiêu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tắt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cb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btr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phs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…)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cờ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trưởng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tắt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cb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” 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chủng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cờ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phiên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(1, 2, 3…)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BCHQS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tỉnh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bay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tầu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sóng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thẳng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Bắc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– Nam,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phía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gần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bay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tầu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Hải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bay,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tầu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hải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3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9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59" y="13031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VĐHL 1: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HƯỚNG DẪN SOẠN THẢO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VĂN KIỆN TÁC CHIẾN THÔNG TIN LIÊN LẠC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	 a) </a:t>
            </a:r>
            <a:r>
              <a:rPr lang="en-US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  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CQ,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phía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giáp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Trinh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chủng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vượt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CQ,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xe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sóng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sóng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san;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xe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xe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 	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chủng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chủng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 	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Lục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Hải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 	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hậu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hậu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hậu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hậu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ý: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SƠ ĐỒ TỔ CHỨC VTĐ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BCHQS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tỉnh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THÔNG TIN QUÂN SỰ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), THÔNG TIN CÁC NGÀNH: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an,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sắt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hải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lục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7)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32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5d93df4fce5f4789c727b32b1d8fb2c66096a2"/>
</p:tagLst>
</file>

<file path=ppt/theme/theme1.xml><?xml version="1.0" encoding="utf-8"?>
<a:theme xmlns:a="http://schemas.openxmlformats.org/drawingml/2006/main" name="1_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23297</TotalTime>
  <Words>2147</Words>
  <Application>Microsoft Office PowerPoint</Application>
  <PresentationFormat>On-screen Show (4:3)</PresentationFormat>
  <Paragraphs>1418</Paragraphs>
  <Slides>39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1_Office Theme</vt:lpstr>
      <vt:lpstr>2_Office Theme</vt:lpstr>
      <vt:lpstr>PowerPoint Presentation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EXFO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EXFO Presentation</dc:title>
  <dc:creator>EXFO</dc:creator>
  <cp:lastModifiedBy>Namlong</cp:lastModifiedBy>
  <cp:revision>2212</cp:revision>
  <cp:lastPrinted>2016-09-06T14:13:49Z</cp:lastPrinted>
  <dcterms:created xsi:type="dcterms:W3CDTF">2010-04-06T19:34:47Z</dcterms:created>
  <dcterms:modified xsi:type="dcterms:W3CDTF">2017-12-25T00:02:09Z</dcterms:modified>
</cp:coreProperties>
</file>