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3" r:id="rId1"/>
    <p:sldMasterId id="2147483895" r:id="rId2"/>
  </p:sldMasterIdLst>
  <p:notesMasterIdLst>
    <p:notesMasterId r:id="rId15"/>
  </p:notesMasterIdLst>
  <p:handoutMasterIdLst>
    <p:handoutMasterId r:id="rId16"/>
  </p:handoutMasterIdLst>
  <p:sldIdLst>
    <p:sldId id="421" r:id="rId3"/>
    <p:sldId id="607" r:id="rId4"/>
    <p:sldId id="609" r:id="rId5"/>
    <p:sldId id="610" r:id="rId6"/>
    <p:sldId id="611" r:id="rId7"/>
    <p:sldId id="490" r:id="rId8"/>
    <p:sldId id="520" r:id="rId9"/>
    <p:sldId id="612" r:id="rId10"/>
    <p:sldId id="613" r:id="rId11"/>
    <p:sldId id="614" r:id="rId12"/>
    <p:sldId id="615" r:id="rId13"/>
    <p:sldId id="616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651">
          <p15:clr>
            <a:srgbClr val="A4A3A4"/>
          </p15:clr>
        </p15:guide>
        <p15:guide id="2" orient="horz" pos="2854">
          <p15:clr>
            <a:srgbClr val="A4A3A4"/>
          </p15:clr>
        </p15:guide>
        <p15:guide id="3" orient="horz" pos="3255">
          <p15:clr>
            <a:srgbClr val="A4A3A4"/>
          </p15:clr>
        </p15:guide>
        <p15:guide id="4" orient="horz" pos="3470">
          <p15:clr>
            <a:srgbClr val="A4A3A4"/>
          </p15:clr>
        </p15:guide>
        <p15:guide id="5" orient="horz" pos="2336">
          <p15:clr>
            <a:srgbClr val="A4A3A4"/>
          </p15:clr>
        </p15:guide>
        <p15:guide id="6" orient="horz" pos="3356">
          <p15:clr>
            <a:srgbClr val="A4A3A4"/>
          </p15:clr>
        </p15:guide>
        <p15:guide id="7" orient="horz" pos="4186">
          <p15:clr>
            <a:srgbClr val="A4A3A4"/>
          </p15:clr>
        </p15:guide>
        <p15:guide id="8" pos="2840">
          <p15:clr>
            <a:srgbClr val="A4A3A4"/>
          </p15:clr>
        </p15:guide>
        <p15:guide id="9" pos="3762">
          <p15:clr>
            <a:srgbClr val="A4A3A4"/>
          </p15:clr>
        </p15:guide>
        <p15:guide id="10" pos="1998">
          <p15:clr>
            <a:srgbClr val="A4A3A4"/>
          </p15:clr>
        </p15:guide>
        <p15:guide id="11" pos="1009">
          <p15:clr>
            <a:srgbClr val="A4A3A4"/>
          </p15:clr>
        </p15:guide>
        <p15:guide id="12" pos="211">
          <p15:clr>
            <a:srgbClr val="A4A3A4"/>
          </p15:clr>
        </p15:guide>
        <p15:guide id="13" pos="1079">
          <p15:clr>
            <a:srgbClr val="A4A3A4"/>
          </p15:clr>
        </p15:guide>
        <p15:guide id="14" pos="3836">
          <p15:clr>
            <a:srgbClr val="A4A3A4"/>
          </p15:clr>
        </p15:guide>
        <p15:guide id="15" pos="46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FF"/>
    <a:srgbClr val="339933"/>
    <a:srgbClr val="A9078A"/>
    <a:srgbClr val="FA1A1F"/>
    <a:srgbClr val="00FF00"/>
    <a:srgbClr val="FC1604"/>
    <a:srgbClr val="0000CC"/>
    <a:srgbClr val="00C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5126" autoAdjust="0"/>
  </p:normalViewPr>
  <p:slideViewPr>
    <p:cSldViewPr snapToObjects="1">
      <p:cViewPr>
        <p:scale>
          <a:sx n="71" d="100"/>
          <a:sy n="71" d="100"/>
        </p:scale>
        <p:origin x="-1536" y="-78"/>
      </p:cViewPr>
      <p:guideLst>
        <p:guide orient="horz" pos="3651"/>
        <p:guide orient="horz" pos="2854"/>
        <p:guide orient="horz" pos="3255"/>
        <p:guide orient="horz" pos="3470"/>
        <p:guide orient="horz" pos="2336"/>
        <p:guide orient="horz" pos="3356"/>
        <p:guide orient="horz" pos="4186"/>
        <p:guide pos="2840"/>
        <p:guide pos="3762"/>
        <p:guide pos="1998"/>
        <p:guide pos="1009"/>
        <p:guide pos="211"/>
        <p:guide pos="1079"/>
        <p:guide pos="3836"/>
        <p:guide pos="46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94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fld id="{BA2DC87F-BE34-A644-B9FC-EDC40B44415B}" type="datetimeFigureOut">
              <a:rPr lang="fr-CA"/>
              <a:pPr>
                <a:defRPr/>
              </a:pPr>
              <a:t>2018-01-04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fld id="{A1F8A9CD-418F-46A6-B9C0-3B3D7A3C04B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99109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fld id="{9100E9FB-C971-4BC9-8306-BB4FE775B392}" type="datetime1">
              <a:rPr lang="en-US"/>
              <a:pPr>
                <a:defRPr/>
              </a:pPr>
              <a:t>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fld id="{31B1DFE4-DEC2-44B4-A0E7-8FD49E4B6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8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 pitchFamily="-106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09" charset="-128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09" charset="-128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09" charset="-128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41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41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NỘI</a:t>
            </a: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 DUNG CỦA CHUYÊN ĐỀ GỒM 4 PHẦN: 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+ phần 1: Giới thiệu khái quát về dự án hệ thống Vsat quân sự giai đoạn 2; 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1.Sơ lược hệ thống VSAT giai đoạn 1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2.Những tồn tại của hệ thống VSAT giai đoạn 1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3.Dự án VSAT giai đoạn 2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+ phần 2: trong phần này sẽ khái quát về Trạm đầu cuối VSAT mang vác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1.Khái quát chung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2.Thiết bị 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3.Sơ đồ khối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4.Khai thác sử dụng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Cuối cùng là phần kết luận và đề suất</a:t>
            </a:r>
            <a:endParaRPr lang="en-US" sz="1400" kern="1200">
              <a:solidFill>
                <a:schemeClr val="tx1"/>
              </a:solidFill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171450" indent="-171450">
              <a:buFontTx/>
              <a:buChar char="-"/>
            </a:pPr>
            <a:endParaRPr lang="en-US" sz="1400" kern="1200">
              <a:solidFill>
                <a:schemeClr val="tx1"/>
              </a:solidFill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171450" indent="-171450">
              <a:buFontTx/>
              <a:buChar char="-"/>
            </a:pPr>
            <a:endParaRPr lang="en-US" altLang="en-US" sz="140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DF3EBA-BC3A-4A5D-BF51-DFC7D35330A8}" type="slidenum">
              <a:rPr lang="en-US" altLang="en-US" sz="1200" b="0"/>
              <a:pPr eaLnBrk="1" hangingPunct="1"/>
              <a:t>6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1667567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97190" y="1524000"/>
            <a:ext cx="6062133" cy="695325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3400" b="1" i="0">
                <a:solidFill>
                  <a:schemeClr val="bg1"/>
                </a:solidFill>
                <a:latin typeface="Arial Narrow Bold"/>
                <a:cs typeface="Arial Narrow Bold"/>
              </a:defRPr>
            </a:lvl1pPr>
            <a:lvl2pPr>
              <a:buNone/>
              <a:defRPr sz="3400" b="1" i="0">
                <a:solidFill>
                  <a:schemeClr val="bg1"/>
                </a:solidFill>
                <a:latin typeface="Arial Narrow Bold"/>
                <a:cs typeface="Arial Narrow Bold"/>
              </a:defRPr>
            </a:lvl2pPr>
            <a:lvl3pPr>
              <a:buNone/>
              <a:defRPr sz="3400" b="1" i="0">
                <a:solidFill>
                  <a:schemeClr val="bg1"/>
                </a:solidFill>
                <a:latin typeface="Arial Narrow Bold"/>
                <a:cs typeface="Arial Narrow Bold"/>
              </a:defRPr>
            </a:lvl3pPr>
            <a:lvl4pPr>
              <a:buNone/>
              <a:defRPr sz="3400" b="1" i="0">
                <a:solidFill>
                  <a:schemeClr val="bg1"/>
                </a:solidFill>
                <a:latin typeface="Arial Narrow Bold"/>
                <a:cs typeface="Arial Narrow Bold"/>
              </a:defRPr>
            </a:lvl4pPr>
            <a:lvl5pPr>
              <a:buNone/>
              <a:defRPr sz="3400" b="1" i="0">
                <a:solidFill>
                  <a:schemeClr val="bg1"/>
                </a:solidFill>
                <a:latin typeface="Arial Narrow Bold"/>
                <a:cs typeface="Arial Narrow Bold"/>
              </a:defRPr>
            </a:lvl5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73183" y="3069258"/>
            <a:ext cx="3335338" cy="373063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1600">
                <a:solidFill>
                  <a:srgbClr val="00437F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498563"/>
            <a:ext cx="9144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entete-carre.pn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44000" cy="968375"/>
          </a:xfrm>
          <a:prstGeom prst="rect">
            <a:avLst/>
          </a:prstGeom>
          <a:solidFill>
            <a:srgbClr val="00CCFF"/>
          </a:solidFill>
          <a:ln w="952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9250" y="1254124"/>
            <a:ext cx="8489950" cy="5218676"/>
          </a:xfrm>
          <a:prstGeom prst="rect">
            <a:avLst/>
          </a:prstGeom>
        </p:spPr>
        <p:txBody>
          <a:bodyPr/>
          <a:lstStyle>
            <a:lvl1pPr>
              <a:buClr>
                <a:srgbClr val="FF9900"/>
              </a:buClr>
              <a:defRPr/>
            </a:lvl1pPr>
            <a:lvl2pPr>
              <a:buClr>
                <a:srgbClr val="FF9900"/>
              </a:buClr>
              <a:defRPr/>
            </a:lvl2pPr>
            <a:lvl3pPr>
              <a:buClr>
                <a:srgbClr val="FF9900"/>
              </a:buClr>
              <a:buFont typeface="Arial" pitchFamily="34" charset="0"/>
              <a:buChar char="•"/>
              <a:defRPr/>
            </a:lvl3pPr>
            <a:lvl4pPr>
              <a:buClr>
                <a:srgbClr val="FF9900"/>
              </a:buClr>
              <a:buFont typeface="Arial" pitchFamily="34" charset="0"/>
              <a:buChar char="•"/>
              <a:defRPr/>
            </a:lvl4pPr>
            <a:lvl5pPr>
              <a:buClr>
                <a:srgbClr val="FF9900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211138"/>
            <a:ext cx="8489950" cy="7032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498563"/>
            <a:ext cx="9144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180854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2686" y="6492875"/>
            <a:ext cx="861314" cy="365125"/>
          </a:xfrm>
          <a:prstGeom prst="rect">
            <a:avLst/>
          </a:prstGeom>
        </p:spPr>
        <p:txBody>
          <a:bodyPr/>
          <a:lstStyle/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183398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222465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9250" y="1595688"/>
            <a:ext cx="8489950" cy="4398711"/>
          </a:xfrm>
          <a:prstGeom prst="rect">
            <a:avLst/>
          </a:prstGeom>
        </p:spPr>
        <p:txBody>
          <a:bodyPr/>
          <a:lstStyle>
            <a:lvl1pPr>
              <a:buClr>
                <a:srgbClr val="B0C4FF"/>
              </a:buClr>
              <a:defRPr sz="2200">
                <a:latin typeface="Arial Narrow"/>
                <a:cs typeface="Arial Narrow"/>
              </a:defRPr>
            </a:lvl1pPr>
            <a:lvl2pPr>
              <a:buClr>
                <a:srgbClr val="B0C4FF"/>
              </a:buClr>
              <a:defRPr sz="2000">
                <a:latin typeface="Arial Narrow"/>
                <a:cs typeface="Arial Narrow"/>
              </a:defRPr>
            </a:lvl2pPr>
            <a:lvl3pPr>
              <a:buClr>
                <a:srgbClr val="B0C4FF"/>
              </a:buClr>
              <a:defRPr sz="1800">
                <a:latin typeface="Arial Narrow"/>
                <a:cs typeface="Arial Narrow"/>
              </a:defRPr>
            </a:lvl3pPr>
            <a:lvl4pPr>
              <a:buClr>
                <a:srgbClr val="B0C4FF"/>
              </a:buClr>
              <a:defRPr sz="1800">
                <a:latin typeface="Arial Narrow"/>
                <a:cs typeface="Arial Narrow"/>
              </a:defRPr>
            </a:lvl4pPr>
            <a:lvl5pPr>
              <a:buClr>
                <a:srgbClr val="B0C4FF"/>
              </a:buClr>
              <a:defRPr sz="1800">
                <a:latin typeface="Arial Narrow"/>
                <a:cs typeface="Arial Narrow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Title Placeholder 12"/>
          <p:cNvSpPr>
            <a:spLocks noGrp="1"/>
          </p:cNvSpPr>
          <p:nvPr>
            <p:ph type="title"/>
          </p:nvPr>
        </p:nvSpPr>
        <p:spPr bwMode="auto">
          <a:xfrm>
            <a:off x="609600" y="725486"/>
            <a:ext cx="8229600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2686" y="6492875"/>
            <a:ext cx="861314" cy="365125"/>
          </a:xfrm>
          <a:prstGeom prst="rect">
            <a:avLst/>
          </a:prstGeom>
        </p:spPr>
        <p:txBody>
          <a:bodyPr/>
          <a:lstStyle/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6498563"/>
            <a:ext cx="9144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5" r:id="rId1"/>
    <p:sldLayoutId id="2147484341" r:id="rId2"/>
    <p:sldLayoutId id="2147484342" r:id="rId3"/>
    <p:sldLayoutId id="2147484343" r:id="rId4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2686" y="6498563"/>
            <a:ext cx="861314" cy="365125"/>
          </a:xfrm>
          <a:prstGeom prst="rect">
            <a:avLst/>
          </a:prstGeom>
        </p:spPr>
        <p:txBody>
          <a:bodyPr/>
          <a:lstStyle/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6" r:id="rId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Placeholder 12"/>
          <p:cNvSpPr>
            <a:spLocks noGrp="1"/>
          </p:cNvSpPr>
          <p:nvPr>
            <p:ph type="body" sz="quarter" idx="10"/>
          </p:nvPr>
        </p:nvSpPr>
        <p:spPr bwMode="auto">
          <a:xfrm>
            <a:off x="2797175" y="1524000"/>
            <a:ext cx="6062663" cy="6953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 err="1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Tổng</a:t>
            </a:r>
            <a:r>
              <a:rPr lang="en-US" sz="4800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 </a:t>
            </a:r>
            <a:r>
              <a:rPr lang="en-US" sz="4800" err="1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quan</a:t>
            </a:r>
            <a:r>
              <a:rPr lang="en-US" sz="4800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 </a:t>
            </a:r>
            <a:r>
              <a:rPr lang="en-US" sz="4800" err="1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về</a:t>
            </a:r>
            <a:r>
              <a:rPr lang="en-US" sz="4800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 OTN</a:t>
            </a:r>
            <a:endParaRPr lang="en-US" sz="4800" b="0" i="1">
              <a:latin typeface="Arial Narrow Bold" pitchFamily="34" charset="0"/>
              <a:ea typeface="Arial Narrow Bold" pitchFamily="34" charset="0"/>
              <a:cs typeface="Arial Narrow Bold" pitchFamily="34" charset="0"/>
            </a:endParaRPr>
          </a:p>
          <a:p>
            <a:pPr eaLnBrk="1" hangingPunct="1"/>
            <a:endParaRPr lang="en-US">
              <a:latin typeface="Arial Narrow Bold" pitchFamily="34" charset="0"/>
              <a:ea typeface="Arial Narrow Bold" pitchFamily="34" charset="0"/>
              <a:cs typeface="Arial Narrow Bold" pitchFamily="34" charset="0"/>
            </a:endParaRPr>
          </a:p>
        </p:txBody>
      </p:sp>
      <p:sp>
        <p:nvSpPr>
          <p:cNvPr id="7" name="Text Placeholder 13"/>
          <p:cNvSpPr txBox="1">
            <a:spLocks/>
          </p:cNvSpPr>
          <p:nvPr/>
        </p:nvSpPr>
        <p:spPr>
          <a:xfrm>
            <a:off x="1447800" y="228600"/>
            <a:ext cx="6919118" cy="720725"/>
          </a:xfrm>
          <a:prstGeom prst="rect">
            <a:avLst/>
          </a:prstGeom>
        </p:spPr>
        <p:txBody>
          <a:bodyPr vert="horz"/>
          <a:lstStyle>
            <a:lvl1pPr marL="342900" indent="-342900" algn="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kern="1200">
                <a:solidFill>
                  <a:srgbClr val="00437F"/>
                </a:solidFill>
                <a:latin typeface="Arial Narrow"/>
                <a:ea typeface="+mn-ea"/>
                <a:cs typeface="Arial Narrow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1" hangingPunct="1">
              <a:spcBef>
                <a:spcPct val="0"/>
              </a:spcBef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BỘ TƯ LỆNH QUÂN ĐOÀN 2</a:t>
            </a:r>
            <a:endParaRPr lang="vi-VN" sz="105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defTabSz="914400">
              <a:spcBef>
                <a:spcPct val="0"/>
              </a:spcBef>
            </a:pPr>
            <a:r>
              <a:rPr lang="en-US" sz="2000" b="1" u="sng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BAN TỔ CHỨC TẬP HUẤN</a:t>
            </a:r>
            <a:endParaRPr lang="vi-VN" sz="105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2000" y="1975995"/>
            <a:ext cx="77724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GIÁO ÁN </a:t>
            </a:r>
            <a:endParaRPr kumimoji="0" lang="vi-VN" sz="3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TẬP HUẤN CÁN BỘ THÔNG TIN</a:t>
            </a:r>
            <a:endParaRPr kumimoji="0" lang="vi-VN" sz="3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Môn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học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Chuyên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1" i="0" u="none" strike="noStrike" cap="none" normalizeH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ngành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1" i="0" u="none" strike="noStrike" cap="none" normalizeH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thông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tin</a:t>
            </a:r>
            <a:endParaRPr kumimoji="0" lang="vi-VN" sz="3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   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73975" y="6246168"/>
            <a:ext cx="32111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PHÒNG THÔNG TIN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533400" y="46200"/>
            <a:ext cx="8274496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348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  <a:ea typeface="ＭＳ Ｐゴシック" pitchFamily="-106" charset="-128"/>
                <a:cs typeface="ＭＳ Ｐゴシック" pitchFamily="-110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9pPr>
          </a:lstStyle>
          <a:p>
            <a:pPr algn="ctr"/>
            <a:r>
              <a:rPr lang="vi-VN" sz="2800" dirty="0" smtClean="0">
                <a:solidFill>
                  <a:schemeClr val="bg1"/>
                </a:solidFill>
                <a:effectLst/>
                <a:latin typeface="+mj-lt"/>
                <a:cs typeface="Times New Roman" pitchFamily="18" charset="0"/>
              </a:rPr>
              <a:t>VĐHL2:</a:t>
            </a:r>
            <a:r>
              <a:rPr lang="nl-NL" sz="2800" dirty="0" smtClean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THỦ TỤC THƯA GỌI TIẾP CHUYỂN LIÊN LẠC CỦA NHÂN VIÊN TRỰC TỔNG ĐÀI </a:t>
            </a:r>
            <a:r>
              <a:rPr lang="en-US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TỰ ĐỘNG</a:t>
            </a:r>
            <a:endParaRPr lang="vi-VN" sz="2800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10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1376" y="990600"/>
            <a:ext cx="91126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1.Theo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đ/c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đài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nay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đàm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93437"/>
              </p:ext>
            </p:extLst>
          </p:nvPr>
        </p:nvGraphicFramePr>
        <p:xfrm>
          <a:off x="381000" y="2045101"/>
          <a:ext cx="8610600" cy="445346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88103"/>
                <a:gridCol w="5146564"/>
                <a:gridCol w="1675933"/>
              </a:tblGrid>
              <a:tr h="4453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849.456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Phòng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PK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4815" marR="348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TỔNG ĐÀI 100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4815" marR="348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849.458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BCH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qs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L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Ngạn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4815" marR="348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222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4815" marR="348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Trường hợp 1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4815" marR="348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4815" marR="348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7854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Bấm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máy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gọi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TĐ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Alô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“TĐ”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“100”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đâu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Cho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xin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máy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BCH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qs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L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Ngạn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găp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hoăc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nối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máy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gặp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BCH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qs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L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Ngạn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4815" marR="348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Tổng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đài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100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xin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nghe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Đ/c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anh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chú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chờ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máy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Vâng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đ/c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anh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chú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chờ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máy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Alô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máy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BCH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qs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L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Ngạn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là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…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Đ/c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anh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chú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chờ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máy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Vâng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đ/c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anh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chú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chờ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máy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Bấm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gọi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BCH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qs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L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Ngạn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nối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thong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liên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lạc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máy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4815" marR="348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4815" marR="348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12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533400" y="46200"/>
            <a:ext cx="8274496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348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  <a:ea typeface="ＭＳ Ｐゴシック" pitchFamily="-106" charset="-128"/>
                <a:cs typeface="ＭＳ Ｐゴシック" pitchFamily="-110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9pPr>
          </a:lstStyle>
          <a:p>
            <a:pPr algn="ctr"/>
            <a:r>
              <a:rPr lang="vi-VN" sz="2800" dirty="0" smtClean="0">
                <a:solidFill>
                  <a:schemeClr val="bg1"/>
                </a:solidFill>
                <a:effectLst/>
                <a:latin typeface="+mj-lt"/>
                <a:cs typeface="Times New Roman" pitchFamily="18" charset="0"/>
              </a:rPr>
              <a:t>VĐHL2:</a:t>
            </a:r>
            <a:r>
              <a:rPr lang="nl-NL" sz="2800" dirty="0" smtClean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THỦ TỤC THƯA GỌI TIẾP CHUYỂN LIÊN LẠC CỦA NHÂN VIÊN TRỰC TỔNG ĐÀI </a:t>
            </a:r>
            <a:r>
              <a:rPr lang="en-US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TỰ ĐỘNG</a:t>
            </a:r>
            <a:endParaRPr lang="vi-VN" sz="2800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11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1376" y="990600"/>
            <a:ext cx="91126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1.Theo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đ/c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đài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nay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đàm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266950"/>
              </p:ext>
            </p:extLst>
          </p:nvPr>
        </p:nvGraphicFramePr>
        <p:xfrm>
          <a:off x="152400" y="2058549"/>
          <a:ext cx="8915399" cy="457085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51398"/>
                <a:gridCol w="5328743"/>
                <a:gridCol w="1735258"/>
              </a:tblGrid>
              <a:tr h="4570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849.456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Phòng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PK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4815" marR="348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TỔNG ĐÀI 100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4815" marR="348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849.458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BCH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qs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L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Ngạn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4815" marR="348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228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4815" marR="348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Trường hợp 1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4815" marR="348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4815" marR="348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228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4815" marR="348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Trường hợp 2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4815" marR="348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4815" marR="348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656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Quay máy gọi TĐ 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lô cho gặp hoặc “100” hoặc “TĐ” cho gặp BCH qs L Ngạn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hoặc xin  số máy BCH qs L Ngạn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4815" marR="348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Đ/c hoặc anh hoặc chú chờ máy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Hoặc Vâng, đ/c hoặc anh hoặc chú chờ máy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Bấm số gọi BCH qs L Ngạn, nối thong liên lạc cho 2 máy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Đ/c hoặc anh hoặc chú chờ máy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Hoăc Vâng đ/c hoặc anh hoặc chú chờ máy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Alô số máy BCH qs L Ngạn là …</a:t>
                      </a:r>
                      <a:endParaRPr lang="vi-VN" sz="14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4815" marR="348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4815" marR="348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8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12</a:t>
            </a:fld>
            <a:r>
              <a:rPr lang="en-US"/>
              <a:t>/35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990600"/>
            <a:ext cx="8991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HƯỚNG DẪN LUYỆN TẬP</a:t>
            </a:r>
            <a:endParaRPr lang="vi-VN" sz="3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1/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dung: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sz="3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vi-VN" sz="3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2/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 15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phút</a:t>
            </a:r>
            <a:endParaRPr lang="vi-VN" sz="3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vi-VN" sz="3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3/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endParaRPr lang="vi-VN" sz="3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ôn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trưởng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3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cứu</a:t>
            </a:r>
            <a:endParaRPr lang="vi-VN" sz="3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4/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endParaRPr lang="vi-VN" sz="3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d18</a:t>
            </a:r>
            <a:endParaRPr lang="vi-VN" sz="3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28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Placeholder 12"/>
          <p:cNvSpPr>
            <a:spLocks noGrp="1"/>
          </p:cNvSpPr>
          <p:nvPr>
            <p:ph type="body" sz="quarter" idx="10"/>
          </p:nvPr>
        </p:nvSpPr>
        <p:spPr bwMode="auto">
          <a:xfrm>
            <a:off x="2797175" y="1524000"/>
            <a:ext cx="6062663" cy="6953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 err="1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Tổng</a:t>
            </a:r>
            <a:r>
              <a:rPr lang="en-US" sz="4800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 </a:t>
            </a:r>
            <a:r>
              <a:rPr lang="en-US" sz="4800" err="1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quan</a:t>
            </a:r>
            <a:r>
              <a:rPr lang="en-US" sz="4800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 </a:t>
            </a:r>
            <a:r>
              <a:rPr lang="en-US" sz="4800" err="1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về</a:t>
            </a:r>
            <a:r>
              <a:rPr lang="en-US" sz="4800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 OTN</a:t>
            </a:r>
            <a:endParaRPr lang="en-US" sz="4800" b="0" i="1">
              <a:latin typeface="Arial Narrow Bold" pitchFamily="34" charset="0"/>
              <a:ea typeface="Arial Narrow Bold" pitchFamily="34" charset="0"/>
              <a:cs typeface="Arial Narrow Bold" pitchFamily="34" charset="0"/>
            </a:endParaRPr>
          </a:p>
          <a:p>
            <a:pPr eaLnBrk="1" hangingPunct="1"/>
            <a:endParaRPr lang="en-US">
              <a:latin typeface="Arial Narrow Bold" pitchFamily="34" charset="0"/>
              <a:ea typeface="Arial Narrow Bold" pitchFamily="34" charset="0"/>
              <a:cs typeface="Arial Narrow Bold" pitchFamily="34" charset="0"/>
            </a:endParaRPr>
          </a:p>
        </p:txBody>
      </p:sp>
      <p:sp>
        <p:nvSpPr>
          <p:cNvPr id="7" name="Text Placeholder 13"/>
          <p:cNvSpPr txBox="1">
            <a:spLocks/>
          </p:cNvSpPr>
          <p:nvPr/>
        </p:nvSpPr>
        <p:spPr>
          <a:xfrm>
            <a:off x="1447800" y="228600"/>
            <a:ext cx="6919118" cy="720725"/>
          </a:xfrm>
          <a:prstGeom prst="rect">
            <a:avLst/>
          </a:prstGeom>
        </p:spPr>
        <p:txBody>
          <a:bodyPr vert="horz"/>
          <a:lstStyle>
            <a:lvl1pPr marL="342900" indent="-342900" algn="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kern="1200">
                <a:solidFill>
                  <a:srgbClr val="00437F"/>
                </a:solidFill>
                <a:latin typeface="Arial Narrow"/>
                <a:ea typeface="+mn-ea"/>
                <a:cs typeface="Arial Narrow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1" hangingPunct="1">
              <a:spcBef>
                <a:spcPct val="0"/>
              </a:spcBef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BỘ TƯ LỆNH QUÂN ĐOÀN 2</a:t>
            </a:r>
            <a:endParaRPr lang="vi-VN" sz="105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defTabSz="914400">
              <a:spcBef>
                <a:spcPct val="0"/>
              </a:spcBef>
            </a:pPr>
            <a:r>
              <a:rPr lang="en-US" sz="2000" b="1" u="sng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BAN TỔ CHỨC TẬP HUẤN</a:t>
            </a:r>
            <a:endParaRPr lang="vi-VN" sz="105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2000" y="1975995"/>
            <a:ext cx="77724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GIÁO ÁN </a:t>
            </a:r>
            <a:endParaRPr kumimoji="0" lang="vi-VN" sz="3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TẬP HUẤN CÁN BỘ THÔNG TIN</a:t>
            </a:r>
            <a:endParaRPr kumimoji="0" lang="vi-VN" sz="3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Môn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học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Chuyên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1" i="0" u="none" strike="noStrike" cap="none" normalizeH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ngành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1" i="0" u="none" strike="noStrike" cap="none" normalizeH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thông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tin</a:t>
            </a:r>
            <a:endParaRPr kumimoji="0" lang="vi-VN" sz="3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   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895600" y="6012358"/>
            <a:ext cx="36956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TRỢ LÝ PHÒNG THÔNG TIN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Hưng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3776487"/>
            <a:ext cx="7604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thưa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đài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0812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533400" y="46200"/>
            <a:ext cx="8274496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348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  <a:ea typeface="ＭＳ Ｐゴシック" pitchFamily="-106" charset="-128"/>
                <a:cs typeface="ＭＳ Ｐゴシック" pitchFamily="-110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9pPr>
          </a:lstStyle>
          <a:p>
            <a:pPr algn="ctr"/>
            <a:r>
              <a:rPr lang="vi-VN" sz="280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Phần 1: Ý ĐỊNH HUẤN LUYỆN</a:t>
            </a:r>
            <a:endParaRPr lang="vi-VN" sz="2800" u="sng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3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47" y="9144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I. MỤC ĐÍCH, YÊU CẦU: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Nhằm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thưa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đài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làm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việc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HTĐ ở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đoàn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2.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Nắm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thưa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Vận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dụng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đúng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hoạt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vào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thực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tê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vị.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II. NỘI DUNG HUẤN LUYỆN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VĐHL1: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thưa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đài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VĐHL2: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thưa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đài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VĐHL2.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4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533400" y="46200"/>
            <a:ext cx="8274496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348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  <a:ea typeface="ＭＳ Ｐゴシック" pitchFamily="-106" charset="-128"/>
                <a:cs typeface="ＭＳ Ｐゴシック" pitchFamily="-110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9pPr>
          </a:lstStyle>
          <a:p>
            <a:pPr algn="ctr"/>
            <a:r>
              <a:rPr lang="vi-VN" sz="280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Phần 1: Ý ĐỊNH HUẤN LUYỆN</a:t>
            </a:r>
            <a:endParaRPr lang="vi-VN" sz="2800" u="sng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4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47" y="9144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III. THỜI GIAN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1.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07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30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08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25/12/2017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Thục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07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26/12/2017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16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12/01/2018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Hoàn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thành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tác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chuẩn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bị: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13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15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13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30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13/01/2018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2.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13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30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14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30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13/01/2018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01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01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phút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Ý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04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phút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30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phút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Ôn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15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phút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10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phút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533400" y="46200"/>
            <a:ext cx="8274496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348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  <a:ea typeface="ＭＳ Ｐゴシック" pitchFamily="-106" charset="-128"/>
                <a:cs typeface="ＭＳ Ｐゴシック" pitchFamily="-110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9pPr>
          </a:lstStyle>
          <a:p>
            <a:pPr algn="ctr"/>
            <a:r>
              <a:rPr lang="vi-VN" sz="280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Phần 1: Ý ĐỊNH HUẤN LUYỆN</a:t>
            </a:r>
            <a:endParaRPr lang="vi-VN" sz="2800" u="sng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5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47" y="914400"/>
            <a:ext cx="91440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IV. TỔ CHỨC VÀ PHƯƠNG PHÁP:</a:t>
            </a:r>
            <a:endParaRPr lang="vi-VN" sz="2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1.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endParaRPr lang="vi-VN" sz="2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a.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Theo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đội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b.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Theo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2.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endParaRPr lang="vi-VN" sz="2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sz="2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Gíáo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soạn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thục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luyện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giáo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án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endParaRPr lang="vi-VN" sz="2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Giaó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kết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hợp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với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giải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thích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làm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nội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dung,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lấy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ví dụ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đê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̉ minh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họa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V.  ĐỊA ĐIỂM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HT d18/f325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VI.  BẢO ĐẢM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1.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tài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“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Huấn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luyện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chiến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̃ TTHTĐ ”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xuất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bản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QĐND –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2004;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“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đài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T- 24S8, T- 48S8, T- 64S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T-128S “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2.Lớp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qui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73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9823" y="942711"/>
            <a:ext cx="2897177" cy="5812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295400" y="685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 sz="1800"/>
          </a:p>
        </p:txBody>
      </p:sp>
      <p:sp>
        <p:nvSpPr>
          <p:cNvPr id="89134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 sz="1800">
              <a:latin typeface="Arial" charset="0"/>
              <a:cs typeface="Arial" charset="0"/>
            </a:endParaRPr>
          </a:p>
        </p:txBody>
      </p:sp>
      <p:sp>
        <p:nvSpPr>
          <p:cNvPr id="89135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 sz="1800">
              <a:latin typeface="Arial" charset="0"/>
              <a:cs typeface="Arial" charset="0"/>
            </a:endParaRPr>
          </a:p>
        </p:txBody>
      </p:sp>
      <p:sp>
        <p:nvSpPr>
          <p:cNvPr id="10249" name="AutoShape 52"/>
          <p:cNvSpPr>
            <a:spLocks noChangeArrowheads="1"/>
          </p:cNvSpPr>
          <p:nvPr/>
        </p:nvSpPr>
        <p:spPr bwMode="gray">
          <a:xfrm>
            <a:off x="2578765" y="3471163"/>
            <a:ext cx="6336635" cy="974726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>
            <a:solidFill>
              <a:schemeClr val="accent1"/>
            </a:solidFill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lvl="0"/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VĐHL2: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thưa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đài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endParaRPr lang="vi-VN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AutoShape 52"/>
          <p:cNvSpPr>
            <a:spLocks noChangeArrowheads="1"/>
          </p:cNvSpPr>
          <p:nvPr/>
        </p:nvSpPr>
        <p:spPr bwMode="gray">
          <a:xfrm>
            <a:off x="2137932" y="1774776"/>
            <a:ext cx="6922188" cy="1044624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>
            <a:solidFill>
              <a:schemeClr val="accent1"/>
            </a:solidFill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lvl="0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VĐHL1: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thưa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đài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" name="Group 60"/>
          <p:cNvGrpSpPr>
            <a:grpSpLocks/>
          </p:cNvGrpSpPr>
          <p:nvPr/>
        </p:nvGrpSpPr>
        <p:grpSpPr bwMode="auto">
          <a:xfrm>
            <a:off x="1524000" y="2057400"/>
            <a:ext cx="381000" cy="381000"/>
            <a:chOff x="2078" y="1680"/>
            <a:chExt cx="1615" cy="1615"/>
          </a:xfrm>
        </p:grpSpPr>
        <p:sp>
          <p:nvSpPr>
            <p:cNvPr id="2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27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28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vi-VN" sz="1800">
                <a:latin typeface="Arial" charset="0"/>
                <a:cs typeface="Arial" charset="0"/>
              </a:endParaRPr>
            </a:p>
          </p:txBody>
        </p:sp>
        <p:sp>
          <p:nvSpPr>
            <p:cNvPr id="29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30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vi-VN" sz="1800">
                <a:latin typeface="Arial" charset="0"/>
                <a:cs typeface="Arial" charset="0"/>
              </a:endParaRPr>
            </a:p>
          </p:txBody>
        </p:sp>
        <p:sp>
          <p:nvSpPr>
            <p:cNvPr id="31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</p:grpSp>
      <p:sp>
        <p:nvSpPr>
          <p:cNvPr id="33" name="AutoShape 50"/>
          <p:cNvSpPr>
            <a:spLocks noChangeArrowheads="1"/>
          </p:cNvSpPr>
          <p:nvPr/>
        </p:nvSpPr>
        <p:spPr bwMode="gray">
          <a:xfrm>
            <a:off x="2091983" y="5181601"/>
            <a:ext cx="6819900" cy="980036"/>
          </a:xfrm>
          <a:prstGeom prst="roundRect">
            <a:avLst>
              <a:gd name="adj" fmla="val 50000"/>
            </a:avLst>
          </a:prstGeom>
          <a:solidFill>
            <a:srgbClr val="00FFFF"/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67"/>
          <p:cNvGrpSpPr>
            <a:grpSpLocks/>
          </p:cNvGrpSpPr>
          <p:nvPr/>
        </p:nvGrpSpPr>
        <p:grpSpPr bwMode="auto">
          <a:xfrm>
            <a:off x="1184285" y="5649318"/>
            <a:ext cx="381000" cy="381000"/>
            <a:chOff x="2078" y="1680"/>
            <a:chExt cx="1615" cy="1615"/>
          </a:xfrm>
        </p:grpSpPr>
        <p:sp>
          <p:nvSpPr>
            <p:cNvPr id="35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36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37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vi-VN" sz="1800">
                <a:latin typeface="Arial" charset="0"/>
                <a:cs typeface="Arial" charset="0"/>
              </a:endParaRPr>
            </a:p>
          </p:txBody>
        </p:sp>
        <p:sp>
          <p:nvSpPr>
            <p:cNvPr id="38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39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vi-VN" sz="1800">
                <a:latin typeface="Arial" charset="0"/>
                <a:cs typeface="Arial" charset="0"/>
              </a:endParaRPr>
            </a:p>
          </p:txBody>
        </p:sp>
        <p:sp>
          <p:nvSpPr>
            <p:cNvPr id="40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6</a:t>
            </a:fld>
            <a:r>
              <a:rPr lang="en-US"/>
              <a:t>/35</a:t>
            </a:r>
          </a:p>
        </p:txBody>
      </p:sp>
      <p:grpSp>
        <p:nvGrpSpPr>
          <p:cNvPr id="50" name="Group 60"/>
          <p:cNvGrpSpPr>
            <a:grpSpLocks/>
          </p:cNvGrpSpPr>
          <p:nvPr/>
        </p:nvGrpSpPr>
        <p:grpSpPr bwMode="auto">
          <a:xfrm>
            <a:off x="2137932" y="3930709"/>
            <a:ext cx="381000" cy="381000"/>
            <a:chOff x="2078" y="1680"/>
            <a:chExt cx="1615" cy="1615"/>
          </a:xfrm>
        </p:grpSpPr>
        <p:sp>
          <p:nvSpPr>
            <p:cNvPr id="51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52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53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vi-VN" sz="1800">
                <a:latin typeface="Arial" charset="0"/>
                <a:cs typeface="Arial" charset="0"/>
              </a:endParaRPr>
            </a:p>
          </p:txBody>
        </p:sp>
        <p:sp>
          <p:nvSpPr>
            <p:cNvPr id="54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55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vi-VN" sz="1800">
                <a:latin typeface="Arial" charset="0"/>
                <a:cs typeface="Arial" charset="0"/>
              </a:endParaRPr>
            </a:p>
          </p:txBody>
        </p:sp>
        <p:sp>
          <p:nvSpPr>
            <p:cNvPr id="56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3057118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 animBg="1"/>
      <p:bldP spid="24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533400" y="46200"/>
            <a:ext cx="8274496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348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  <a:ea typeface="ＭＳ Ｐゴシック" pitchFamily="-106" charset="-128"/>
                <a:cs typeface="ＭＳ Ｐゴシック" pitchFamily="-110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9pPr>
          </a:lstStyle>
          <a:p>
            <a:pPr algn="ctr"/>
            <a:r>
              <a:rPr lang="vi-VN" sz="2800" dirty="0">
                <a:solidFill>
                  <a:schemeClr val="bg1"/>
                </a:solidFill>
                <a:effectLst/>
                <a:latin typeface="+mj-lt"/>
                <a:cs typeface="Times New Roman" pitchFamily="18" charset="0"/>
              </a:rPr>
              <a:t>VĐHL1</a:t>
            </a:r>
            <a:r>
              <a:rPr lang="vi-VN" sz="2800" dirty="0" smtClean="0">
                <a:solidFill>
                  <a:schemeClr val="bg1"/>
                </a:solidFill>
                <a:effectLst/>
                <a:latin typeface="+mj-lt"/>
                <a:cs typeface="Times New Roman" pitchFamily="18" charset="0"/>
              </a:rPr>
              <a:t>:</a:t>
            </a:r>
            <a:r>
              <a:rPr lang="nl-NL" sz="2800" dirty="0" smtClean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THỦ TỤC THƯA GỌI TIẾP CHUYỂN LIÊN LẠC CỦA NHÂN VIÊN TRỰC TỔNG ĐÀI NHÂN </a:t>
            </a:r>
            <a:r>
              <a:rPr lang="en-US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CÔNG</a:t>
            </a:r>
            <a:endParaRPr lang="vi-VN" sz="2800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7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1376" y="990600"/>
            <a:ext cx="91126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 Theo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):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Gỉa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A1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A2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đài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200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A1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A2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864666"/>
              </p:ext>
            </p:extLst>
          </p:nvPr>
        </p:nvGraphicFramePr>
        <p:xfrm>
          <a:off x="380996" y="2757655"/>
          <a:ext cx="8426899" cy="39014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49954"/>
                <a:gridCol w="5036767"/>
                <a:gridCol w="1640178"/>
              </a:tblGrid>
              <a:tr h="242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A1</a:t>
                      </a:r>
                      <a:endParaRPr lang="vi-VN" sz="16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TỔNG ĐÀI 200</a:t>
                      </a:r>
                      <a:endParaRPr lang="vi-VN" sz="16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A2</a:t>
                      </a:r>
                      <a:endParaRPr lang="vi-VN" sz="16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00FFFF"/>
                    </a:solidFill>
                  </a:tcPr>
                </a:tc>
              </a:tr>
              <a:tr h="4543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Quay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máy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phát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điện</a:t>
                      </a:r>
                      <a:endParaRPr lang="vi-VN" sz="16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Cửa A1 đổ, buýt de kêu. Nâng cửa báo cắm phích chung vào giắc A1</a:t>
                      </a:r>
                      <a:endParaRPr lang="vi-VN" sz="16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00FFFF"/>
                    </a:solidFill>
                  </a:tcPr>
                </a:tc>
              </a:tr>
              <a:tr h="2423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‘‘200 đâu”</a:t>
                      </a:r>
                      <a:endParaRPr lang="vi-VN" sz="16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Cầm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tổ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200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đây</a:t>
                      </a:r>
                      <a:endParaRPr lang="vi-VN" sz="16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00FFFF"/>
                    </a:solidFill>
                  </a:tcPr>
                </a:tc>
              </a:tr>
              <a:tr h="4543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‘‘Xin A2’’</a:t>
                      </a:r>
                      <a:endParaRPr lang="vi-VN" sz="16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‘‘A2’’. Rút phích chung cắm vào giắc A2, quay máy phát điện.</a:t>
                      </a:r>
                      <a:endParaRPr lang="vi-VN" sz="16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00FFFF"/>
                    </a:solidFill>
                  </a:tcPr>
                </a:tc>
              </a:tr>
              <a:tr h="4846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‘‘A2 đâu ?’’</a:t>
                      </a:r>
                      <a:endParaRPr lang="vi-VN" sz="16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Chuông kêu ‘‘A2 đây’’</a:t>
                      </a:r>
                      <a:endParaRPr lang="vi-VN" sz="16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00FFFF"/>
                    </a:solidFill>
                  </a:tcPr>
                </a:tc>
              </a:tr>
              <a:tr h="4543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‘‘A1 đây’’</a:t>
                      </a:r>
                      <a:endParaRPr lang="vi-VN" sz="16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‘‘Làm việc với A1’’ Lấy phích A2 cắm vào giắc A1. ‘‘A1 đâu, có A2’’</a:t>
                      </a:r>
                      <a:endParaRPr lang="vi-VN" sz="16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00FFFF"/>
                    </a:solidFill>
                  </a:tcPr>
                </a:tc>
              </a:tr>
              <a:tr h="7269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theo dõi nghe 2 máy liên lạc với nhau.</a:t>
                      </a:r>
                      <a:endParaRPr lang="vi-VN" sz="16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Rút phích chung khỏi giắc A2. Quá trình liên lạc cần kiểm tra thì cắm phích chung vào giắc A2.</a:t>
                      </a:r>
                      <a:endParaRPr lang="vi-VN" sz="16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00FFFF"/>
                    </a:solidFill>
                  </a:tcPr>
                </a:tc>
              </a:tr>
              <a:tr h="6815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Hết việc quay máy phát điện.</a:t>
                      </a:r>
                      <a:endParaRPr lang="vi-VN" sz="16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Cửa báo A2 đổ, cắm phích chung vào giắc A2 hỏi: ‘‘Xong chưa?’’. Không nghe trả lời, rút phích cắt liên lạc.</a:t>
                      </a:r>
                      <a:endParaRPr lang="vi-VN" sz="16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7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533400" y="46200"/>
            <a:ext cx="8274496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348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  <a:ea typeface="ＭＳ Ｐゴシック" pitchFamily="-106" charset="-128"/>
                <a:cs typeface="ＭＳ Ｐゴシック" pitchFamily="-110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9pPr>
          </a:lstStyle>
          <a:p>
            <a:pPr algn="ctr"/>
            <a:r>
              <a:rPr lang="vi-VN" sz="2800" dirty="0">
                <a:solidFill>
                  <a:schemeClr val="bg1"/>
                </a:solidFill>
                <a:effectLst/>
                <a:latin typeface="+mj-lt"/>
                <a:cs typeface="Times New Roman" pitchFamily="18" charset="0"/>
              </a:rPr>
              <a:t>VĐHL1</a:t>
            </a:r>
            <a:r>
              <a:rPr lang="vi-VN" sz="2800" dirty="0" smtClean="0">
                <a:solidFill>
                  <a:schemeClr val="bg1"/>
                </a:solidFill>
                <a:effectLst/>
                <a:latin typeface="+mj-lt"/>
                <a:cs typeface="Times New Roman" pitchFamily="18" charset="0"/>
              </a:rPr>
              <a:t>:</a:t>
            </a:r>
            <a:r>
              <a:rPr lang="nl-NL" sz="2800" dirty="0" smtClean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THỦ TỤC THƯA GỌI TIẾP CHUYỂN LIÊN LẠC CỦA NHÂN VIÊN TRỰC TỔNG ĐÀI NHÂN </a:t>
            </a:r>
            <a:r>
              <a:rPr lang="en-US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CÔNG</a:t>
            </a:r>
            <a:endParaRPr lang="vi-VN" sz="2800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8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1376" y="990600"/>
            <a:ext cx="91126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 Theo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):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Gỉa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A1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A2,A3.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A2: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phích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A2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cắm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giắc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A1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A3: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phích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A3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cắm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giắc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A2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đài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nay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đàm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671442"/>
              </p:ext>
            </p:extLst>
          </p:nvPr>
        </p:nvGraphicFramePr>
        <p:xfrm>
          <a:off x="152399" y="3352800"/>
          <a:ext cx="8655497" cy="3291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97425"/>
                <a:gridCol w="5173400"/>
                <a:gridCol w="1684672"/>
              </a:tblGrid>
              <a:tr h="1223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A1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43" marR="42343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TỔNG ĐÀI 200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43" marR="42343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A2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43" marR="42343" marT="0" marB="0">
                    <a:solidFill>
                      <a:srgbClr val="00FFFF"/>
                    </a:solidFill>
                  </a:tcPr>
                </a:tc>
              </a:tr>
              <a:tr h="1223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43" marR="42343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Trường hợp 1</a:t>
                      </a:r>
                      <a:endParaRPr lang="vi-VN" sz="12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43" marR="42343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43" marR="42343" marT="0" marB="0">
                    <a:solidFill>
                      <a:srgbClr val="00FFFF"/>
                    </a:solidFill>
                  </a:tcPr>
                </a:tc>
              </a:tr>
              <a:tr h="2201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Quay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máy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gọi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TĐ 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lô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“200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đâu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“TĐ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đâu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gặp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“A2”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“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xin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A2”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“A1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đây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43" marR="42343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Tổng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đài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200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xin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nghe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“A2” đ/c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anh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chú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chờ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máy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Quay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máy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gọi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“A2”, “A2”đâu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Làm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viêc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“A1”. “A1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đâu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A2”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43" marR="42343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A2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đây</a:t>
                      </a:r>
                      <a:endParaRPr lang="vi-VN" sz="12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43" marR="42343" marT="0" marB="0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86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533400" y="46200"/>
            <a:ext cx="8274496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348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  <a:ea typeface="ＭＳ Ｐゴシック" pitchFamily="-106" charset="-128"/>
                <a:cs typeface="ＭＳ Ｐゴシック" pitchFamily="-110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9pPr>
          </a:lstStyle>
          <a:p>
            <a:pPr algn="ctr"/>
            <a:r>
              <a:rPr lang="vi-VN" sz="2800" dirty="0">
                <a:solidFill>
                  <a:schemeClr val="bg1"/>
                </a:solidFill>
                <a:effectLst/>
                <a:latin typeface="+mj-lt"/>
                <a:cs typeface="Times New Roman" pitchFamily="18" charset="0"/>
              </a:rPr>
              <a:t>VĐHL1</a:t>
            </a:r>
            <a:r>
              <a:rPr lang="vi-VN" sz="2800" dirty="0" smtClean="0">
                <a:solidFill>
                  <a:schemeClr val="bg1"/>
                </a:solidFill>
                <a:effectLst/>
                <a:latin typeface="+mj-lt"/>
                <a:cs typeface="Times New Roman" pitchFamily="18" charset="0"/>
              </a:rPr>
              <a:t>:</a:t>
            </a:r>
            <a:r>
              <a:rPr lang="nl-NL" sz="2800" dirty="0" smtClean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THỦ TỤC THƯA GỌI TIẾP CHUYỂN LIÊN LẠC CỦA NHÂN VIÊN TRỰC TỔNG ĐÀI NHÂN </a:t>
            </a:r>
            <a:r>
              <a:rPr lang="en-US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CÔNG</a:t>
            </a:r>
            <a:endParaRPr lang="vi-VN" sz="2800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9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1376" y="990600"/>
            <a:ext cx="91126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3.Thực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đài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nay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đàm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198705"/>
              </p:ext>
            </p:extLst>
          </p:nvPr>
        </p:nvGraphicFramePr>
        <p:xfrm>
          <a:off x="441547" y="1828800"/>
          <a:ext cx="8458201" cy="326119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56453"/>
                <a:gridCol w="5055476"/>
                <a:gridCol w="1646272"/>
              </a:tblGrid>
              <a:tr h="171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A1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43" marR="4234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TỔNG ĐÀI 200</a:t>
                      </a:r>
                      <a:endParaRPr lang="vi-VN" sz="11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43" marR="4234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A2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43" marR="4234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171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43" marR="4234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Trường hợp 1</a:t>
                      </a:r>
                      <a:endParaRPr lang="vi-VN" sz="11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43" marR="4234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43" marR="4234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171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43" marR="4234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Trường hợp 2</a:t>
                      </a:r>
                      <a:endParaRPr lang="vi-VN" sz="110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43" marR="4234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43" marR="4234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27462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Quay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máy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gọi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TĐ 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lô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gặp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“A2”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“200”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“TĐ”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gặp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xin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“A2”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“A1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đây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43" marR="4234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Đ/c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anh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chú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chờ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máy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Vâng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đ/c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anh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chú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chờ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máy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Quay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máy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gọi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“A2”, “A2”đâu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Làm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viêc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“A1”. “A1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đâu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A2”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43" marR="4234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A2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đây</a:t>
                      </a:r>
                      <a:endParaRPr lang="vi-VN" sz="1100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43" marR="4234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45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5d93df4fce5f4789c727b32b1d8fb2c66096a2"/>
</p:tagLst>
</file>

<file path=ppt/theme/theme1.xml><?xml version="1.0" encoding="utf-8"?>
<a:theme xmlns:a="http://schemas.openxmlformats.org/drawingml/2006/main" name="1_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23303</TotalTime>
  <Words>1407</Words>
  <Application>Microsoft Office PowerPoint</Application>
  <PresentationFormat>On-screen Show (4:3)</PresentationFormat>
  <Paragraphs>339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EXFO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EXFO Presentation</dc:title>
  <dc:creator>EXFO</dc:creator>
  <cp:lastModifiedBy>Namlong</cp:lastModifiedBy>
  <cp:revision>2210</cp:revision>
  <cp:lastPrinted>2016-09-06T14:13:49Z</cp:lastPrinted>
  <dcterms:created xsi:type="dcterms:W3CDTF">2010-04-06T19:34:47Z</dcterms:created>
  <dcterms:modified xsi:type="dcterms:W3CDTF">2018-01-04T02:42:12Z</dcterms:modified>
</cp:coreProperties>
</file>