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2" r:id="rId6"/>
    <p:sldId id="273" r:id="rId7"/>
    <p:sldId id="275" r:id="rId8"/>
    <p:sldId id="277" r:id="rId9"/>
    <p:sldId id="278" r:id="rId10"/>
    <p:sldId id="281" r:id="rId11"/>
    <p:sldId id="282" r:id="rId12"/>
    <p:sldId id="285" r:id="rId13"/>
    <p:sldId id="287" r:id="rId14"/>
    <p:sldId id="288" r:id="rId15"/>
    <p:sldId id="289" r:id="rId16"/>
    <p:sldId id="290"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1"/>
    <p:restoredTop sz="96053"/>
  </p:normalViewPr>
  <p:slideViewPr>
    <p:cSldViewPr snapToGrid="0">
      <p:cViewPr>
        <p:scale>
          <a:sx n="89" d="100"/>
          <a:sy n="89" d="100"/>
        </p:scale>
        <p:origin x="1536"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0" y="2325467"/>
            <a:ext cx="11695814" cy="3970318"/>
          </a:xfrm>
          <a:prstGeom prst="rect">
            <a:avLst/>
          </a:prstGeom>
          <a:solidFill>
            <a:srgbClr val="3B3B3B"/>
          </a:solidFill>
        </p:spPr>
        <p:txBody>
          <a:bodyPr wrap="square" rtlCol="0">
            <a:spAutoFit/>
          </a:bodyPr>
          <a:lstStyle/>
          <a:p>
            <a:r>
              <a:rPr lang="en-US" sz="6600" dirty="0">
                <a:solidFill>
                  <a:schemeClr val="bg1"/>
                </a:solidFill>
              </a:rPr>
              <a:t>Project:</a:t>
            </a:r>
            <a:r>
              <a:rPr lang="en-US" sz="6600" dirty="0">
                <a:solidFill>
                  <a:srgbClr val="FF6600"/>
                </a:solidFill>
              </a:rPr>
              <a:t> G2M Insight for Cab Investment Firm</a:t>
            </a:r>
          </a:p>
          <a:p>
            <a:r>
              <a:rPr lang="en-US" sz="4000" dirty="0"/>
              <a:t>LISUM 15</a:t>
            </a:r>
          </a:p>
          <a:p>
            <a:endParaRPr lang="en-US" sz="4000" dirty="0"/>
          </a:p>
          <a:p>
            <a:r>
              <a:rPr lang="en-US" sz="4000" dirty="0"/>
              <a:t>12/06/2022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6" y="152808"/>
            <a:ext cx="11587273" cy="1325563"/>
          </a:xfrm>
        </p:spPr>
        <p:txBody>
          <a:bodyPr/>
          <a:lstStyle/>
          <a:p>
            <a:r>
              <a:rPr lang="en-US" b="1" dirty="0">
                <a:solidFill>
                  <a:schemeClr val="bg1"/>
                </a:solidFill>
              </a:rPr>
              <a:t>Hypothesis 3</a:t>
            </a:r>
            <a:r>
              <a:rPr lang="en-US" b="1" dirty="0">
                <a:solidFill>
                  <a:srgbClr val="FF6600"/>
                </a:solidFill>
              </a:rPr>
              <a:t>: Pattern in spatial profit of Pink Cab</a:t>
            </a:r>
          </a:p>
        </p:txBody>
      </p:sp>
      <p:pic>
        <p:nvPicPr>
          <p:cNvPr id="8" name="Picture 7">
            <a:extLst>
              <a:ext uri="{FF2B5EF4-FFF2-40B4-BE49-F238E27FC236}">
                <a16:creationId xmlns:a16="http://schemas.microsoft.com/office/drawing/2014/main" id="{85698DF3-380B-D5FD-DA6D-B107C048B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8371"/>
            <a:ext cx="10515600" cy="4487215"/>
          </a:xfrm>
          <a:prstGeom prst="rect">
            <a:avLst/>
          </a:prstGeom>
        </p:spPr>
      </p:pic>
      <p:sp>
        <p:nvSpPr>
          <p:cNvPr id="9" name="TextBox 8">
            <a:extLst>
              <a:ext uri="{FF2B5EF4-FFF2-40B4-BE49-F238E27FC236}">
                <a16:creationId xmlns:a16="http://schemas.microsoft.com/office/drawing/2014/main" id="{0987FE15-7421-4233-5D85-541F36E47FEA}"/>
              </a:ext>
            </a:extLst>
          </p:cNvPr>
          <p:cNvSpPr txBox="1"/>
          <p:nvPr/>
        </p:nvSpPr>
        <p:spPr>
          <a:xfrm>
            <a:off x="497958" y="5949805"/>
            <a:ext cx="11446393" cy="923330"/>
          </a:xfrm>
          <a:prstGeom prst="rect">
            <a:avLst/>
          </a:prstGeom>
          <a:noFill/>
        </p:spPr>
        <p:txBody>
          <a:bodyPr wrap="square" rtlCol="0">
            <a:spAutoFit/>
          </a:bodyPr>
          <a:lstStyle/>
          <a:p>
            <a:pPr marL="285750" indent="-285750">
              <a:buFontTx/>
              <a:buChar char="-"/>
            </a:pPr>
            <a:r>
              <a:rPr lang="en-US" dirty="0"/>
              <a:t>As discussed above, they have most profits in New York (NY), following in Los Angles (LA) where they also have the most customers. </a:t>
            </a:r>
          </a:p>
          <a:p>
            <a:pPr marL="285750" indent="-285750">
              <a:buFontTx/>
              <a:buChar char="-"/>
            </a:pPr>
            <a:r>
              <a:rPr lang="en-US" dirty="0"/>
              <a:t>They have least profits in Pittsburgh (PA), where they have the least customers. </a:t>
            </a:r>
          </a:p>
        </p:txBody>
      </p:sp>
    </p:spTree>
    <p:extLst>
      <p:ext uri="{BB962C8B-B14F-4D97-AF65-F5344CB8AC3E}">
        <p14:creationId xmlns:p14="http://schemas.microsoft.com/office/powerpoint/2010/main" val="209331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6" y="152808"/>
            <a:ext cx="11701575" cy="1325563"/>
          </a:xfrm>
        </p:spPr>
        <p:txBody>
          <a:bodyPr/>
          <a:lstStyle/>
          <a:p>
            <a:r>
              <a:rPr lang="en-US" b="1" dirty="0">
                <a:solidFill>
                  <a:schemeClr val="bg1"/>
                </a:solidFill>
              </a:rPr>
              <a:t>Hypothesis 3</a:t>
            </a:r>
            <a:r>
              <a:rPr lang="en-US" b="1" dirty="0">
                <a:solidFill>
                  <a:srgbClr val="FF6600"/>
                </a:solidFill>
              </a:rPr>
              <a:t>: Pattern in spatial profit of Yellow Cab</a:t>
            </a:r>
          </a:p>
        </p:txBody>
      </p:sp>
      <p:sp>
        <p:nvSpPr>
          <p:cNvPr id="9" name="TextBox 8">
            <a:extLst>
              <a:ext uri="{FF2B5EF4-FFF2-40B4-BE49-F238E27FC236}">
                <a16:creationId xmlns:a16="http://schemas.microsoft.com/office/drawing/2014/main" id="{0987FE15-7421-4233-5D85-541F36E47FEA}"/>
              </a:ext>
            </a:extLst>
          </p:cNvPr>
          <p:cNvSpPr txBox="1"/>
          <p:nvPr/>
        </p:nvSpPr>
        <p:spPr>
          <a:xfrm>
            <a:off x="497958" y="5651448"/>
            <a:ext cx="11446393" cy="1200329"/>
          </a:xfrm>
          <a:prstGeom prst="rect">
            <a:avLst/>
          </a:prstGeom>
          <a:noFill/>
        </p:spPr>
        <p:txBody>
          <a:bodyPr wrap="square" rtlCol="0">
            <a:spAutoFit/>
          </a:bodyPr>
          <a:lstStyle/>
          <a:p>
            <a:pPr marL="285750" indent="-285750">
              <a:buFontTx/>
              <a:buChar char="-"/>
            </a:pPr>
            <a:r>
              <a:rPr lang="en-US" dirty="0"/>
              <a:t>As discussed above, they have most profits in New York (NY), following in Los Angles (LA) where they also have the most customers. </a:t>
            </a:r>
          </a:p>
          <a:p>
            <a:pPr marL="285750" indent="-285750">
              <a:buFontTx/>
              <a:buChar char="-"/>
            </a:pPr>
            <a:r>
              <a:rPr lang="en-US" dirty="0"/>
              <a:t>They have least profits in Pittsburgh (PA), where they have the least customers. Other than that, they seemed not to have much profit in Sacramento (CA) and Tucson (AZ) either</a:t>
            </a:r>
          </a:p>
        </p:txBody>
      </p:sp>
      <p:pic>
        <p:nvPicPr>
          <p:cNvPr id="10" name="Picture 9">
            <a:extLst>
              <a:ext uri="{FF2B5EF4-FFF2-40B4-BE49-F238E27FC236}">
                <a16:creationId xmlns:a16="http://schemas.microsoft.com/office/drawing/2014/main" id="{B8DB32F6-BAB0-B295-5EBD-98CDE807F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645" y="1609985"/>
            <a:ext cx="9586913" cy="4090926"/>
          </a:xfrm>
          <a:prstGeom prst="rect">
            <a:avLst/>
          </a:prstGeom>
        </p:spPr>
      </p:pic>
    </p:spTree>
    <p:extLst>
      <p:ext uri="{BB962C8B-B14F-4D97-AF65-F5344CB8AC3E}">
        <p14:creationId xmlns:p14="http://schemas.microsoft.com/office/powerpoint/2010/main" val="1566968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6" y="152808"/>
            <a:ext cx="11949224" cy="1325563"/>
          </a:xfrm>
        </p:spPr>
        <p:txBody>
          <a:bodyPr>
            <a:normAutofit/>
          </a:bodyPr>
          <a:lstStyle/>
          <a:p>
            <a:r>
              <a:rPr lang="en-US" sz="4000" b="1" dirty="0">
                <a:solidFill>
                  <a:schemeClr val="bg1"/>
                </a:solidFill>
              </a:rPr>
              <a:t>Hypothesis 4</a:t>
            </a:r>
            <a:r>
              <a:rPr lang="en-US" sz="4000" b="1" dirty="0">
                <a:solidFill>
                  <a:srgbClr val="FF6600"/>
                </a:solidFill>
              </a:rPr>
              <a:t>: Factors Affect Profits in two companies</a:t>
            </a:r>
          </a:p>
        </p:txBody>
      </p:sp>
      <p:pic>
        <p:nvPicPr>
          <p:cNvPr id="6" name="Picture 5">
            <a:extLst>
              <a:ext uri="{FF2B5EF4-FFF2-40B4-BE49-F238E27FC236}">
                <a16:creationId xmlns:a16="http://schemas.microsoft.com/office/drawing/2014/main" id="{50A77AFB-4D3E-EF93-D014-3FF1723B8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293" y="1555752"/>
            <a:ext cx="5384800" cy="3556000"/>
          </a:xfrm>
          <a:prstGeom prst="rect">
            <a:avLst/>
          </a:prstGeom>
        </p:spPr>
      </p:pic>
      <p:pic>
        <p:nvPicPr>
          <p:cNvPr id="8" name="Picture 7">
            <a:extLst>
              <a:ext uri="{FF2B5EF4-FFF2-40B4-BE49-F238E27FC236}">
                <a16:creationId xmlns:a16="http://schemas.microsoft.com/office/drawing/2014/main" id="{41C88928-6C73-6A05-AFC2-E17530674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388" y="1555752"/>
            <a:ext cx="5384800" cy="3556000"/>
          </a:xfrm>
          <a:prstGeom prst="rect">
            <a:avLst/>
          </a:prstGeom>
        </p:spPr>
      </p:pic>
      <p:sp>
        <p:nvSpPr>
          <p:cNvPr id="11" name="TextBox 10">
            <a:extLst>
              <a:ext uri="{FF2B5EF4-FFF2-40B4-BE49-F238E27FC236}">
                <a16:creationId xmlns:a16="http://schemas.microsoft.com/office/drawing/2014/main" id="{2157FA5D-688F-B4B9-CCF6-4A5C94FD45F3}"/>
              </a:ext>
            </a:extLst>
          </p:cNvPr>
          <p:cNvSpPr txBox="1"/>
          <p:nvPr/>
        </p:nvSpPr>
        <p:spPr>
          <a:xfrm>
            <a:off x="923924" y="5328283"/>
            <a:ext cx="10344150" cy="923330"/>
          </a:xfrm>
          <a:prstGeom prst="rect">
            <a:avLst/>
          </a:prstGeom>
          <a:noFill/>
        </p:spPr>
        <p:txBody>
          <a:bodyPr wrap="square" rtlCol="0">
            <a:spAutoFit/>
          </a:bodyPr>
          <a:lstStyle/>
          <a:p>
            <a:pPr marL="285750" indent="-285750">
              <a:buFontTx/>
              <a:buChar char="-"/>
            </a:pPr>
            <a:r>
              <a:rPr lang="en-US" dirty="0"/>
              <a:t>For both companies, they have more customers using card as payment mode then cash. </a:t>
            </a:r>
          </a:p>
          <a:p>
            <a:pPr marL="285750" indent="-285750">
              <a:buFontTx/>
              <a:buChar char="-"/>
            </a:pPr>
            <a:r>
              <a:rPr lang="en-US" dirty="0"/>
              <a:t>Because of this, card gives them more profit than cash</a:t>
            </a:r>
          </a:p>
          <a:p>
            <a:pPr marL="285750" indent="-285750">
              <a:buFontTx/>
              <a:buChar char="-"/>
            </a:pPr>
            <a:r>
              <a:rPr lang="en-US" dirty="0"/>
              <a:t>However, in Pink Cab company, the difference is not a big gap comparing to the Yellow Cab. </a:t>
            </a:r>
          </a:p>
        </p:txBody>
      </p:sp>
    </p:spTree>
    <p:extLst>
      <p:ext uri="{BB962C8B-B14F-4D97-AF65-F5344CB8AC3E}">
        <p14:creationId xmlns:p14="http://schemas.microsoft.com/office/powerpoint/2010/main" val="2124960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6" y="152808"/>
            <a:ext cx="11949224" cy="1325563"/>
          </a:xfrm>
        </p:spPr>
        <p:txBody>
          <a:bodyPr>
            <a:normAutofit/>
          </a:bodyPr>
          <a:lstStyle/>
          <a:p>
            <a:r>
              <a:rPr lang="en-US" sz="4000" b="1" dirty="0">
                <a:solidFill>
                  <a:schemeClr val="bg1"/>
                </a:solidFill>
              </a:rPr>
              <a:t>Hypothesis 4</a:t>
            </a:r>
            <a:r>
              <a:rPr lang="en-US" sz="4000" b="1" dirty="0">
                <a:solidFill>
                  <a:srgbClr val="FF6600"/>
                </a:solidFill>
              </a:rPr>
              <a:t>: Factors Affect Profits in two companies</a:t>
            </a:r>
          </a:p>
        </p:txBody>
      </p:sp>
      <p:sp>
        <p:nvSpPr>
          <p:cNvPr id="11" name="TextBox 10">
            <a:extLst>
              <a:ext uri="{FF2B5EF4-FFF2-40B4-BE49-F238E27FC236}">
                <a16:creationId xmlns:a16="http://schemas.microsoft.com/office/drawing/2014/main" id="{2157FA5D-688F-B4B9-CCF6-4A5C94FD45F3}"/>
              </a:ext>
            </a:extLst>
          </p:cNvPr>
          <p:cNvSpPr txBox="1"/>
          <p:nvPr/>
        </p:nvSpPr>
        <p:spPr>
          <a:xfrm>
            <a:off x="923924" y="5328283"/>
            <a:ext cx="10344150" cy="1477328"/>
          </a:xfrm>
          <a:prstGeom prst="rect">
            <a:avLst/>
          </a:prstGeom>
          <a:noFill/>
        </p:spPr>
        <p:txBody>
          <a:bodyPr wrap="square" rtlCol="0">
            <a:spAutoFit/>
          </a:bodyPr>
          <a:lstStyle/>
          <a:p>
            <a:pPr marL="285750" indent="-285750">
              <a:buFontTx/>
              <a:buChar char="-"/>
            </a:pPr>
            <a:r>
              <a:rPr lang="en-US" dirty="0"/>
              <a:t>For both companies, they have more male customers than female customers. </a:t>
            </a:r>
          </a:p>
          <a:p>
            <a:pPr marL="285750" indent="-285750">
              <a:buFontTx/>
              <a:buChar char="-"/>
            </a:pPr>
            <a:r>
              <a:rPr lang="en-US" dirty="0"/>
              <a:t>However, in Pink Cab, the difference are not noticeable comparing to Yellow Cab. This makes the contributions to the profits from both genders are similar to each other</a:t>
            </a:r>
          </a:p>
          <a:p>
            <a:pPr marL="285750" indent="-285750">
              <a:buFontTx/>
              <a:buChar char="-"/>
            </a:pPr>
            <a:r>
              <a:rPr lang="en-US" dirty="0"/>
              <a:t>In Yellow Cab, there are a big difference in the customers’ genders. This makes the male customers contribute more profits comparing to Female customers.  </a:t>
            </a:r>
          </a:p>
        </p:txBody>
      </p:sp>
      <p:pic>
        <p:nvPicPr>
          <p:cNvPr id="7" name="Picture 6">
            <a:extLst>
              <a:ext uri="{FF2B5EF4-FFF2-40B4-BE49-F238E27FC236}">
                <a16:creationId xmlns:a16="http://schemas.microsoft.com/office/drawing/2014/main" id="{5B5D67C3-5D26-57B0-F6C4-EF4172338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199" y="1664017"/>
            <a:ext cx="5384800" cy="3556000"/>
          </a:xfrm>
          <a:prstGeom prst="rect">
            <a:avLst/>
          </a:prstGeom>
        </p:spPr>
      </p:pic>
      <p:pic>
        <p:nvPicPr>
          <p:cNvPr id="13" name="Picture 12">
            <a:extLst>
              <a:ext uri="{FF2B5EF4-FFF2-40B4-BE49-F238E27FC236}">
                <a16:creationId xmlns:a16="http://schemas.microsoft.com/office/drawing/2014/main" id="{5CC8E2F2-AE5E-BFC1-EB96-FE345F7E72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242" y="1664017"/>
            <a:ext cx="5384800" cy="3556000"/>
          </a:xfrm>
          <a:prstGeom prst="rect">
            <a:avLst/>
          </a:prstGeom>
        </p:spPr>
      </p:pic>
    </p:spTree>
    <p:extLst>
      <p:ext uri="{BB962C8B-B14F-4D97-AF65-F5344CB8AC3E}">
        <p14:creationId xmlns:p14="http://schemas.microsoft.com/office/powerpoint/2010/main" val="244152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6" y="152808"/>
            <a:ext cx="11949224" cy="1325563"/>
          </a:xfrm>
        </p:spPr>
        <p:txBody>
          <a:bodyPr>
            <a:normAutofit/>
          </a:bodyPr>
          <a:lstStyle/>
          <a:p>
            <a:r>
              <a:rPr lang="en-US" sz="4000" b="1" dirty="0">
                <a:solidFill>
                  <a:schemeClr val="bg1"/>
                </a:solidFill>
              </a:rPr>
              <a:t>Hypothesis 4</a:t>
            </a:r>
            <a:r>
              <a:rPr lang="en-US" sz="4000" b="1" dirty="0">
                <a:solidFill>
                  <a:srgbClr val="FF6600"/>
                </a:solidFill>
              </a:rPr>
              <a:t>: Factors Affect Profits in two companies</a:t>
            </a:r>
          </a:p>
        </p:txBody>
      </p:sp>
      <p:sp>
        <p:nvSpPr>
          <p:cNvPr id="11" name="TextBox 10">
            <a:extLst>
              <a:ext uri="{FF2B5EF4-FFF2-40B4-BE49-F238E27FC236}">
                <a16:creationId xmlns:a16="http://schemas.microsoft.com/office/drawing/2014/main" id="{2157FA5D-688F-B4B9-CCF6-4A5C94FD45F3}"/>
              </a:ext>
            </a:extLst>
          </p:cNvPr>
          <p:cNvSpPr txBox="1"/>
          <p:nvPr/>
        </p:nvSpPr>
        <p:spPr>
          <a:xfrm>
            <a:off x="923924" y="5328283"/>
            <a:ext cx="10344150" cy="923330"/>
          </a:xfrm>
          <a:prstGeom prst="rect">
            <a:avLst/>
          </a:prstGeom>
          <a:noFill/>
        </p:spPr>
        <p:txBody>
          <a:bodyPr wrap="square" rtlCol="0">
            <a:spAutoFit/>
          </a:bodyPr>
          <a:lstStyle/>
          <a:p>
            <a:pPr marL="285750" indent="-285750">
              <a:buFontTx/>
              <a:buChar char="-"/>
            </a:pPr>
            <a:r>
              <a:rPr lang="en-US" dirty="0"/>
              <a:t> For both company, they have the most customers between 34 – 45 years old, following by 18– 25 age group, and 45+ age group</a:t>
            </a:r>
          </a:p>
          <a:p>
            <a:pPr marL="285750" indent="-285750">
              <a:buFontTx/>
              <a:buChar char="-"/>
            </a:pPr>
            <a:r>
              <a:rPr lang="en-US" dirty="0"/>
              <a:t>Because of this, the most profit is coming from people in 34 – 45 age group. </a:t>
            </a:r>
          </a:p>
        </p:txBody>
      </p:sp>
      <p:pic>
        <p:nvPicPr>
          <p:cNvPr id="6" name="Picture 5">
            <a:extLst>
              <a:ext uri="{FF2B5EF4-FFF2-40B4-BE49-F238E27FC236}">
                <a16:creationId xmlns:a16="http://schemas.microsoft.com/office/drawing/2014/main" id="{FDA79339-BB7B-531A-357F-81A888759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58" y="1694902"/>
            <a:ext cx="5384800" cy="3556000"/>
          </a:xfrm>
          <a:prstGeom prst="rect">
            <a:avLst/>
          </a:prstGeom>
        </p:spPr>
      </p:pic>
      <p:pic>
        <p:nvPicPr>
          <p:cNvPr id="9" name="Picture 8">
            <a:extLst>
              <a:ext uri="{FF2B5EF4-FFF2-40B4-BE49-F238E27FC236}">
                <a16:creationId xmlns:a16="http://schemas.microsoft.com/office/drawing/2014/main" id="{8354D004-2DA1-B05C-36C6-BBD53B245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242" y="1631179"/>
            <a:ext cx="5384800" cy="3556000"/>
          </a:xfrm>
          <a:prstGeom prst="rect">
            <a:avLst/>
          </a:prstGeom>
        </p:spPr>
      </p:pic>
    </p:spTree>
    <p:extLst>
      <p:ext uri="{BB962C8B-B14F-4D97-AF65-F5344CB8AC3E}">
        <p14:creationId xmlns:p14="http://schemas.microsoft.com/office/powerpoint/2010/main" val="356150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6" y="152808"/>
            <a:ext cx="11949224" cy="1325563"/>
          </a:xfrm>
        </p:spPr>
        <p:txBody>
          <a:bodyPr>
            <a:normAutofit/>
          </a:bodyPr>
          <a:lstStyle/>
          <a:p>
            <a:r>
              <a:rPr lang="en-US" sz="4000" b="1" dirty="0">
                <a:solidFill>
                  <a:schemeClr val="bg1"/>
                </a:solidFill>
              </a:rPr>
              <a:t>Hypothesis 4</a:t>
            </a:r>
            <a:r>
              <a:rPr lang="en-US" sz="4000" b="1" dirty="0">
                <a:solidFill>
                  <a:srgbClr val="FF6600"/>
                </a:solidFill>
              </a:rPr>
              <a:t>: Factors Affect Profits in two companies</a:t>
            </a:r>
          </a:p>
        </p:txBody>
      </p:sp>
      <p:sp>
        <p:nvSpPr>
          <p:cNvPr id="11" name="TextBox 10">
            <a:extLst>
              <a:ext uri="{FF2B5EF4-FFF2-40B4-BE49-F238E27FC236}">
                <a16:creationId xmlns:a16="http://schemas.microsoft.com/office/drawing/2014/main" id="{2157FA5D-688F-B4B9-CCF6-4A5C94FD45F3}"/>
              </a:ext>
            </a:extLst>
          </p:cNvPr>
          <p:cNvSpPr txBox="1"/>
          <p:nvPr/>
        </p:nvSpPr>
        <p:spPr>
          <a:xfrm>
            <a:off x="923924" y="5328283"/>
            <a:ext cx="10344150" cy="646331"/>
          </a:xfrm>
          <a:prstGeom prst="rect">
            <a:avLst/>
          </a:prstGeom>
          <a:noFill/>
        </p:spPr>
        <p:txBody>
          <a:bodyPr wrap="square" rtlCol="0">
            <a:spAutoFit/>
          </a:bodyPr>
          <a:lstStyle/>
          <a:p>
            <a:pPr marL="285750" indent="-285750">
              <a:buFontTx/>
              <a:buChar char="-"/>
            </a:pPr>
            <a:r>
              <a:rPr lang="en-US" dirty="0"/>
              <a:t> For both companies, the have the most customers coming from the  high-income group. The middle and low-income group seems to have the same amount of the customers. </a:t>
            </a:r>
          </a:p>
        </p:txBody>
      </p:sp>
      <p:pic>
        <p:nvPicPr>
          <p:cNvPr id="7" name="Picture 6">
            <a:extLst>
              <a:ext uri="{FF2B5EF4-FFF2-40B4-BE49-F238E27FC236}">
                <a16:creationId xmlns:a16="http://schemas.microsoft.com/office/drawing/2014/main" id="{213F0819-6A4C-86EB-DB09-39EE7C4E3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76" y="1749742"/>
            <a:ext cx="5384800" cy="3556000"/>
          </a:xfrm>
          <a:prstGeom prst="rect">
            <a:avLst/>
          </a:prstGeom>
        </p:spPr>
      </p:pic>
      <p:pic>
        <p:nvPicPr>
          <p:cNvPr id="10" name="Picture 9">
            <a:extLst>
              <a:ext uri="{FF2B5EF4-FFF2-40B4-BE49-F238E27FC236}">
                <a16:creationId xmlns:a16="http://schemas.microsoft.com/office/drawing/2014/main" id="{EAFD13D6-15DC-D41C-F10D-3E3414E66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388" y="1706285"/>
            <a:ext cx="5384800" cy="3556000"/>
          </a:xfrm>
          <a:prstGeom prst="rect">
            <a:avLst/>
          </a:prstGeom>
        </p:spPr>
      </p:pic>
    </p:spTree>
    <p:extLst>
      <p:ext uri="{BB962C8B-B14F-4D97-AF65-F5344CB8AC3E}">
        <p14:creationId xmlns:p14="http://schemas.microsoft.com/office/powerpoint/2010/main" val="1443373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6" y="152808"/>
            <a:ext cx="11949224" cy="1325563"/>
          </a:xfrm>
        </p:spPr>
        <p:txBody>
          <a:bodyPr>
            <a:normAutofit/>
          </a:bodyPr>
          <a:lstStyle/>
          <a:p>
            <a:r>
              <a:rPr lang="en-US" sz="4000" b="1" dirty="0">
                <a:solidFill>
                  <a:schemeClr val="accent2"/>
                </a:solidFill>
              </a:rPr>
              <a:t>Conclusion</a:t>
            </a:r>
          </a:p>
        </p:txBody>
      </p:sp>
      <p:sp>
        <p:nvSpPr>
          <p:cNvPr id="11" name="TextBox 10">
            <a:extLst>
              <a:ext uri="{FF2B5EF4-FFF2-40B4-BE49-F238E27FC236}">
                <a16:creationId xmlns:a16="http://schemas.microsoft.com/office/drawing/2014/main" id="{2157FA5D-688F-B4B9-CCF6-4A5C94FD45F3}"/>
              </a:ext>
            </a:extLst>
          </p:cNvPr>
          <p:cNvSpPr txBox="1"/>
          <p:nvPr/>
        </p:nvSpPr>
        <p:spPr>
          <a:xfrm>
            <a:off x="795337" y="2070733"/>
            <a:ext cx="10377488" cy="1477328"/>
          </a:xfrm>
          <a:prstGeom prst="rect">
            <a:avLst/>
          </a:prstGeom>
          <a:noFill/>
        </p:spPr>
        <p:txBody>
          <a:bodyPr wrap="square" rtlCol="0">
            <a:spAutoFit/>
          </a:bodyPr>
          <a:lstStyle/>
          <a:p>
            <a:pPr marL="285750" indent="-285750">
              <a:buFontTx/>
              <a:buChar char="-"/>
            </a:pPr>
            <a:r>
              <a:rPr lang="en-US" dirty="0"/>
              <a:t>Based on the EDA, we can see that Yellow Cab has more customers comparing to the Pink Cab for every factors, such as income level, gender, age group, and payment type. </a:t>
            </a:r>
          </a:p>
          <a:p>
            <a:pPr marL="285750" indent="-285750">
              <a:buFontTx/>
              <a:buChar char="-"/>
            </a:pPr>
            <a:r>
              <a:rPr lang="en-US" dirty="0"/>
              <a:t>In some cities, the Pink Cab may have more customers than Yellow Cab. However, these differences are not significant as they outweighed the numbers of customers in other 11 cities</a:t>
            </a:r>
          </a:p>
          <a:p>
            <a:pPr marL="285750" indent="-285750">
              <a:buFontTx/>
              <a:buChar char="-"/>
            </a:pPr>
            <a:r>
              <a:rPr lang="en-US" dirty="0"/>
              <a:t>This makes the Yellow Cab gained more profits than the Yellow Cab.</a:t>
            </a:r>
          </a:p>
        </p:txBody>
      </p:sp>
    </p:spTree>
    <p:extLst>
      <p:ext uri="{BB962C8B-B14F-4D97-AF65-F5344CB8AC3E}">
        <p14:creationId xmlns:p14="http://schemas.microsoft.com/office/powerpoint/2010/main" val="115760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Business Background</a:t>
            </a:r>
          </a:p>
          <a:p>
            <a:pPr algn="just"/>
            <a:r>
              <a:rPr lang="en-US" sz="2800" dirty="0">
                <a:solidFill>
                  <a:srgbClr val="FF6600"/>
                </a:solidFill>
              </a:rPr>
              <a:t>         Data Properties</a:t>
            </a:r>
          </a:p>
          <a:p>
            <a:pPr algn="just"/>
            <a:r>
              <a:rPr lang="en-US" sz="2800" dirty="0">
                <a:solidFill>
                  <a:srgbClr val="FF6600"/>
                </a:solidFill>
              </a:rPr>
              <a:t>         Hypothesis</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4903E-FE29-FF42-E144-9C1289470F01}"/>
              </a:ext>
            </a:extLst>
          </p:cNvPr>
          <p:cNvSpPr>
            <a:spLocks noGrp="1"/>
          </p:cNvSpPr>
          <p:nvPr>
            <p:ph idx="1"/>
          </p:nvPr>
        </p:nvSpPr>
        <p:spPr>
          <a:xfrm>
            <a:off x="327837" y="1825625"/>
            <a:ext cx="11025963" cy="4351338"/>
          </a:xfrm>
        </p:spPr>
        <p:txBody>
          <a:bodyPr/>
          <a:lstStyle/>
          <a:p>
            <a:pPr>
              <a:buFontTx/>
              <a:buChar char="-"/>
            </a:pPr>
            <a:r>
              <a:rPr lang="en-US" b="0" i="0" u="none" strike="noStrike" dirty="0">
                <a:solidFill>
                  <a:srgbClr val="2D3B45"/>
                </a:solidFill>
                <a:effectLst/>
                <a:latin typeface="+mj-l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a:buFontTx/>
              <a:buChar char="-"/>
            </a:pPr>
            <a:r>
              <a:rPr lang="en-US" dirty="0">
                <a:solidFill>
                  <a:srgbClr val="2D3B45"/>
                </a:solidFill>
                <a:latin typeface="+mj-lt"/>
              </a:rPr>
              <a:t>There are 4 datasets that are provided for marketing analysis:</a:t>
            </a:r>
          </a:p>
          <a:p>
            <a:pPr lvl="1">
              <a:buFontTx/>
              <a:buChar char="-"/>
            </a:pPr>
            <a:r>
              <a:rPr lang="en-US" dirty="0" err="1">
                <a:solidFill>
                  <a:srgbClr val="2D3B45"/>
                </a:solidFill>
                <a:latin typeface="+mj-lt"/>
              </a:rPr>
              <a:t>Cab_Data.csv</a:t>
            </a:r>
            <a:endParaRPr lang="en-US" dirty="0">
              <a:solidFill>
                <a:srgbClr val="2D3B45"/>
              </a:solidFill>
              <a:latin typeface="+mj-lt"/>
            </a:endParaRPr>
          </a:p>
          <a:p>
            <a:pPr lvl="1">
              <a:buFontTx/>
              <a:buChar char="-"/>
            </a:pPr>
            <a:r>
              <a:rPr lang="en-US" dirty="0" err="1">
                <a:solidFill>
                  <a:srgbClr val="2D3B45"/>
                </a:solidFill>
                <a:latin typeface="+mj-lt"/>
              </a:rPr>
              <a:t>Customer_ID.csv</a:t>
            </a:r>
            <a:endParaRPr lang="en-US" dirty="0">
              <a:solidFill>
                <a:srgbClr val="2D3B45"/>
              </a:solidFill>
              <a:latin typeface="+mj-lt"/>
            </a:endParaRPr>
          </a:p>
          <a:p>
            <a:pPr lvl="1">
              <a:buFontTx/>
              <a:buChar char="-"/>
            </a:pPr>
            <a:r>
              <a:rPr lang="en-US" dirty="0" err="1">
                <a:solidFill>
                  <a:srgbClr val="2D3B45"/>
                </a:solidFill>
                <a:latin typeface="+mj-lt"/>
              </a:rPr>
              <a:t>Transaction_ID.csv</a:t>
            </a:r>
            <a:endParaRPr lang="en-US" dirty="0">
              <a:solidFill>
                <a:srgbClr val="2D3B45"/>
              </a:solidFill>
              <a:latin typeface="+mj-lt"/>
            </a:endParaRPr>
          </a:p>
          <a:p>
            <a:pPr lvl="1">
              <a:buFontTx/>
              <a:buChar char="-"/>
            </a:pPr>
            <a:r>
              <a:rPr lang="en-US" dirty="0" err="1">
                <a:solidFill>
                  <a:srgbClr val="2D3B45"/>
                </a:solidFill>
                <a:latin typeface="+mj-lt"/>
              </a:rPr>
              <a:t>City.csv</a:t>
            </a:r>
            <a:endParaRPr lang="en-US" dirty="0">
              <a:solidFill>
                <a:srgbClr val="2D3B45"/>
              </a:solidFill>
              <a:latin typeface="+mj-lt"/>
            </a:endParaRPr>
          </a:p>
        </p:txBody>
      </p:sp>
      <p:sp>
        <p:nvSpPr>
          <p:cNvPr id="4" name="Title 1">
            <a:extLst>
              <a:ext uri="{FF2B5EF4-FFF2-40B4-BE49-F238E27FC236}">
                <a16:creationId xmlns:a16="http://schemas.microsoft.com/office/drawing/2014/main" id="{325A6018-7915-C0C2-3CEC-62D52BF71B38}"/>
              </a:ext>
            </a:extLst>
          </p:cNvPr>
          <p:cNvSpPr txBox="1">
            <a:spLocks/>
          </p:cNvSpPr>
          <p:nvPr/>
        </p:nvSpPr>
        <p:spPr>
          <a:xfrm rot="5400000">
            <a:off x="5318124" y="-5318123"/>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6" name="Title 5">
            <a:extLst>
              <a:ext uri="{FF2B5EF4-FFF2-40B4-BE49-F238E27FC236}">
                <a16:creationId xmlns:a16="http://schemas.microsoft.com/office/drawing/2014/main" id="{5FEEB619-BFDE-7C1F-457C-C6B0B0DF6ADA}"/>
              </a:ext>
            </a:extLst>
          </p:cNvPr>
          <p:cNvSpPr>
            <a:spLocks noGrp="1"/>
          </p:cNvSpPr>
          <p:nvPr>
            <p:ph type="title"/>
          </p:nvPr>
        </p:nvSpPr>
        <p:spPr>
          <a:xfrm>
            <a:off x="327837" y="230191"/>
            <a:ext cx="10515600" cy="1325563"/>
          </a:xfrm>
        </p:spPr>
        <p:txBody>
          <a:bodyPr/>
          <a:lstStyle/>
          <a:p>
            <a:r>
              <a:rPr lang="en-US" b="1" dirty="0">
                <a:solidFill>
                  <a:srgbClr val="FF6600"/>
                </a:solidFill>
              </a:rPr>
              <a:t>Business Background</a:t>
            </a:r>
          </a:p>
        </p:txBody>
      </p:sp>
    </p:spTree>
    <p:extLst>
      <p:ext uri="{BB962C8B-B14F-4D97-AF65-F5344CB8AC3E}">
        <p14:creationId xmlns:p14="http://schemas.microsoft.com/office/powerpoint/2010/main" val="403909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a:buFontTx/>
              <a:buChar char="-"/>
            </a:pPr>
            <a:r>
              <a:rPr lang="en-US" dirty="0" err="1"/>
              <a:t>Cab_Data.csv</a:t>
            </a:r>
            <a:r>
              <a:rPr lang="en-US" dirty="0"/>
              <a:t> contains information about transactions from 2 cab companies from 01/31/2016 to 12/31/2018. </a:t>
            </a:r>
          </a:p>
          <a:p>
            <a:pPr>
              <a:buFontTx/>
              <a:buChar char="-"/>
            </a:pPr>
            <a:r>
              <a:rPr lang="en-US" dirty="0" err="1"/>
              <a:t>Customer_ID.csv</a:t>
            </a:r>
            <a:r>
              <a:rPr lang="en-US" dirty="0"/>
              <a:t> contains information about the customers from 2 companies and their </a:t>
            </a:r>
            <a:r>
              <a:rPr lang="en-US" dirty="0" err="1"/>
              <a:t>demorgraphic</a:t>
            </a:r>
            <a:r>
              <a:rPr lang="en-US" dirty="0"/>
              <a:t> details. </a:t>
            </a:r>
          </a:p>
          <a:p>
            <a:pPr>
              <a:buFontTx/>
              <a:buChar char="-"/>
            </a:pPr>
            <a:r>
              <a:rPr lang="en-US" dirty="0" err="1"/>
              <a:t>Transaction_ID.csv</a:t>
            </a:r>
            <a:r>
              <a:rPr lang="en-US" dirty="0"/>
              <a:t> contains information about the customers’ transaction and payment mode</a:t>
            </a:r>
          </a:p>
          <a:p>
            <a:pPr>
              <a:buFontTx/>
              <a:buChar char="-"/>
            </a:pPr>
            <a:r>
              <a:rPr lang="en-US" dirty="0" err="1"/>
              <a:t>City.csv</a:t>
            </a:r>
            <a:r>
              <a:rPr lang="en-US" dirty="0"/>
              <a:t> contains information about the US cities, their populations, and numbers of cab users. </a:t>
            </a:r>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rgbClr val="FF6600"/>
                </a:solidFill>
              </a:rPr>
              <a:t>Datasets</a:t>
            </a:r>
          </a:p>
        </p:txBody>
      </p:sp>
    </p:spTree>
    <p:extLst>
      <p:ext uri="{BB962C8B-B14F-4D97-AF65-F5344CB8AC3E}">
        <p14:creationId xmlns:p14="http://schemas.microsoft.com/office/powerpoint/2010/main" val="214411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514350" indent="-514350">
              <a:buAutoNum type="arabicPeriod"/>
            </a:pPr>
            <a:r>
              <a:rPr lang="en-US" dirty="0"/>
              <a:t>Is there any different in profit from 2 different companies in different years? Annually?</a:t>
            </a:r>
          </a:p>
          <a:p>
            <a:pPr marL="514350" indent="-514350">
              <a:buAutoNum type="arabicPeriod"/>
            </a:pPr>
            <a:r>
              <a:rPr lang="en-US" dirty="0"/>
              <a:t>Is there any different in amount of customers and profit in different cities?</a:t>
            </a:r>
          </a:p>
          <a:p>
            <a:pPr marL="514350" indent="-514350">
              <a:buAutoNum type="arabicPeriod"/>
            </a:pPr>
            <a:r>
              <a:rPr lang="en-US" dirty="0"/>
              <a:t>Is there any pattern for the spatial profits from 2 different companies?</a:t>
            </a:r>
          </a:p>
          <a:p>
            <a:pPr marL="514350" indent="-514350">
              <a:buAutoNum type="arabicPeriod"/>
            </a:pPr>
            <a:r>
              <a:rPr lang="en-US" dirty="0"/>
              <a:t>Is there any factors affect the profit making for 2 companies, such as gender, payment mode, age, and income level?</a:t>
            </a:r>
          </a:p>
          <a:p>
            <a:pPr marL="514350" indent="-514350">
              <a:buAutoNum type="arabicPeriod"/>
            </a:pPr>
            <a:r>
              <a:rPr lang="en-US" dirty="0"/>
              <a:t> </a:t>
            </a:r>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rgbClr val="FF6600"/>
                </a:solidFill>
              </a:rPr>
              <a:t>Hypothesis</a:t>
            </a:r>
          </a:p>
        </p:txBody>
      </p:sp>
    </p:spTree>
    <p:extLst>
      <p:ext uri="{BB962C8B-B14F-4D97-AF65-F5344CB8AC3E}">
        <p14:creationId xmlns:p14="http://schemas.microsoft.com/office/powerpoint/2010/main" val="301246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chemeClr val="bg1"/>
                </a:solidFill>
              </a:rPr>
              <a:t>Hypothesis 1</a:t>
            </a:r>
            <a:r>
              <a:rPr lang="en-US" b="1" dirty="0">
                <a:solidFill>
                  <a:srgbClr val="FF6600"/>
                </a:solidFill>
              </a:rPr>
              <a:t>: Different in monthly and annually profit</a:t>
            </a:r>
          </a:p>
        </p:txBody>
      </p:sp>
      <p:pic>
        <p:nvPicPr>
          <p:cNvPr id="16" name="Picture 15">
            <a:extLst>
              <a:ext uri="{FF2B5EF4-FFF2-40B4-BE49-F238E27FC236}">
                <a16:creationId xmlns:a16="http://schemas.microsoft.com/office/drawing/2014/main" id="{752235F9-82FD-B69E-D312-4D7833635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37" y="1504576"/>
            <a:ext cx="4114911" cy="2555928"/>
          </a:xfrm>
          <a:prstGeom prst="rect">
            <a:avLst/>
          </a:prstGeom>
        </p:spPr>
      </p:pic>
      <p:pic>
        <p:nvPicPr>
          <p:cNvPr id="18" name="Picture 17">
            <a:extLst>
              <a:ext uri="{FF2B5EF4-FFF2-40B4-BE49-F238E27FC236}">
                <a16:creationId xmlns:a16="http://schemas.microsoft.com/office/drawing/2014/main" id="{86513DD7-A292-807D-509A-9DFFB518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61" y="3988044"/>
            <a:ext cx="4114911" cy="2555928"/>
          </a:xfrm>
          <a:prstGeom prst="rect">
            <a:avLst/>
          </a:prstGeom>
        </p:spPr>
      </p:pic>
      <p:pic>
        <p:nvPicPr>
          <p:cNvPr id="20" name="Picture 19">
            <a:extLst>
              <a:ext uri="{FF2B5EF4-FFF2-40B4-BE49-F238E27FC236}">
                <a16:creationId xmlns:a16="http://schemas.microsoft.com/office/drawing/2014/main" id="{34C9483B-2B0B-03B9-9ADB-04012917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2348" y="1504362"/>
            <a:ext cx="4114911" cy="2581110"/>
          </a:xfrm>
          <a:prstGeom prst="rect">
            <a:avLst/>
          </a:prstGeom>
        </p:spPr>
      </p:pic>
      <p:sp>
        <p:nvSpPr>
          <p:cNvPr id="21" name="TextBox 20">
            <a:extLst>
              <a:ext uri="{FF2B5EF4-FFF2-40B4-BE49-F238E27FC236}">
                <a16:creationId xmlns:a16="http://schemas.microsoft.com/office/drawing/2014/main" id="{2CDCCF61-AEAD-BD72-B08F-F591273DD0E4}"/>
              </a:ext>
            </a:extLst>
          </p:cNvPr>
          <p:cNvSpPr txBox="1"/>
          <p:nvPr/>
        </p:nvSpPr>
        <p:spPr>
          <a:xfrm>
            <a:off x="4872121" y="4111463"/>
            <a:ext cx="6408634" cy="2308324"/>
          </a:xfrm>
          <a:prstGeom prst="rect">
            <a:avLst/>
          </a:prstGeom>
          <a:noFill/>
        </p:spPr>
        <p:txBody>
          <a:bodyPr wrap="square" rtlCol="0">
            <a:spAutoFit/>
          </a:bodyPr>
          <a:lstStyle/>
          <a:p>
            <a:pPr marL="285750" indent="-285750">
              <a:buFontTx/>
              <a:buChar char="-"/>
            </a:pPr>
            <a:r>
              <a:rPr lang="en-US" dirty="0"/>
              <a:t>These graphs illustrate the monthly profits from 2 companies, Pink Cab and Yellow Cab, between 2016 and 2018. </a:t>
            </a:r>
          </a:p>
          <a:p>
            <a:pPr marL="285750" indent="-285750">
              <a:buFontTx/>
              <a:buChar char="-"/>
            </a:pPr>
            <a:r>
              <a:rPr lang="en-US" dirty="0"/>
              <a:t>From those graphs, we can see that the Yellow Cab made much more profit than Pink Cab for every month in every year. </a:t>
            </a:r>
          </a:p>
          <a:p>
            <a:pPr marL="285750" indent="-285750">
              <a:buFontTx/>
              <a:buChar char="-"/>
            </a:pPr>
            <a:r>
              <a:rPr lang="en-US" dirty="0"/>
              <a:t>The Pink Cab tended to make more profit in the last quarter of the year and less profit in the second quarter of the year. </a:t>
            </a:r>
          </a:p>
          <a:p>
            <a:pPr marL="285750" indent="-285750">
              <a:buFontTx/>
              <a:buChar char="-"/>
            </a:pPr>
            <a:r>
              <a:rPr lang="en-US" dirty="0"/>
              <a:t>The Yellow cab tended to make most profits at the end of the year, and least profit in the third quarter of the year</a:t>
            </a:r>
          </a:p>
        </p:txBody>
      </p:sp>
    </p:spTree>
    <p:extLst>
      <p:ext uri="{BB962C8B-B14F-4D97-AF65-F5344CB8AC3E}">
        <p14:creationId xmlns:p14="http://schemas.microsoft.com/office/powerpoint/2010/main" val="200390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chemeClr val="bg1"/>
                </a:solidFill>
              </a:rPr>
              <a:t>Hypothesis 1</a:t>
            </a:r>
            <a:r>
              <a:rPr lang="en-US" b="1" dirty="0">
                <a:solidFill>
                  <a:srgbClr val="FF6600"/>
                </a:solidFill>
              </a:rPr>
              <a:t>: Different in monthly and annually profit</a:t>
            </a:r>
          </a:p>
        </p:txBody>
      </p:sp>
      <p:sp>
        <p:nvSpPr>
          <p:cNvPr id="21" name="TextBox 20">
            <a:extLst>
              <a:ext uri="{FF2B5EF4-FFF2-40B4-BE49-F238E27FC236}">
                <a16:creationId xmlns:a16="http://schemas.microsoft.com/office/drawing/2014/main" id="{2CDCCF61-AEAD-BD72-B08F-F591273DD0E4}"/>
              </a:ext>
            </a:extLst>
          </p:cNvPr>
          <p:cNvSpPr txBox="1"/>
          <p:nvPr/>
        </p:nvSpPr>
        <p:spPr>
          <a:xfrm>
            <a:off x="5963929" y="2296950"/>
            <a:ext cx="5963929" cy="1200329"/>
          </a:xfrm>
          <a:prstGeom prst="rect">
            <a:avLst/>
          </a:prstGeom>
          <a:noFill/>
        </p:spPr>
        <p:txBody>
          <a:bodyPr wrap="square" rtlCol="0">
            <a:spAutoFit/>
          </a:bodyPr>
          <a:lstStyle/>
          <a:p>
            <a:pPr marL="285750" indent="-285750">
              <a:buFontTx/>
              <a:buChar char="-"/>
            </a:pPr>
            <a:r>
              <a:rPr lang="en-US" dirty="0"/>
              <a:t>Since the monthly profit of Yellow Cab outweighed Pink Cab, the yearly profit here confirmed the same thing </a:t>
            </a:r>
          </a:p>
          <a:p>
            <a:pPr marL="285750" indent="-285750">
              <a:buFontTx/>
              <a:buChar char="-"/>
            </a:pPr>
            <a:r>
              <a:rPr lang="en-US" dirty="0"/>
              <a:t>It seems like for both of the companies, they had the most profit in 2017 and least profit in 2018. </a:t>
            </a:r>
          </a:p>
        </p:txBody>
      </p:sp>
      <p:pic>
        <p:nvPicPr>
          <p:cNvPr id="8" name="Picture 7">
            <a:extLst>
              <a:ext uri="{FF2B5EF4-FFF2-40B4-BE49-F238E27FC236}">
                <a16:creationId xmlns:a16="http://schemas.microsoft.com/office/drawing/2014/main" id="{32DE6E69-13B0-1686-B33B-B53D5A7D1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1179"/>
            <a:ext cx="5963929" cy="3740921"/>
          </a:xfrm>
          <a:prstGeom prst="rect">
            <a:avLst/>
          </a:prstGeom>
        </p:spPr>
      </p:pic>
    </p:spTree>
    <p:extLst>
      <p:ext uri="{BB962C8B-B14F-4D97-AF65-F5344CB8AC3E}">
        <p14:creationId xmlns:p14="http://schemas.microsoft.com/office/powerpoint/2010/main" val="419288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chemeClr val="bg1"/>
                </a:solidFill>
              </a:rPr>
              <a:t>Hypothesis 2</a:t>
            </a:r>
            <a:r>
              <a:rPr lang="en-US" b="1" dirty="0">
                <a:solidFill>
                  <a:srgbClr val="FF6600"/>
                </a:solidFill>
              </a:rPr>
              <a:t>: Different in customers and profits in different cities </a:t>
            </a:r>
          </a:p>
        </p:txBody>
      </p:sp>
      <p:pic>
        <p:nvPicPr>
          <p:cNvPr id="12" name="Picture 11">
            <a:extLst>
              <a:ext uri="{FF2B5EF4-FFF2-40B4-BE49-F238E27FC236}">
                <a16:creationId xmlns:a16="http://schemas.microsoft.com/office/drawing/2014/main" id="{67DBD425-8820-E1ED-0923-5C2CA67E4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2869"/>
            <a:ext cx="11694042" cy="3387994"/>
          </a:xfrm>
          <a:prstGeom prst="rect">
            <a:avLst/>
          </a:prstGeom>
        </p:spPr>
      </p:pic>
      <p:sp>
        <p:nvSpPr>
          <p:cNvPr id="13" name="TextBox 12">
            <a:extLst>
              <a:ext uri="{FF2B5EF4-FFF2-40B4-BE49-F238E27FC236}">
                <a16:creationId xmlns:a16="http://schemas.microsoft.com/office/drawing/2014/main" id="{CDA420EF-3E74-76FF-2630-9F6E05C1A80E}"/>
              </a:ext>
            </a:extLst>
          </p:cNvPr>
          <p:cNvSpPr txBox="1"/>
          <p:nvPr/>
        </p:nvSpPr>
        <p:spPr>
          <a:xfrm>
            <a:off x="317758" y="5050863"/>
            <a:ext cx="11058525" cy="1754326"/>
          </a:xfrm>
          <a:prstGeom prst="rect">
            <a:avLst/>
          </a:prstGeom>
          <a:noFill/>
        </p:spPr>
        <p:txBody>
          <a:bodyPr wrap="square" rtlCol="0">
            <a:spAutoFit/>
          </a:bodyPr>
          <a:lstStyle/>
          <a:p>
            <a:pPr marL="285750" indent="-285750">
              <a:buFontTx/>
              <a:buChar char="-"/>
            </a:pPr>
            <a:r>
              <a:rPr lang="en-US" dirty="0"/>
              <a:t>We can see that there are more customers using Yellow Cab than Pink Cab as they have more customers in 11 out of 19 cities in total.  Moreover, the different in amounts of customers in these cities are noticeable. </a:t>
            </a:r>
          </a:p>
          <a:p>
            <a:pPr marL="285750" indent="-285750">
              <a:buFontTx/>
              <a:buChar char="-"/>
            </a:pPr>
            <a:r>
              <a:rPr lang="en-US" dirty="0"/>
              <a:t>For Pink Cab, they have the most of their customers in New York (NY), and Los Angeles (CA) and least customers in Pittsburgh (PA)</a:t>
            </a:r>
          </a:p>
          <a:p>
            <a:pPr marL="285750" indent="-285750">
              <a:buFontTx/>
              <a:buChar char="-"/>
            </a:pPr>
            <a:r>
              <a:rPr lang="en-US" dirty="0"/>
              <a:t>For Yellow Cab, they have the most customers in New York(NY), Los Angeles (CA), Chicago (IL) and Washington DC, and least customers in Pittsburgh (PA), which even less than the Pink Cab.  </a:t>
            </a:r>
          </a:p>
        </p:txBody>
      </p:sp>
    </p:spTree>
    <p:extLst>
      <p:ext uri="{BB962C8B-B14F-4D97-AF65-F5344CB8AC3E}">
        <p14:creationId xmlns:p14="http://schemas.microsoft.com/office/powerpoint/2010/main" val="27198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chemeClr val="bg1"/>
                </a:solidFill>
              </a:rPr>
              <a:t>Hypothesis 2</a:t>
            </a:r>
            <a:r>
              <a:rPr lang="en-US" b="1" dirty="0">
                <a:solidFill>
                  <a:srgbClr val="FF6600"/>
                </a:solidFill>
              </a:rPr>
              <a:t>: Different in customers and profits in different cities </a:t>
            </a:r>
          </a:p>
        </p:txBody>
      </p:sp>
      <p:pic>
        <p:nvPicPr>
          <p:cNvPr id="6" name="Picture 5">
            <a:extLst>
              <a:ext uri="{FF2B5EF4-FFF2-40B4-BE49-F238E27FC236}">
                <a16:creationId xmlns:a16="http://schemas.microsoft.com/office/drawing/2014/main" id="{53DC243B-1C49-3E0F-8D4B-91BC0A651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778" y="1478371"/>
            <a:ext cx="10322442" cy="4404790"/>
          </a:xfrm>
          <a:prstGeom prst="rect">
            <a:avLst/>
          </a:prstGeom>
        </p:spPr>
      </p:pic>
      <p:sp>
        <p:nvSpPr>
          <p:cNvPr id="7" name="TextBox 6">
            <a:extLst>
              <a:ext uri="{FF2B5EF4-FFF2-40B4-BE49-F238E27FC236}">
                <a16:creationId xmlns:a16="http://schemas.microsoft.com/office/drawing/2014/main" id="{ABC4F4FC-93BC-AB28-F98B-4EA1D53D4081}"/>
              </a:ext>
            </a:extLst>
          </p:cNvPr>
          <p:cNvSpPr txBox="1"/>
          <p:nvPr/>
        </p:nvSpPr>
        <p:spPr>
          <a:xfrm>
            <a:off x="342900" y="5766019"/>
            <a:ext cx="11044238" cy="923330"/>
          </a:xfrm>
          <a:prstGeom prst="rect">
            <a:avLst/>
          </a:prstGeom>
          <a:noFill/>
        </p:spPr>
        <p:txBody>
          <a:bodyPr wrap="square" rtlCol="0">
            <a:spAutoFit/>
          </a:bodyPr>
          <a:lstStyle/>
          <a:p>
            <a:pPr marL="285750" indent="-285750">
              <a:buFontTx/>
              <a:buChar char="-"/>
            </a:pPr>
            <a:r>
              <a:rPr lang="en-US" dirty="0"/>
              <a:t>Since they both have the most customers in New York (NY), they also have the most profit in this city for both companies. </a:t>
            </a:r>
          </a:p>
          <a:p>
            <a:pPr marL="285750" indent="-285750">
              <a:buFontTx/>
              <a:buChar char="-"/>
            </a:pPr>
            <a:r>
              <a:rPr lang="en-US" dirty="0"/>
              <a:t>In every cities, Yellow Cab always had more profit than Pink Cab</a:t>
            </a:r>
          </a:p>
        </p:txBody>
      </p:sp>
    </p:spTree>
    <p:extLst>
      <p:ext uri="{BB962C8B-B14F-4D97-AF65-F5344CB8AC3E}">
        <p14:creationId xmlns:p14="http://schemas.microsoft.com/office/powerpoint/2010/main" val="40043143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172</TotalTime>
  <Words>1089</Words>
  <Application>Microsoft Macintosh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   Agenda</vt:lpstr>
      <vt:lpstr>Business Background</vt:lpstr>
      <vt:lpstr>Datasets</vt:lpstr>
      <vt:lpstr>Hypothesis</vt:lpstr>
      <vt:lpstr>Hypothesis 1: Different in monthly and annually profit</vt:lpstr>
      <vt:lpstr>Hypothesis 1: Different in monthly and annually profit</vt:lpstr>
      <vt:lpstr>Hypothesis 2: Different in customers and profits in different cities </vt:lpstr>
      <vt:lpstr>Hypothesis 2: Different in customers and profits in different cities </vt:lpstr>
      <vt:lpstr>Hypothesis 3: Pattern in spatial profit of Pink Cab</vt:lpstr>
      <vt:lpstr>Hypothesis 3: Pattern in spatial profit of Yellow Cab</vt:lpstr>
      <vt:lpstr>Hypothesis 4: Factors Affect Profits in two companies</vt:lpstr>
      <vt:lpstr>Hypothesis 4: Factors Affect Profits in two companies</vt:lpstr>
      <vt:lpstr>Hypothesis 4: Factors Affect Profits in two companies</vt:lpstr>
      <vt:lpstr>Hypothesis 4: Factors Affect Profits in two companies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Quynh Nguyen</dc:creator>
  <cp:lastModifiedBy>Quynh Nguyen</cp:lastModifiedBy>
  <cp:revision>6</cp:revision>
  <dcterms:created xsi:type="dcterms:W3CDTF">2022-12-06T18:32:33Z</dcterms:created>
  <dcterms:modified xsi:type="dcterms:W3CDTF">2022-12-06T21:25:14Z</dcterms:modified>
</cp:coreProperties>
</file>