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97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3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45386-2BA5-467E-BCD4-243F900C8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34432-3886-FF47-B053-D791394E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TH" sz="2600" dirty="0"/>
              <a:t>NLP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1A49E-33ED-5447-855F-9D5DF858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</a:t>
            </a:r>
            <a:r>
              <a:rPr lang="en-TH" sz="1700" dirty="0"/>
              <a:t>y Tony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65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22FF-2C02-E94C-9104-894CF008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Remove Punctuation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7130-23EB-794D-A05D-5B5569A6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75" y="2176183"/>
            <a:ext cx="10168128" cy="1401518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# prepare regex for char filtering</a:t>
            </a:r>
            <a:br>
              <a:rPr lang="en-US" sz="1600" dirty="0"/>
            </a:br>
            <a:r>
              <a:rPr lang="en-US" sz="1600" dirty="0" err="1"/>
              <a:t>re_punc</a:t>
            </a:r>
            <a:r>
              <a:rPr lang="en-US" sz="1600" dirty="0"/>
              <a:t> = </a:t>
            </a:r>
            <a:r>
              <a:rPr lang="en-US" sz="1600" dirty="0" err="1"/>
              <a:t>re.compile</a:t>
            </a:r>
            <a:r>
              <a:rPr lang="en-US" sz="1600" dirty="0"/>
              <a:t>('[%s]' % </a:t>
            </a:r>
            <a:r>
              <a:rPr lang="en-US" sz="1600" dirty="0" err="1"/>
              <a:t>re.escape</a:t>
            </a:r>
            <a:r>
              <a:rPr lang="en-US" sz="1600" dirty="0"/>
              <a:t>(</a:t>
            </a:r>
            <a:r>
              <a:rPr lang="en-US" sz="1600" dirty="0" err="1"/>
              <a:t>string.punctuation</a:t>
            </a:r>
            <a:r>
              <a:rPr lang="en-US" sz="1600" dirty="0"/>
              <a:t>))</a:t>
            </a:r>
            <a:br>
              <a:rPr lang="en-US" sz="1600" dirty="0"/>
            </a:br>
            <a:r>
              <a:rPr lang="en-US" sz="1600" dirty="0">
                <a:highlight>
                  <a:srgbClr val="FFFF00"/>
                </a:highlight>
              </a:rPr>
              <a:t># remove punctuation from each word</a:t>
            </a:r>
            <a:br>
              <a:rPr lang="en-US" sz="1600" dirty="0"/>
            </a:br>
            <a:r>
              <a:rPr lang="en-US" sz="1600" dirty="0"/>
              <a:t>stripped = [</a:t>
            </a:r>
            <a:r>
              <a:rPr lang="en-US" sz="1600" dirty="0" err="1"/>
              <a:t>re_punc.sub</a:t>
            </a:r>
            <a:r>
              <a:rPr lang="en-US" sz="1600" dirty="0"/>
              <a:t>('', w) for w in words]</a:t>
            </a:r>
            <a:endParaRPr lang="en-T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06442-7EE7-D24A-A089-DEDCDDCF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7" y="3577701"/>
            <a:ext cx="8757058" cy="30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5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0424-DFDF-7B46-99A3-61AA8D3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H" dirty="0"/>
              <a:t>plit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0809-B176-9245-8982-9C577441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42" y="2060773"/>
            <a:ext cx="10168128" cy="2591126"/>
          </a:xfrm>
        </p:spPr>
        <p:txBody>
          <a:bodyPr>
            <a:norm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nltk</a:t>
            </a:r>
            <a:r>
              <a:rPr lang="en-US" sz="1600" dirty="0"/>
              <a:t> import </a:t>
            </a:r>
            <a:r>
              <a:rPr lang="en-US" sz="1600" dirty="0" err="1"/>
              <a:t>sent_tokenize</a:t>
            </a:r>
            <a:br>
              <a:rPr lang="en-US" sz="1600" dirty="0"/>
            </a:br>
            <a:r>
              <a:rPr lang="en-US" sz="1600" dirty="0">
                <a:highlight>
                  <a:srgbClr val="FFFF00"/>
                </a:highlight>
              </a:rPr>
              <a:t># load data</a:t>
            </a:r>
            <a:br>
              <a:rPr lang="en-US" sz="1600" dirty="0"/>
            </a:br>
            <a:r>
              <a:rPr lang="en-US" sz="1600" dirty="0"/>
              <a:t>filename = '</a:t>
            </a:r>
            <a:r>
              <a:rPr lang="en-US" sz="1600" dirty="0" err="1"/>
              <a:t>metamorphosis_clean.txt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>file = open(filename, 'rt')</a:t>
            </a:r>
            <a:br>
              <a:rPr lang="en-US" sz="1600" dirty="0"/>
            </a:br>
            <a:r>
              <a:rPr lang="en-US" sz="1600" dirty="0"/>
              <a:t>text = </a:t>
            </a:r>
            <a:r>
              <a:rPr lang="en-US" sz="1600" dirty="0" err="1"/>
              <a:t>file.read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 err="1"/>
              <a:t>file.close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>
                <a:highlight>
                  <a:srgbClr val="FFFF00"/>
                </a:highlight>
              </a:rPr>
              <a:t># split into sentences</a:t>
            </a:r>
            <a:br>
              <a:rPr lang="en-US" sz="1600" dirty="0"/>
            </a:br>
            <a:r>
              <a:rPr lang="en-US" sz="1600" dirty="0"/>
              <a:t>sentences = </a:t>
            </a:r>
            <a:r>
              <a:rPr lang="en-US" sz="1600" dirty="0" err="1"/>
              <a:t>sent_tokenize</a:t>
            </a:r>
            <a:r>
              <a:rPr lang="en-US" sz="1600" dirty="0"/>
              <a:t>(text)</a:t>
            </a:r>
            <a:br>
              <a:rPr lang="en-US" sz="1600" dirty="0"/>
            </a:br>
            <a:r>
              <a:rPr lang="en-US" sz="1600" dirty="0"/>
              <a:t>print(sentences[0])</a:t>
            </a:r>
            <a:endParaRPr lang="en-T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F5304-9873-2D4B-8782-EF2AD613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89" y="4651898"/>
            <a:ext cx="9853175" cy="18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A581-BF73-3340-899E-A315A187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nltk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416F1-A8D2-F447-A087-A53EB22C5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91" y="2315015"/>
            <a:ext cx="11137534" cy="36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E43F-0601-BA40-ADDB-8A938CD3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Keras: One Hot Encode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CCB74-FEF5-3F49-A262-34163AEFA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694" y="4291860"/>
            <a:ext cx="7292674" cy="24356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C552AB-7A2F-E646-AADE-27B3D58D706E}"/>
              </a:ext>
            </a:extLst>
          </p:cNvPr>
          <p:cNvSpPr/>
          <p:nvPr/>
        </p:nvSpPr>
        <p:spPr>
          <a:xfrm>
            <a:off x="103632" y="20933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keras.preprocessing.text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one_hot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keras.preprocessing.text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text_to_word_sequence</a:t>
            </a: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define the document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text = </a:t>
            </a:r>
            <a:r>
              <a:rPr lang="en-US" dirty="0">
                <a:solidFill>
                  <a:srgbClr val="6A8759"/>
                </a:solidFill>
                <a:effectLst/>
              </a:rPr>
              <a:t>'The quick brown fox jumped over the lazy dog.'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 estimate the size of the vocabulary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words = </a:t>
            </a:r>
            <a:r>
              <a:rPr lang="en-US" dirty="0">
                <a:solidFill>
                  <a:srgbClr val="8888C6"/>
                </a:solidFill>
                <a:effectLst/>
              </a:rPr>
              <a:t>set</a:t>
            </a:r>
            <a:r>
              <a:rPr lang="en-US" dirty="0"/>
              <a:t>(</a:t>
            </a:r>
            <a:r>
              <a:rPr lang="en-US" dirty="0" err="1"/>
              <a:t>text_to_word_sequence</a:t>
            </a:r>
            <a:r>
              <a:rPr lang="en-US" dirty="0"/>
              <a:t>(text))</a:t>
            </a:r>
            <a:br>
              <a:rPr lang="en-US" dirty="0"/>
            </a:br>
            <a:r>
              <a:rPr lang="en-US" dirty="0" err="1"/>
              <a:t>vocab_size</a:t>
            </a:r>
            <a:r>
              <a:rPr lang="en-US" dirty="0"/>
              <a:t> =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(words)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/>
              <a:t>vocab_size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integer encode the document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result = </a:t>
            </a:r>
            <a:r>
              <a:rPr lang="en-US" dirty="0" err="1"/>
              <a:t>one_hot</a:t>
            </a:r>
            <a:r>
              <a:rPr lang="en-US" dirty="0"/>
              <a:t>(text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8888C6"/>
                </a:solidFill>
                <a:effectLst/>
              </a:rPr>
              <a:t>round</a:t>
            </a:r>
            <a:r>
              <a:rPr lang="en-US" dirty="0"/>
              <a:t>(</a:t>
            </a:r>
            <a:r>
              <a:rPr lang="en-US" dirty="0" err="1"/>
              <a:t>vocab_size</a:t>
            </a:r>
            <a:r>
              <a:rPr lang="en-US" dirty="0"/>
              <a:t>*</a:t>
            </a:r>
            <a:r>
              <a:rPr lang="en-US" dirty="0">
                <a:solidFill>
                  <a:srgbClr val="6897BB"/>
                </a:solidFill>
                <a:effectLst/>
              </a:rPr>
              <a:t>1.3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(result)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2628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3F2F-B9DE-9543-A3E7-3962B8CB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Keras: Tokenizer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81B34-0FEF-8644-9716-DD86B4A1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860" y="2318217"/>
            <a:ext cx="8394206" cy="19219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7D7D05-C2AA-584F-952F-41DA6FED03E7}"/>
              </a:ext>
            </a:extLst>
          </p:cNvPr>
          <p:cNvSpPr/>
          <p:nvPr/>
        </p:nvSpPr>
        <p:spPr>
          <a:xfrm>
            <a:off x="391934" y="2011535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</a:rPr>
              <a:t>from </a:t>
            </a:r>
            <a:r>
              <a:rPr lang="en-US" sz="1600" dirty="0" err="1"/>
              <a:t>keras.preprocessing.text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C7832"/>
                </a:solidFill>
                <a:effectLst/>
              </a:rPr>
              <a:t>import </a:t>
            </a:r>
            <a:r>
              <a:rPr lang="en-US" sz="1600" dirty="0"/>
              <a:t>Tokenizer</a:t>
            </a:r>
            <a:br>
              <a:rPr lang="en-US" sz="1600" dirty="0"/>
            </a:br>
            <a:r>
              <a:rPr lang="en-US" sz="1600" dirty="0">
                <a:solidFill>
                  <a:srgbClr val="808080"/>
                </a:solidFill>
                <a:effectLst/>
              </a:rPr>
              <a:t># define 5 documents</a:t>
            </a:r>
            <a:br>
              <a:rPr lang="en-US" sz="1600" dirty="0">
                <a:solidFill>
                  <a:srgbClr val="808080"/>
                </a:solidFill>
                <a:effectLst/>
              </a:rPr>
            </a:br>
            <a:r>
              <a:rPr lang="en-US" sz="1600" dirty="0"/>
              <a:t>docs = [</a:t>
            </a:r>
            <a:r>
              <a:rPr lang="en-US" sz="1600" dirty="0">
                <a:solidFill>
                  <a:srgbClr val="6A8759"/>
                </a:solidFill>
                <a:effectLst/>
              </a:rPr>
              <a:t>'Well done!'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  </a:t>
            </a:r>
            <a:r>
              <a:rPr lang="en-US" sz="1600" dirty="0">
                <a:solidFill>
                  <a:srgbClr val="6A8759"/>
                </a:solidFill>
                <a:effectLst/>
              </a:rPr>
              <a:t>'Good work'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  </a:t>
            </a:r>
            <a:r>
              <a:rPr lang="en-US" sz="1600" dirty="0">
                <a:solidFill>
                  <a:srgbClr val="6A8759"/>
                </a:solidFill>
                <a:effectLst/>
              </a:rPr>
              <a:t>'Great effort'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  </a:t>
            </a:r>
            <a:r>
              <a:rPr lang="en-US" sz="1600" dirty="0">
                <a:solidFill>
                  <a:srgbClr val="6A8759"/>
                </a:solidFill>
                <a:effectLst/>
              </a:rPr>
              <a:t>'nice work'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  </a:t>
            </a:r>
            <a:r>
              <a:rPr lang="en-US" sz="1600" dirty="0">
                <a:solidFill>
                  <a:srgbClr val="6A8759"/>
                </a:solidFill>
                <a:effectLst/>
              </a:rPr>
              <a:t>'Excellent!'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>
                <a:solidFill>
                  <a:srgbClr val="808080"/>
                </a:solidFill>
                <a:effectLst/>
              </a:rPr>
              <a:t># create the tokenizer</a:t>
            </a:r>
            <a:br>
              <a:rPr lang="en-US" sz="1600" dirty="0">
                <a:solidFill>
                  <a:srgbClr val="808080"/>
                </a:solidFill>
                <a:effectLst/>
              </a:rPr>
            </a:br>
            <a:r>
              <a:rPr lang="en-US" sz="1600" dirty="0"/>
              <a:t>t = Tokenizer()</a:t>
            </a:r>
            <a:br>
              <a:rPr lang="en-US" sz="1600" dirty="0"/>
            </a:br>
            <a:r>
              <a:rPr lang="en-US" sz="1600" dirty="0">
                <a:solidFill>
                  <a:srgbClr val="808080"/>
                </a:solidFill>
                <a:effectLst/>
              </a:rPr>
              <a:t># fit the tokenizer on the documents</a:t>
            </a:r>
            <a:br>
              <a:rPr lang="en-US" sz="1600" dirty="0">
                <a:solidFill>
                  <a:srgbClr val="808080"/>
                </a:solidFill>
                <a:effectLst/>
              </a:rPr>
            </a:br>
            <a:r>
              <a:rPr lang="en-US" sz="1600" dirty="0" err="1"/>
              <a:t>t.fit_on_texts</a:t>
            </a:r>
            <a:r>
              <a:rPr lang="en-US" sz="1600" dirty="0"/>
              <a:t>(docs)</a:t>
            </a:r>
            <a:br>
              <a:rPr lang="en-US" sz="1600" dirty="0"/>
            </a:br>
            <a:r>
              <a:rPr lang="en-US" sz="1600" dirty="0">
                <a:solidFill>
                  <a:srgbClr val="808080"/>
                </a:solidFill>
                <a:effectLst/>
              </a:rPr>
              <a:t># summarize what was learned</a:t>
            </a:r>
            <a:br>
              <a:rPr lang="en-US" sz="1600" dirty="0">
                <a:solidFill>
                  <a:srgbClr val="808080"/>
                </a:solidFill>
                <a:effectLst/>
              </a:rPr>
            </a:br>
            <a:r>
              <a:rPr lang="en-US" sz="16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600" dirty="0"/>
              <a:t>(</a:t>
            </a:r>
            <a:r>
              <a:rPr lang="en-US" sz="1600" dirty="0" err="1"/>
              <a:t>t.word_counts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600" dirty="0"/>
              <a:t>(</a:t>
            </a:r>
            <a:r>
              <a:rPr lang="en-US" sz="1600" dirty="0" err="1"/>
              <a:t>t.document_count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600" dirty="0"/>
              <a:t>(</a:t>
            </a:r>
            <a:r>
              <a:rPr lang="en-US" sz="1600" dirty="0" err="1"/>
              <a:t>t.word_index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600" dirty="0"/>
              <a:t>(</a:t>
            </a:r>
            <a:r>
              <a:rPr lang="en-US" sz="1600" dirty="0" err="1"/>
              <a:t>t.word_docs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808080"/>
                </a:solidFill>
                <a:effectLst/>
              </a:rPr>
              <a:t># integer encode documents</a:t>
            </a:r>
            <a:br>
              <a:rPr lang="en-US" sz="1600" dirty="0">
                <a:solidFill>
                  <a:srgbClr val="808080"/>
                </a:solidFill>
                <a:effectLst/>
              </a:rPr>
            </a:br>
            <a:r>
              <a:rPr lang="en-US" sz="1600" dirty="0" err="1"/>
              <a:t>encoded_docs</a:t>
            </a:r>
            <a:r>
              <a:rPr lang="en-US" sz="1600" dirty="0"/>
              <a:t> = </a:t>
            </a:r>
            <a:r>
              <a:rPr lang="en-US" sz="1600" dirty="0" err="1"/>
              <a:t>t.texts_to_matrix</a:t>
            </a:r>
            <a:r>
              <a:rPr lang="en-US" sz="1600" dirty="0"/>
              <a:t>(docs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AA4926"/>
                </a:solidFill>
                <a:effectLst/>
              </a:rPr>
              <a:t>mode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6A8759"/>
                </a:solidFill>
                <a:effectLst/>
              </a:rPr>
              <a:t>'count'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600" dirty="0"/>
              <a:t>(</a:t>
            </a:r>
            <a:r>
              <a:rPr lang="en-US" sz="1600" dirty="0" err="1"/>
              <a:t>encoded_docs</a:t>
            </a:r>
            <a:r>
              <a:rPr lang="en-US" sz="1600" dirty="0"/>
              <a:t>)</a:t>
            </a:r>
            <a:endParaRPr lang="en-TH" sz="1600" dirty="0"/>
          </a:p>
        </p:txBody>
      </p:sp>
    </p:spTree>
    <p:extLst>
      <p:ext uri="{BB962C8B-B14F-4D97-AF65-F5344CB8AC3E}">
        <p14:creationId xmlns:p14="http://schemas.microsoft.com/office/powerpoint/2010/main" val="318725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14C1-F37D-EE45-8B81-D88DDE9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Bag of words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C8E57C-C590-7448-B409-D1625517C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95" y="2321249"/>
            <a:ext cx="3896094" cy="358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FBEE6-0EA1-5247-92D6-DD6087C8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05" y="2579512"/>
            <a:ext cx="5194300" cy="66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40C5C-841F-FC47-9B4F-B23C99289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905" y="3429000"/>
            <a:ext cx="5207000" cy="139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54AEF-AEBC-F845-99D1-D91A70472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905" y="4865511"/>
            <a:ext cx="520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8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914A-0173-9149-8D43-FE121E72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Example : Movie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C3DF-C72F-C044-884C-2803322B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46" y="2049046"/>
            <a:ext cx="10168128" cy="3694176"/>
          </a:xfrm>
        </p:spPr>
        <p:txBody>
          <a:bodyPr/>
          <a:lstStyle/>
          <a:p>
            <a:r>
              <a:rPr lang="en-TH" dirty="0"/>
              <a:t>Clean Text and Build Vocab</a:t>
            </a:r>
          </a:p>
          <a:p>
            <a:endParaRPr lang="en-TH" dirty="0"/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Save to txt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569D8-8B4F-C149-9A2A-87667B95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6" y="2627545"/>
            <a:ext cx="10630511" cy="1858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0EF033-57B9-434C-A997-B974691D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155" y="4806496"/>
            <a:ext cx="4009757" cy="20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5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508-618C-9D4D-A026-0C4907B8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D57-4C27-D24C-B786-69652987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 err="1"/>
              <a:t>stop_words</a:t>
            </a:r>
            <a:r>
              <a:rPr lang="en-US" dirty="0"/>
              <a:t> = set(</a:t>
            </a:r>
            <a:r>
              <a:rPr lang="en-US" dirty="0" err="1"/>
              <a:t>stopwords.words</a:t>
            </a:r>
            <a:r>
              <a:rPr lang="en-US" dirty="0"/>
              <a:t>('</a:t>
            </a:r>
            <a:r>
              <a:rPr lang="en-US" dirty="0" err="1"/>
              <a:t>english</a:t>
            </a:r>
            <a:r>
              <a:rPr lang="en-US" dirty="0"/>
              <a:t>'))</a:t>
            </a:r>
            <a:br>
              <a:rPr lang="en-US" dirty="0"/>
            </a:br>
            <a:r>
              <a:rPr lang="en-US" dirty="0"/>
              <a:t>tokens = [w for w in tokens if not w in </a:t>
            </a:r>
            <a:r>
              <a:rPr lang="en-US" dirty="0" err="1"/>
              <a:t>stop_words</a:t>
            </a:r>
            <a:r>
              <a:rPr lang="en-US" dirty="0"/>
              <a:t>]</a:t>
            </a:r>
          </a:p>
          <a:p>
            <a:r>
              <a:rPr lang="en-US" dirty="0" err="1"/>
              <a:t>save_list</a:t>
            </a:r>
            <a:r>
              <a:rPr lang="en-US" dirty="0"/>
              <a:t>(tokens, '</a:t>
            </a:r>
            <a:r>
              <a:rPr lang="en-US" dirty="0" err="1"/>
              <a:t>vocab.txt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391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CD0-D12D-8B4A-8A3C-B5DA1B7D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H" dirty="0"/>
              <a:t>Divide Vocab into Negative and Positive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DE2-36B3-EC42-B24B-956C5D00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24" y="2082913"/>
            <a:ext cx="5973853" cy="3694176"/>
          </a:xfrm>
        </p:spPr>
        <p:txBody>
          <a:bodyPr>
            <a:normAutofit/>
          </a:bodyPr>
          <a:lstStyle/>
          <a:p>
            <a:r>
              <a:rPr lang="en-US" sz="1600" dirty="0"/>
              <a:t># load vocab</a:t>
            </a:r>
            <a:br>
              <a:rPr lang="en-US" sz="1600" dirty="0"/>
            </a:br>
            <a:r>
              <a:rPr lang="en-US" sz="1600" dirty="0" err="1"/>
              <a:t>vocab_filename</a:t>
            </a:r>
            <a:r>
              <a:rPr lang="en-US" sz="1600" dirty="0"/>
              <a:t> = '</a:t>
            </a:r>
            <a:r>
              <a:rPr lang="en-US" sz="1600" dirty="0" err="1"/>
              <a:t>vocab.txt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>vocab = </a:t>
            </a:r>
            <a:r>
              <a:rPr lang="en-US" sz="1600" dirty="0" err="1"/>
              <a:t>load_doc</a:t>
            </a:r>
            <a:r>
              <a:rPr lang="en-US" sz="1600" dirty="0"/>
              <a:t>(</a:t>
            </a:r>
            <a:r>
              <a:rPr lang="en-US" sz="1600" dirty="0" err="1"/>
              <a:t>vocab_filename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vocab = </a:t>
            </a:r>
            <a:r>
              <a:rPr lang="en-US" sz="1600" dirty="0" err="1"/>
              <a:t>vocab.split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vocab = set(vocab)</a:t>
            </a:r>
            <a:br>
              <a:rPr lang="en-US" sz="1600" dirty="0"/>
            </a:br>
            <a:r>
              <a:rPr lang="en-US" sz="1600" dirty="0"/>
              <a:t># negative vocab</a:t>
            </a:r>
            <a:br>
              <a:rPr lang="en-US" sz="1600" dirty="0"/>
            </a:br>
            <a:r>
              <a:rPr lang="en-US" sz="1600" dirty="0" err="1"/>
              <a:t>negative_lines</a:t>
            </a:r>
            <a:r>
              <a:rPr lang="en-US" sz="1600" dirty="0"/>
              <a:t> = </a:t>
            </a:r>
            <a:r>
              <a:rPr lang="en-US" sz="1600" dirty="0" err="1"/>
              <a:t>process_docs</a:t>
            </a:r>
            <a:r>
              <a:rPr lang="en-US" sz="1600" dirty="0"/>
              <a:t>('txt/neg', vocab)</a:t>
            </a:r>
            <a:br>
              <a:rPr lang="en-US" sz="1600" dirty="0"/>
            </a:br>
            <a:r>
              <a:rPr lang="en-US" sz="1600" dirty="0" err="1"/>
              <a:t>save_list</a:t>
            </a:r>
            <a:r>
              <a:rPr lang="en-US" sz="1600" dirty="0"/>
              <a:t>(</a:t>
            </a:r>
            <a:r>
              <a:rPr lang="en-US" sz="1600" dirty="0" err="1"/>
              <a:t>negative_lines</a:t>
            </a:r>
            <a:r>
              <a:rPr lang="en-US" sz="1600" dirty="0"/>
              <a:t>, '</a:t>
            </a:r>
            <a:r>
              <a:rPr lang="en-US" sz="1600" dirty="0" err="1"/>
              <a:t>negative.txt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# positive vocab</a:t>
            </a:r>
            <a:br>
              <a:rPr lang="en-US" sz="1600" dirty="0"/>
            </a:br>
            <a:r>
              <a:rPr lang="en-US" sz="1600" dirty="0" err="1"/>
              <a:t>positive_lines</a:t>
            </a:r>
            <a:r>
              <a:rPr lang="en-US" sz="1600" dirty="0"/>
              <a:t> = </a:t>
            </a:r>
            <a:r>
              <a:rPr lang="en-US" sz="1600" dirty="0" err="1"/>
              <a:t>process_docs</a:t>
            </a:r>
            <a:r>
              <a:rPr lang="en-US" sz="1600" dirty="0"/>
              <a:t>('txt/pos', vocab)</a:t>
            </a:r>
            <a:br>
              <a:rPr lang="en-US" sz="1600" dirty="0"/>
            </a:br>
            <a:r>
              <a:rPr lang="en-US" sz="1600" dirty="0" err="1"/>
              <a:t>save_list</a:t>
            </a:r>
            <a:r>
              <a:rPr lang="en-US" sz="1600" dirty="0"/>
              <a:t>(</a:t>
            </a:r>
            <a:r>
              <a:rPr lang="en-US" sz="1600" dirty="0" err="1"/>
              <a:t>positive_lines</a:t>
            </a:r>
            <a:r>
              <a:rPr lang="en-US" sz="1600" dirty="0"/>
              <a:t>, '</a:t>
            </a:r>
            <a:r>
              <a:rPr lang="en-US" sz="1600" dirty="0" err="1"/>
              <a:t>positive.txt</a:t>
            </a:r>
            <a:r>
              <a:rPr lang="en-US" sz="1600" dirty="0"/>
              <a:t>')</a:t>
            </a:r>
            <a:endParaRPr lang="en-T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BEC98-29FA-5641-8DF6-8A12009E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77" y="2082913"/>
            <a:ext cx="5260622" cy="469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C802-206A-FF4A-86C8-979D850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H" dirty="0"/>
              <a:t>Project: Bag of word model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FAD2-CED7-2844-95F3-3FAD3B15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833"/>
            <a:ext cx="5646198" cy="3125951"/>
          </a:xfrm>
        </p:spPr>
        <p:txBody>
          <a:bodyPr>
            <a:normAutofit fontScale="92500" lnSpcReduction="20000"/>
          </a:bodyPr>
          <a:lstStyle/>
          <a:p>
            <a:r>
              <a:rPr lang="en-TH" sz="2000" dirty="0"/>
              <a:t>Step 1: Clean review</a:t>
            </a:r>
          </a:p>
          <a:p>
            <a:r>
              <a:rPr lang="en-TH" sz="2000" dirty="0"/>
              <a:t>Step 2: Select Vocab</a:t>
            </a:r>
          </a:p>
          <a:p>
            <a:r>
              <a:rPr lang="en-TH" sz="2000" dirty="0"/>
              <a:t>Step 3: Filter Vocab and save as vocab.txt</a:t>
            </a:r>
          </a:p>
          <a:p>
            <a:r>
              <a:rPr lang="en-TH" sz="2000" dirty="0"/>
              <a:t>Step 4: Assign label to vocab</a:t>
            </a:r>
          </a:p>
          <a:p>
            <a:r>
              <a:rPr lang="en-TH" sz="2000" dirty="0"/>
              <a:t>Step 5: Prepare Data</a:t>
            </a:r>
          </a:p>
          <a:p>
            <a:r>
              <a:rPr lang="en-TH" sz="2000" dirty="0"/>
              <a:t>Step 6: Build Neural mlp model</a:t>
            </a:r>
          </a:p>
          <a:p>
            <a:r>
              <a:rPr lang="en-TH" sz="2000" dirty="0"/>
              <a:t>Step 7: Compare encoding</a:t>
            </a:r>
          </a:p>
          <a:p>
            <a:r>
              <a:rPr lang="en-TH" sz="2000" dirty="0"/>
              <a:t>Step 8: Prediction</a:t>
            </a:r>
          </a:p>
          <a:p>
            <a:endParaRPr lang="en-T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10B54-A5B8-E748-806E-DCB9DDE6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642" y="2066167"/>
            <a:ext cx="6044090" cy="25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C897-E22F-6849-BB90-AD126A49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971A-EB0D-1849-AB3F-C36324C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NLP Challenges</a:t>
            </a:r>
          </a:p>
          <a:p>
            <a:r>
              <a:rPr lang="en-TH" dirty="0"/>
              <a:t>Promise of deep learning</a:t>
            </a:r>
          </a:p>
          <a:p>
            <a:r>
              <a:rPr lang="en-TH" dirty="0"/>
              <a:t>Keras Model</a:t>
            </a:r>
          </a:p>
          <a:p>
            <a:r>
              <a:rPr lang="en-TH" dirty="0"/>
              <a:t>Techniques</a:t>
            </a:r>
          </a:p>
          <a:p>
            <a:r>
              <a:rPr lang="en-TH" dirty="0"/>
              <a:t>Projects: Neural Bag of Word Model for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64808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77A0-206F-5642-B7F8-25C71DCE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mlp and the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817544-07EB-A84C-B495-31D2D8E8C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2105554"/>
            <a:ext cx="3363067" cy="44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28F9-C230-5C40-B4E4-C6013C8D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Encoding Compare the accuracy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B0ECD1-24AB-9B43-9099-221FD318A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91" y="3429000"/>
            <a:ext cx="5574541" cy="28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91B48-62B6-E64B-9E64-A21A731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41" y="2442722"/>
            <a:ext cx="5121546" cy="4305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7EBEB3-93AE-C149-A955-8408C8CD855C}"/>
              </a:ext>
            </a:extLst>
          </p:cNvPr>
          <p:cNvSpPr/>
          <p:nvPr/>
        </p:nvSpPr>
        <p:spPr>
          <a:xfrm>
            <a:off x="536041" y="21771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TH" b="1" i="1" dirty="0"/>
              <a:t>We can see that binary achieved the best results with a modest spread and might be the preferred approach for this dataset</a:t>
            </a:r>
          </a:p>
        </p:txBody>
      </p:sp>
    </p:spTree>
    <p:extLst>
      <p:ext uri="{BB962C8B-B14F-4D97-AF65-F5344CB8AC3E}">
        <p14:creationId xmlns:p14="http://schemas.microsoft.com/office/powerpoint/2010/main" val="151667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BF1A-DEBF-E649-BFBD-39DB0471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Make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1E90A-0FCD-A04F-B85D-B5E355BB7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107667"/>
            <a:ext cx="5465854" cy="46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2B6-9316-3B41-A033-8184D9B8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 challenge of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31D6-714C-D541-B498-882F6B1D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Natural language is primarily hard because of its nature, there are a few rules but not all.</a:t>
            </a:r>
          </a:p>
          <a:p>
            <a:r>
              <a:rPr lang="en-TH" dirty="0"/>
              <a:t>Hard to model the relevant phenomena.</a:t>
            </a:r>
          </a:p>
          <a:p>
            <a:r>
              <a:rPr lang="en-TH" dirty="0"/>
              <a:t>Applied mathematic to linguistics (grammar, semantics, and phonetics)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72576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1E22-CE93-2F4E-BE79-50F0CF8F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Promise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43CE-497B-1044-BC8D-43083EA2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H" sz="2000" dirty="0"/>
              <a:t>Promise of Drop-in replacement model: replace existing linear model</a:t>
            </a:r>
          </a:p>
          <a:p>
            <a:r>
              <a:rPr lang="en-TH" sz="2000" dirty="0"/>
              <a:t>Promise of new NLP models: facilitate developing entirely new models</a:t>
            </a:r>
          </a:p>
          <a:p>
            <a:r>
              <a:rPr lang="en-TH" sz="2000" dirty="0"/>
              <a:t>Promise of feature learning: able to learn feature representation rather than require experts to manually specify and extract features</a:t>
            </a:r>
          </a:p>
          <a:p>
            <a:r>
              <a:rPr lang="en-TH" sz="2000" dirty="0"/>
              <a:t>Promise of continued improvement: the rapid </a:t>
            </a:r>
            <a:r>
              <a:rPr lang="en-US" sz="2000" dirty="0"/>
              <a:t>improvement of hardware such as GPU, and reinforcement learning</a:t>
            </a:r>
          </a:p>
          <a:p>
            <a:r>
              <a:rPr lang="en-TH" sz="2000" dirty="0"/>
              <a:t>Promise of end to end models: such as Neural machine translation, or NMT, refers to a large neural networks in order to learn to translate one language to another.</a:t>
            </a:r>
          </a:p>
        </p:txBody>
      </p:sp>
    </p:spTree>
    <p:extLst>
      <p:ext uri="{BB962C8B-B14F-4D97-AF65-F5344CB8AC3E}">
        <p14:creationId xmlns:p14="http://schemas.microsoft.com/office/powerpoint/2010/main" val="393223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EF52-A920-9846-A4CA-488F9E6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Keras Model Life-Cycle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477D-8141-BF4A-BF06-4736F7AD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1- Define Network</a:t>
            </a:r>
          </a:p>
          <a:p>
            <a:r>
              <a:rPr lang="en-TH" dirty="0"/>
              <a:t>2- Compile Network</a:t>
            </a:r>
          </a:p>
          <a:p>
            <a:r>
              <a:rPr lang="en-TH" dirty="0"/>
              <a:t>3- Fit Network</a:t>
            </a:r>
          </a:p>
          <a:p>
            <a:r>
              <a:rPr lang="en-TH" dirty="0"/>
              <a:t>4- Evaluate Network</a:t>
            </a:r>
          </a:p>
          <a:p>
            <a:r>
              <a:rPr lang="en-TH" dirty="0"/>
              <a:t>5- Make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79A6D-99E7-D548-8639-B359C3D0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49" y="1728216"/>
            <a:ext cx="2951339" cy="45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8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BDE0-5CE9-C24B-BD46-7A7A8027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35" y="118533"/>
            <a:ext cx="10168128" cy="1179576"/>
          </a:xfrm>
        </p:spPr>
        <p:txBody>
          <a:bodyPr/>
          <a:lstStyle/>
          <a:p>
            <a:r>
              <a:rPr lang="en-TH" dirty="0"/>
              <a:t>Keras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40B3-6B3C-7948-8241-8E8AA8F0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068497"/>
            <a:ext cx="5588000" cy="4670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Define the network</a:t>
            </a:r>
          </a:p>
          <a:p>
            <a:pPr marL="0" indent="0">
              <a:buNone/>
            </a:pPr>
            <a:r>
              <a:rPr lang="en-US" sz="2000" dirty="0"/>
              <a:t>model = Sequential()</a:t>
            </a:r>
          </a:p>
          <a:p>
            <a:pPr marL="0" indent="0">
              <a:buNone/>
            </a:pPr>
            <a:r>
              <a:rPr lang="en-US" sz="2000" dirty="0" err="1"/>
              <a:t>model.add</a:t>
            </a:r>
            <a:r>
              <a:rPr lang="en-US" sz="2000" dirty="0"/>
              <a:t>(Dense(5, </a:t>
            </a:r>
            <a:r>
              <a:rPr lang="en-US" sz="2000" dirty="0" err="1"/>
              <a:t>input_dim</a:t>
            </a:r>
            <a:r>
              <a:rPr lang="en-US" sz="2000" dirty="0"/>
              <a:t>=2))</a:t>
            </a:r>
          </a:p>
          <a:p>
            <a:pPr marL="0" indent="0">
              <a:buNone/>
            </a:pPr>
            <a:r>
              <a:rPr lang="en-US" sz="2000" dirty="0" err="1"/>
              <a:t>model.add</a:t>
            </a:r>
            <a:r>
              <a:rPr lang="en-US" sz="2000" dirty="0"/>
              <a:t>(Activation('</a:t>
            </a:r>
            <a:r>
              <a:rPr lang="en-US" sz="2000" dirty="0" err="1"/>
              <a:t>relu</a:t>
            </a:r>
            <a:r>
              <a:rPr lang="en-US" sz="2000" dirty="0"/>
              <a:t>’))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Compile the network</a:t>
            </a:r>
          </a:p>
          <a:p>
            <a:pPr marL="0" indent="0">
              <a:buNone/>
            </a:pPr>
            <a:r>
              <a:rPr lang="en-US" sz="2000" dirty="0"/>
              <a:t>algorithm = SGD(</a:t>
            </a:r>
            <a:r>
              <a:rPr lang="en-US" sz="2000" dirty="0" err="1"/>
              <a:t>lr</a:t>
            </a:r>
            <a:r>
              <a:rPr lang="en-US" sz="2000" dirty="0"/>
              <a:t>=0.1, momentum=0.3) </a:t>
            </a:r>
          </a:p>
          <a:p>
            <a:pPr marL="0" indent="0">
              <a:buNone/>
            </a:pPr>
            <a:r>
              <a:rPr lang="en-US" sz="2000" dirty="0" err="1"/>
              <a:t>model.compile</a:t>
            </a:r>
            <a:r>
              <a:rPr lang="en-US" sz="2000" dirty="0"/>
              <a:t>(optimizer=algorithm, loss='</a:t>
            </a:r>
            <a:r>
              <a:rPr lang="en-US" sz="2000" dirty="0" err="1"/>
              <a:t>mean_squared_error</a:t>
            </a:r>
            <a:r>
              <a:rPr lang="en-US" sz="2000" dirty="0"/>
              <a:t>’)</a:t>
            </a:r>
          </a:p>
          <a:p>
            <a:pPr marL="0" indent="0">
              <a:buNone/>
            </a:pPr>
            <a:endParaRPr lang="en-TH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01E399-C3AF-5D47-82DD-8076A24F2616}"/>
              </a:ext>
            </a:extLst>
          </p:cNvPr>
          <p:cNvSpPr txBox="1">
            <a:spLocks/>
          </p:cNvSpPr>
          <p:nvPr/>
        </p:nvSpPr>
        <p:spPr>
          <a:xfrm>
            <a:off x="6223247" y="2068497"/>
            <a:ext cx="5460753" cy="4548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FFFF00"/>
                </a:highlight>
              </a:rPr>
              <a:t># Fit the network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history = </a:t>
            </a:r>
            <a:r>
              <a:rPr lang="en-US" sz="2000" dirty="0" err="1"/>
              <a:t>model.fit</a:t>
            </a:r>
            <a:r>
              <a:rPr lang="en-US" sz="2000" dirty="0"/>
              <a:t>(X, y, </a:t>
            </a:r>
            <a:r>
              <a:rPr lang="en-US" sz="2000" dirty="0" err="1"/>
              <a:t>batch_size</a:t>
            </a:r>
            <a:r>
              <a:rPr lang="en-US" sz="2000" dirty="0"/>
              <a:t>=10, epochs=100)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FFFF00"/>
                </a:highlight>
              </a:rPr>
              <a:t># Evaluate the network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loss, accuracy = </a:t>
            </a:r>
            <a:r>
              <a:rPr lang="en-US" sz="2000" dirty="0" err="1"/>
              <a:t>model.evaluate</a:t>
            </a:r>
            <a:r>
              <a:rPr lang="en-US" sz="2000" dirty="0"/>
              <a:t>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FFFF00"/>
                </a:highlight>
              </a:rPr>
              <a:t>#Make Predictions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predictions = </a:t>
            </a:r>
            <a:r>
              <a:rPr lang="en-US" sz="2000" dirty="0" err="1"/>
              <a:t>model.predict</a:t>
            </a:r>
            <a:r>
              <a:rPr lang="en-US" sz="2000" dirty="0"/>
              <a:t>(X)</a:t>
            </a:r>
            <a:endParaRPr lang="en-TH" sz="2000" dirty="0"/>
          </a:p>
        </p:txBody>
      </p:sp>
    </p:spTree>
    <p:extLst>
      <p:ext uri="{BB962C8B-B14F-4D97-AF65-F5344CB8AC3E}">
        <p14:creationId xmlns:p14="http://schemas.microsoft.com/office/powerpoint/2010/main" val="57979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BF81-7F34-BD4D-8B71-96E13F88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Demonstrate mlp, cnn, rnn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AF155-F6ED-274E-8F0D-E64C231BA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" y="2234731"/>
            <a:ext cx="3798694" cy="4396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85503-6557-764E-94F2-CBF8A018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85" y="2234732"/>
            <a:ext cx="3602272" cy="4396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6BD9E1-8FC7-754A-B80E-5FAC365DC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33" y="2234732"/>
            <a:ext cx="3875602" cy="43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C4A0-BAF9-1F47-9D05-CA381F82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The techniques</a:t>
            </a:r>
          </a:p>
        </p:txBody>
      </p:sp>
    </p:spTree>
    <p:extLst>
      <p:ext uri="{BB962C8B-B14F-4D97-AF65-F5344CB8AC3E}">
        <p14:creationId xmlns:p14="http://schemas.microsoft.com/office/powerpoint/2010/main" val="65766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A631-3B0A-B144-A3BC-911467D9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Split the word with 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1D29-2C08-D849-BCFB-68B02CCB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55" y="2038057"/>
            <a:ext cx="11209377" cy="2356389"/>
          </a:xfrm>
        </p:spPr>
        <p:txBody>
          <a:bodyPr>
            <a:no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# load text</a:t>
            </a:r>
            <a:br>
              <a:rPr lang="en-US" sz="1600" dirty="0"/>
            </a:br>
            <a:r>
              <a:rPr lang="en-US" sz="1600" dirty="0"/>
              <a:t>filename = '</a:t>
            </a:r>
            <a:r>
              <a:rPr lang="en-US" sz="1600" dirty="0" err="1"/>
              <a:t>metamorphosis_clean.txt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>file = open(filename, 'rt')</a:t>
            </a:r>
            <a:br>
              <a:rPr lang="en-US" sz="1600" dirty="0"/>
            </a:br>
            <a:r>
              <a:rPr lang="en-US" sz="1600" dirty="0"/>
              <a:t>text = </a:t>
            </a:r>
            <a:r>
              <a:rPr lang="en-US" sz="1600" dirty="0" err="1"/>
              <a:t>file.read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 err="1"/>
              <a:t>file.close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>
                <a:highlight>
                  <a:srgbClr val="FFFF00"/>
                </a:highlight>
              </a:rPr>
              <a:t># split into words by white space</a:t>
            </a:r>
            <a:br>
              <a:rPr lang="en-US" sz="1600" dirty="0"/>
            </a:br>
            <a:r>
              <a:rPr lang="en-US" sz="1600" dirty="0"/>
              <a:t>words = </a:t>
            </a:r>
            <a:r>
              <a:rPr lang="en-US" sz="1600" dirty="0" err="1"/>
              <a:t>text.split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print(words[:100])</a:t>
            </a:r>
            <a:endParaRPr lang="en-T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E4B2F-6812-5848-8223-45FDBE42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76" y="4065862"/>
            <a:ext cx="8836456" cy="2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178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2E3"/>
      </a:lt2>
      <a:accent1>
        <a:srgbClr val="2EB3A6"/>
      </a:accent1>
      <a:accent2>
        <a:srgbClr val="22B66A"/>
      </a:accent2>
      <a:accent3>
        <a:srgbClr val="2FB739"/>
      </a:accent3>
      <a:accent4>
        <a:srgbClr val="55B522"/>
      </a:accent4>
      <a:accent5>
        <a:srgbClr val="8CAB2C"/>
      </a:accent5>
      <a:accent6>
        <a:srgbClr val="B99E23"/>
      </a:accent6>
      <a:hlink>
        <a:srgbClr val="C95D6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1006</Words>
  <Application>Microsoft Macintosh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Calibri</vt:lpstr>
      <vt:lpstr>AccentBoxVTI</vt:lpstr>
      <vt:lpstr>NLP Presentation</vt:lpstr>
      <vt:lpstr>Agenda</vt:lpstr>
      <vt:lpstr>A challenge of natural language</vt:lpstr>
      <vt:lpstr>Promise of deep learning</vt:lpstr>
      <vt:lpstr>Keras Model Life-Cycle</vt:lpstr>
      <vt:lpstr>Keras Coding Example</vt:lpstr>
      <vt:lpstr>Demonstrate mlp, cnn, rnn</vt:lpstr>
      <vt:lpstr>The techniques</vt:lpstr>
      <vt:lpstr>Split the word with white space</vt:lpstr>
      <vt:lpstr>Remove Punctuation Manually</vt:lpstr>
      <vt:lpstr>Split sentences</vt:lpstr>
      <vt:lpstr>nltk</vt:lpstr>
      <vt:lpstr>Keras: One Hot Encode</vt:lpstr>
      <vt:lpstr>Keras: Tokenizer API</vt:lpstr>
      <vt:lpstr>Bag of words modeling</vt:lpstr>
      <vt:lpstr>Example : Movie Review</vt:lpstr>
      <vt:lpstr>Code</vt:lpstr>
      <vt:lpstr>Divide Vocab into Negative and Positive Review</vt:lpstr>
      <vt:lpstr>Project: Bag of word model for sentiment analysis</vt:lpstr>
      <vt:lpstr>Build mlp and the result</vt:lpstr>
      <vt:lpstr>Encoding Compare the accuracy </vt:lpstr>
      <vt:lpstr>Make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Presentation</dc:title>
  <dc:creator>Nhat Quang Tran</dc:creator>
  <cp:lastModifiedBy>Nhat Quang Tran</cp:lastModifiedBy>
  <cp:revision>20</cp:revision>
  <dcterms:created xsi:type="dcterms:W3CDTF">2020-02-23T05:39:47Z</dcterms:created>
  <dcterms:modified xsi:type="dcterms:W3CDTF">2020-02-23T15:59:52Z</dcterms:modified>
</cp:coreProperties>
</file>