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92" r:id="rId5"/>
    <p:sldId id="309" r:id="rId6"/>
    <p:sldId id="311" r:id="rId7"/>
    <p:sldId id="312" r:id="rId8"/>
    <p:sldId id="313" r:id="rId9"/>
    <p:sldId id="314" r:id="rId10"/>
    <p:sldId id="315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Why use it?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What is it?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How does it work?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Why use it?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it?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does it work?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39ED-0866-4CC1-8795-AC9989B9967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43E1-F7EB-415F-A40C-816BAF244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Examles</a:t>
            </a:r>
            <a:r>
              <a:rPr lang="en-US" dirty="0"/>
              <a:t> of inference are calculating an expected probability or estimating density; direct calculation is often an integral, and distributions can involve many random variables that complicate the calculation; often a problem especially in Bayesian inference where we must integrate over the priors; in Monte Carlo simulation, we take many independent samples from the distribution and use those samples to make inference; similar to bootstrap! But bootstrap is based on sampling from a data set, whereas this is sampling from a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43E1-F7EB-415F-A40C-816BAF244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 of independence is violated most often in Bayesian inference, with structured or graphical probabilistic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43E1-F7EB-415F-A40C-816BAF244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is that the estimation chain converges to the true distribution; still follow the Monte Carlo process where samples are 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43E1-F7EB-415F-A40C-816BAF244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might be a “burn-in” phase at the beginning of MCMC where the chain is wildly off before it finds a useful search, these early samples can be discarded; hard to know when enough samples have been taken, often run a set (large, like 10,000 large) number of times, effective sample size is smaller than the number of runs; trace plot should look like the top panel, where the proposed value covers the parameter space quickly and doesn’t get stuck, choice of sigma for normal distribution can affect </a:t>
            </a:r>
            <a:r>
              <a:rPr lang="en-US"/>
              <a:t>the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43E1-F7EB-415F-A40C-816BAF244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arkov-chain-monte-carlo-for-probability/" TargetMode="External"/><Relationship Id="rId2" Type="http://schemas.openxmlformats.org/officeDocument/2006/relationships/hyperlink" Target="https://link.springer.com/book/97803873107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214/10-STS351" TargetMode="External"/><Relationship Id="rId5" Type="http://schemas.openxmlformats.org/officeDocument/2006/relationships/hyperlink" Target="https://medium.com/@__amol__/markov-chains-with-python-1109663f3678" TargetMode="External"/><Relationship Id="rId4" Type="http://schemas.openxmlformats.org/officeDocument/2006/relationships/hyperlink" Target="https://bookdown.org/marklhc/notes_bookdown/markov-chain-monte-carlo.html#the-metropolis-hastings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Markov Chain monte </a:t>
            </a:r>
            <a:r>
              <a:rPr lang="en-US" sz="4400" dirty="0" err="1">
                <a:solidFill>
                  <a:schemeClr val="tx1"/>
                </a:solidFill>
              </a:rPr>
              <a:t>carlo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Joelle Strom</a:t>
            </a:r>
          </a:p>
          <a:p>
            <a:r>
              <a:rPr lang="en-US" dirty="0">
                <a:solidFill>
                  <a:schemeClr val="tx1"/>
                </a:solidFill>
              </a:rPr>
              <a:t>Consulting Presentation #2</a:t>
            </a:r>
          </a:p>
          <a:p>
            <a:r>
              <a:rPr lang="en-US" dirty="0">
                <a:solidFill>
                  <a:schemeClr val="tx1"/>
                </a:solidFill>
              </a:rPr>
              <a:t>Nov. 22, 2021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8067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323-74EB-40AB-8F0B-5601CADE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3F68-1818-4CB1-93F1-3209CBED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1727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want to calculate a quantity from a probabilistic model, we are conducting </a:t>
            </a:r>
            <a:r>
              <a:rPr lang="en-US" b="1" dirty="0">
                <a:solidFill>
                  <a:schemeClr val="accent1"/>
                </a:solidFill>
              </a:rPr>
              <a:t>inference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Monte Carlo sampling </a:t>
            </a:r>
            <a:r>
              <a:rPr lang="en-US" dirty="0"/>
              <a:t>is used for distributions where the direct calculation is too difficult to solve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EA53-3E3A-4728-A0DB-0983550B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478074"/>
          </a:xfrm>
        </p:spPr>
        <p:txBody>
          <a:bodyPr>
            <a:normAutofit fontScale="77500" lnSpcReduction="20000"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</a:rPr>
              <a:t>“For most probabilistic models of practical interest, exact inference is intractable, and so we have to resort to some form of approximation.”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300" i="1" dirty="0">
                <a:solidFill>
                  <a:schemeClr val="accent6">
                    <a:lumMod val="50000"/>
                  </a:schemeClr>
                </a:solidFill>
              </a:rPr>
              <a:t>Pattern Recognition and Machine Learning</a:t>
            </a:r>
            <a:r>
              <a:rPr lang="en-US" sz="2300" dirty="0">
                <a:solidFill>
                  <a:schemeClr val="accent6">
                    <a:lumMod val="50000"/>
                  </a:schemeClr>
                </a:solidFill>
              </a:rPr>
              <a:t>, 2006 (p. 523)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D3973-4970-40CC-8D94-7F9548B3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53312"/>
            <a:ext cx="5982093" cy="42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AF51-7527-4733-BDB0-9ED17F90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A Step Further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5597-0D8F-46A3-A9D0-C951F4DB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56" y="2053052"/>
            <a:ext cx="4414438" cy="27700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DC5A-9FF9-4B26-90AB-4C3AD5F5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So then why do we need another method?</a:t>
            </a:r>
          </a:p>
          <a:p>
            <a:pPr lvl="1"/>
            <a:r>
              <a:rPr lang="en-US" dirty="0"/>
              <a:t>Monte Carlo does NOT work in high dimensions</a:t>
            </a:r>
          </a:p>
          <a:p>
            <a:pPr lvl="1"/>
            <a:r>
              <a:rPr lang="en-US" dirty="0"/>
              <a:t>Monte Carlo also assumes that each sample is independent, which is not always the case</a:t>
            </a:r>
          </a:p>
          <a:p>
            <a:r>
              <a:rPr lang="en-US" b="1" dirty="0"/>
              <a:t>Markov Chain Monte Carlo (MCMC) </a:t>
            </a:r>
            <a:r>
              <a:rPr lang="en-US" dirty="0"/>
              <a:t>is the solution to this problem!</a:t>
            </a:r>
            <a:endParaRPr lang="en-US" b="1" dirty="0"/>
          </a:p>
          <a:p>
            <a:pPr lvl="1"/>
            <a:r>
              <a:rPr lang="en-US" dirty="0"/>
              <a:t>Combines elements of </a:t>
            </a:r>
            <a:r>
              <a:rPr lang="en-US" b="1" dirty="0"/>
              <a:t>Markov Chain </a:t>
            </a:r>
            <a:r>
              <a:rPr lang="en-US" dirty="0"/>
              <a:t>with the Monte Carlo sampling method</a:t>
            </a:r>
          </a:p>
          <a:p>
            <a:pPr lvl="1"/>
            <a:r>
              <a:rPr lang="en-US" dirty="0"/>
              <a:t>Was originally developed  in the 1940s and initially used in particle physics research</a:t>
            </a:r>
          </a:p>
          <a:p>
            <a:r>
              <a:rPr lang="en-US" dirty="0"/>
              <a:t>Markov chains are sequences that satisfy the </a:t>
            </a:r>
            <a:r>
              <a:rPr lang="en-US" b="1" dirty="0"/>
              <a:t>Markov Property: </a:t>
            </a:r>
            <a:r>
              <a:rPr lang="en-US" dirty="0"/>
              <a:t>the probability of the next state depends upon the present state</a:t>
            </a:r>
          </a:p>
        </p:txBody>
      </p:sp>
    </p:spTree>
    <p:extLst>
      <p:ext uri="{BB962C8B-B14F-4D97-AF65-F5344CB8AC3E}">
        <p14:creationId xmlns:p14="http://schemas.microsoft.com/office/powerpoint/2010/main" val="59115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D52-CBEC-46B6-B941-74C47DF5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A19C-87C5-45A8-BB7C-C72D7FB8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951165"/>
          </a:xfrm>
        </p:spPr>
        <p:txBody>
          <a:bodyPr/>
          <a:lstStyle/>
          <a:p>
            <a:r>
              <a:rPr lang="en-US" dirty="0"/>
              <a:t>MCMC combines Markov Chain and Monte Carlo</a:t>
            </a:r>
          </a:p>
          <a:p>
            <a:pPr lvl="1"/>
            <a:r>
              <a:rPr lang="en-US" dirty="0"/>
              <a:t>Random samples are taken from the population, just as in Monte Carlo</a:t>
            </a:r>
          </a:p>
          <a:p>
            <a:pPr lvl="1"/>
            <a:r>
              <a:rPr lang="en-US" dirty="0"/>
              <a:t>BUT now each sample is probabilistically dependent on the previous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F0AA0-C81C-41E5-9CE2-8B3888C6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3228944"/>
            <a:ext cx="9496425" cy="2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B99E3-CBF2-4728-B8CE-73B35C9B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516643"/>
            <a:ext cx="5367165" cy="3837522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B1CF2-03B0-4F4E-9334-3B0E4780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The Algorithm(s)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6AB4-BBFD-4396-B2D6-B8C8217A9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4082" y="2103120"/>
                <a:ext cx="4472922" cy="39319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Metropolis algorithm</a:t>
                </a:r>
              </a:p>
              <a:p>
                <a:pPr marL="502920" lvl="1" indent="-228600">
                  <a:buFont typeface="Garamond" pitchFamily="18" charset="0"/>
                  <a:buAutoNum type="arabicPeriod"/>
                </a:pPr>
                <a:r>
                  <a:rPr lang="en-US" dirty="0"/>
                  <a:t>Choose some value within the sample space (x</a:t>
                </a:r>
                <a:r>
                  <a:rPr lang="en-US" baseline="-25000" dirty="0"/>
                  <a:t>0</a:t>
                </a:r>
                <a:r>
                  <a:rPr lang="en-US" dirty="0"/>
                  <a:t>) and choose a symmetric distribution </a:t>
                </a:r>
              </a:p>
              <a:p>
                <a:pPr marL="502920" lvl="1" indent="-228600">
                  <a:buFont typeface="Garamond" pitchFamily="18" charset="0"/>
                  <a:buAutoNum type="arabicPeriod"/>
                </a:pPr>
                <a:r>
                  <a:rPr lang="en-US" dirty="0"/>
                  <a:t>Generate a random value (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prop</a:t>
                </a:r>
                <a:r>
                  <a:rPr lang="en-US" dirty="0"/>
                  <a:t>) from the distribution based around the original value </a:t>
                </a:r>
              </a:p>
              <a:p>
                <a:pPr marL="502920" lvl="1" indent="-228600">
                  <a:buFont typeface="Garamond" pitchFamily="18" charset="0"/>
                  <a:buAutoNum type="arabicPeriod"/>
                </a:pPr>
                <a:r>
                  <a:rPr lang="en-US" dirty="0"/>
                  <a:t>Calculate density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502920" lvl="1" indent="-228600">
                  <a:buAutoNum type="arabicPeriod"/>
                </a:pPr>
                <a:r>
                  <a:rPr lang="en-US" dirty="0"/>
                  <a:t>Based on a set of criteria, either accept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prop</a:t>
                </a:r>
                <a:r>
                  <a:rPr lang="en-US" dirty="0"/>
                  <a:t> or x</a:t>
                </a:r>
                <a:r>
                  <a:rPr lang="en-US" baseline="-25000" dirty="0"/>
                  <a:t>0 </a:t>
                </a:r>
                <a:r>
                  <a:rPr lang="en-US" dirty="0"/>
                  <a:t>into the sample and retain as new starting value</a:t>
                </a:r>
                <a:endParaRPr lang="en-US" baseline="-25000" dirty="0"/>
              </a:p>
              <a:p>
                <a:pPr marL="502920" lvl="1" indent="-228600">
                  <a:buAutoNum type="arabicPeriod"/>
                </a:pPr>
                <a:r>
                  <a:rPr lang="en-US" dirty="0"/>
                  <a:t>Repeat steps 1-4</a:t>
                </a:r>
              </a:p>
              <a:p>
                <a:r>
                  <a:rPr lang="en-US" dirty="0"/>
                  <a:t>The Metropolis-Hastings algorithm is modified to allow the use of asymmetric distributions</a:t>
                </a:r>
              </a:p>
              <a:p>
                <a:r>
                  <a:rPr lang="en-US" dirty="0"/>
                  <a:t>The Gibbs sampler is a more generalized version for multiparameter problems</a:t>
                </a:r>
              </a:p>
              <a:p>
                <a:r>
                  <a:rPr lang="en-US" dirty="0"/>
                  <a:t>Other algorithms include Hamiltonian Monte Carlo or No-U-Turn sampler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A6AB4-BBFD-4396-B2D6-B8C8217A9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4082" y="2103120"/>
                <a:ext cx="4472922" cy="3931920"/>
              </a:xfrm>
              <a:blipFill>
                <a:blip r:embed="rId3"/>
                <a:stretch>
                  <a:fillRect l="-272" t="-155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09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039-059A-4C37-9A97-34983326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MCMC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3E7C8-CA3E-4727-8784-C94153BB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76" y="2894014"/>
            <a:ext cx="4072886" cy="169703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855562-7DF5-4D8C-A926-5E0E7EDA762D}"/>
              </a:ext>
            </a:extLst>
          </p:cNvPr>
          <p:cNvGrpSpPr/>
          <p:nvPr/>
        </p:nvGrpSpPr>
        <p:grpSpPr>
          <a:xfrm>
            <a:off x="5339990" y="1795119"/>
            <a:ext cx="6264504" cy="4500964"/>
            <a:chOff x="3162300" y="342843"/>
            <a:chExt cx="7962900" cy="5732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884678-0388-4C66-BCE5-301E28C91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300" y="3231359"/>
              <a:ext cx="7962900" cy="28438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8F21A8-B3A7-47ED-888A-D2047F38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2300" y="342843"/>
              <a:ext cx="7962900" cy="28438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052E5E-E3CB-46D4-9465-00BDE4EED0B0}"/>
              </a:ext>
            </a:extLst>
          </p:cNvPr>
          <p:cNvSpPr txBox="1"/>
          <p:nvPr/>
        </p:nvSpPr>
        <p:spPr>
          <a:xfrm>
            <a:off x="828676" y="2447925"/>
            <a:ext cx="23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Burn-in/Warmup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007C3-8D4C-48DE-9A90-8B815D7D2F82}"/>
              </a:ext>
            </a:extLst>
          </p:cNvPr>
          <p:cNvSpPr txBox="1"/>
          <p:nvPr/>
        </p:nvSpPr>
        <p:spPr>
          <a:xfrm>
            <a:off x="6286500" y="140970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A270C-4CDE-441B-B101-68220C071BAE}"/>
              </a:ext>
            </a:extLst>
          </p:cNvPr>
          <p:cNvSpPr txBox="1"/>
          <p:nvPr/>
        </p:nvSpPr>
        <p:spPr>
          <a:xfrm>
            <a:off x="952107" y="5099901"/>
            <a:ext cx="3355942" cy="37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sample size</a:t>
            </a:r>
          </a:p>
        </p:txBody>
      </p:sp>
    </p:spTree>
    <p:extLst>
      <p:ext uri="{BB962C8B-B14F-4D97-AF65-F5344CB8AC3E}">
        <p14:creationId xmlns:p14="http://schemas.microsoft.com/office/powerpoint/2010/main" val="275209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A1E-96B6-4127-9B8B-9FA9A913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9F34-DD4D-409A-8490-3717B104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Bishop, C.M. </a:t>
            </a:r>
            <a:r>
              <a:rPr lang="en-US" i="1" dirty="0"/>
              <a:t>Pattern Recognition and Machine Learning</a:t>
            </a:r>
            <a:r>
              <a:rPr lang="en-US" dirty="0"/>
              <a:t>. (2006). Retrieved November 9, 2021, from </a:t>
            </a:r>
            <a:r>
              <a:rPr lang="en-US" dirty="0">
                <a:hlinkClick r:id="rId2"/>
              </a:rPr>
              <a:t>https://link.springer.com/book/9780387310732</a:t>
            </a:r>
            <a:endParaRPr lang="en-US" dirty="0"/>
          </a:p>
          <a:p>
            <a:r>
              <a:rPr lang="en-US" dirty="0">
                <a:effectLst/>
              </a:rPr>
              <a:t>Brooks, S., Gelman, A., Jones, G., &amp; Meng, X.-L. (2011). </a:t>
            </a:r>
            <a:r>
              <a:rPr lang="en-US" i="1" dirty="0">
                <a:effectLst/>
              </a:rPr>
              <a:t>Handbook of Markov Chain Monte Carlo</a:t>
            </a:r>
            <a:r>
              <a:rPr lang="en-US" dirty="0">
                <a:effectLst/>
              </a:rPr>
              <a:t>. CRC Press.</a:t>
            </a:r>
          </a:p>
          <a:p>
            <a:r>
              <a:rPr lang="en-US" dirty="0">
                <a:effectLst/>
              </a:rPr>
              <a:t>Brownlee, J. (2019, November 5). A Gentle Introduction to Markov Chain Monte Carlo for Probability. </a:t>
            </a:r>
            <a:r>
              <a:rPr lang="en-US" i="1" dirty="0">
                <a:effectLst/>
              </a:rPr>
              <a:t>Machine Learning Mastery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3"/>
              </a:rPr>
              <a:t>https://machinelearningmastery.com/markov-chain-monte-carlo-for-probability/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Chen, Y.-C. (n.d.). </a:t>
            </a:r>
            <a:r>
              <a:rPr lang="en-US" i="1" dirty="0">
                <a:effectLst/>
              </a:rPr>
              <a:t>Monte Carlo Simulations and Bootstrap</a:t>
            </a:r>
            <a:r>
              <a:rPr lang="en-US" dirty="0">
                <a:effectLst/>
              </a:rPr>
              <a:t>. 13.</a:t>
            </a:r>
          </a:p>
          <a:p>
            <a:r>
              <a:rPr lang="en-US" dirty="0">
                <a:effectLst/>
              </a:rPr>
              <a:t>Lai, M. (n.d.). </a:t>
            </a:r>
            <a:r>
              <a:rPr lang="en-US" i="1" dirty="0">
                <a:effectLst/>
              </a:rPr>
              <a:t>Chapter 6 Markov Chain Monte Carlo | Course Handouts for Bayesian Data Analysis Class</a:t>
            </a:r>
            <a:r>
              <a:rPr lang="en-US" dirty="0">
                <a:effectLst/>
              </a:rPr>
              <a:t>. Retrieved November 9, 2021, from </a:t>
            </a:r>
            <a:r>
              <a:rPr lang="en-US" dirty="0">
                <a:effectLst/>
                <a:hlinkClick r:id="rId4"/>
              </a:rPr>
              <a:t>https://bookdown.org/marklhc/notes_bookdown/markov-chain-monte-carlo.html#the-metropolis-hastings-algorithm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Molina, A. (2018, November 26). Markov Chains with Python. </a:t>
            </a:r>
            <a:r>
              <a:rPr lang="en-US" i="1" dirty="0">
                <a:effectLst/>
              </a:rPr>
              <a:t>Medium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5"/>
              </a:rPr>
              <a:t>https://medium.com/@__amol__/markov-chains-with-python-1109663f3678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Robert, C., &amp; Casella, G. (2011). A Short History of Markov Chain Monte Carlo: Subjective Recollections from Incomplete Data. </a:t>
            </a:r>
            <a:r>
              <a:rPr lang="en-US" i="1" dirty="0">
                <a:effectLst/>
              </a:rPr>
              <a:t>Statistical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26</a:t>
            </a:r>
            <a:r>
              <a:rPr lang="en-US" dirty="0">
                <a:effectLst/>
              </a:rPr>
              <a:t>(1). </a:t>
            </a:r>
            <a:r>
              <a:rPr lang="en-US" dirty="0">
                <a:effectLst/>
                <a:hlinkClick r:id="rId6"/>
              </a:rPr>
              <a:t>https://doi.org/10.1214/10-STS351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{1A929B10-2484-4315-8A43-DAB346E37CD2}tf78829772_win32</Template>
  <TotalTime>245</TotalTime>
  <Words>810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Garamond</vt:lpstr>
      <vt:lpstr>Sagona Book</vt:lpstr>
      <vt:lpstr>Sagona ExtraLight</vt:lpstr>
      <vt:lpstr>SavonVTI</vt:lpstr>
      <vt:lpstr>Markov Chain monte carlo</vt:lpstr>
      <vt:lpstr>Outline</vt:lpstr>
      <vt:lpstr>Inference and Simulation</vt:lpstr>
      <vt:lpstr>A Step Further</vt:lpstr>
      <vt:lpstr>Putting It All Together</vt:lpstr>
      <vt:lpstr>The Algorithm(s)</vt:lpstr>
      <vt:lpstr>Limitations of MCMC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monte carlo</dc:title>
  <dc:creator>Joel Storm</dc:creator>
  <cp:lastModifiedBy>Joel Storm</cp:lastModifiedBy>
  <cp:revision>8</cp:revision>
  <dcterms:created xsi:type="dcterms:W3CDTF">2021-11-09T16:30:46Z</dcterms:created>
  <dcterms:modified xsi:type="dcterms:W3CDTF">2021-11-22T22:06:14Z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