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889" autoAdjust="0"/>
  </p:normalViewPr>
  <p:slideViewPr>
    <p:cSldViewPr snapToGrid="0">
      <p:cViewPr>
        <p:scale>
          <a:sx n="75" d="100"/>
          <a:sy n="75" d="100"/>
        </p:scale>
        <p:origin x="735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12FE59-6FA1-5804-914C-2AF76BDAA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7E06470-E37B-F64C-09D8-247331ED90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42C40D-0619-0FB7-B3F5-C9FFBFB8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33634-6B01-41BC-BB78-880735732602}" type="datetimeFigureOut">
              <a:rPr lang="fr-FR" smtClean="0"/>
              <a:t>12/09/2025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975EC0-C061-8257-D387-1236CE18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260E52-F19A-3C00-6ED8-BA2545726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C53F-9015-4A82-9B8A-CDA53E7A7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2238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5C54BA-0823-51D0-DF8B-B384AD217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CAB5873-A05D-1839-B510-F8BBB3415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B3FD92-9327-73C8-1DE5-147B50414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33634-6B01-41BC-BB78-880735732602}" type="datetimeFigureOut">
              <a:rPr lang="fr-FR" smtClean="0"/>
              <a:t>12/09/2025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6745A8-B754-6EEB-D234-2D62618FD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40BE7C-6C77-BABF-92A3-2DFC6AE2E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C53F-9015-4A82-9B8A-CDA53E7A7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363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289C2B5-1A4D-0C23-2A23-02BC1D838F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8645670-7D28-C98C-695D-86855D75E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A8DD84-5747-747E-F38C-317EF2D69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33634-6B01-41BC-BB78-880735732602}" type="datetimeFigureOut">
              <a:rPr lang="fr-FR" smtClean="0"/>
              <a:t>12/09/2025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D4DDD4-3C50-066B-63FE-7CAEC1A80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1B43C1-03E5-1E3D-DA1F-49CB602BD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C53F-9015-4A82-9B8A-CDA53E7A7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9331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7BB7D0-DF59-E62A-8E28-AB0CB45A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DE60D2-EBD3-95D7-D3D4-6F70F8C01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3E9FED-B5EE-8716-D56F-215904D7E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33634-6B01-41BC-BB78-880735732602}" type="datetimeFigureOut">
              <a:rPr lang="fr-FR" smtClean="0"/>
              <a:t>12/09/2025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A2236D-05D9-3191-BDAC-2BCA05C9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EA68F6-AF6C-0FE2-D817-B00DEE7C2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C53F-9015-4A82-9B8A-CDA53E7A7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59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2FF1C7-436E-1F1C-4F9D-5978764DD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AE1C67D-7DDD-A788-32C1-835FF5F4D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D5487A-5564-5A69-1DED-E62598BB1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33634-6B01-41BC-BB78-880735732602}" type="datetimeFigureOut">
              <a:rPr lang="fr-FR" smtClean="0"/>
              <a:t>12/09/2025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D9D317-E6C2-8D7A-E5DF-101B55A9C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5E6EA2-CE1E-6BB4-A523-6264E382F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C53F-9015-4A82-9B8A-CDA53E7A7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0296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BEA5F2-CAFF-7BCA-3174-1119EF293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C82CDD-A74E-8D18-14B9-5D6C41C215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E80184D-0D71-CD64-E432-20A6B2263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CDEED69-EC7F-7882-F9AF-A1694C8B9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33634-6B01-41BC-BB78-880735732602}" type="datetimeFigureOut">
              <a:rPr lang="fr-FR" smtClean="0"/>
              <a:t>12/09/2025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11D017F-DA16-EA10-B643-E32861CCB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B369F65-C772-C3E0-26C7-B6895AD4C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C53F-9015-4A82-9B8A-CDA53E7A7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181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D0C444-4763-9F5A-7443-30FCE642D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E081D7-585B-C31A-55E4-E55904256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A8C1B09-CEC9-5348-7F80-CCA2A9F12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30D8734-39C9-7EEB-73FA-EC457F3016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45CA77F-A44E-1960-91F1-2CC52CE194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0196BA9-4656-0514-45A3-C89FCA5C0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33634-6B01-41BC-BB78-880735732602}" type="datetimeFigureOut">
              <a:rPr lang="fr-FR" smtClean="0"/>
              <a:t>12/09/2025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90457A0-C588-11BB-FA15-91016A79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E34A84E-C7B3-A747-E382-F2B607A46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C53F-9015-4A82-9B8A-CDA53E7A7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6229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F1E10C-429D-AB38-C53D-DD28269E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5BE5D89-B5DD-6EFB-8C7D-D0D641E56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33634-6B01-41BC-BB78-880735732602}" type="datetimeFigureOut">
              <a:rPr lang="fr-FR" smtClean="0"/>
              <a:t>12/09/2025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1954749-3872-716F-8A00-EA8B4998F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E0C6802-FDEC-6D78-3D6E-4A06D82CD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C53F-9015-4A82-9B8A-CDA53E7A7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2142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0F2CC69-8B9A-F101-9453-665C9D145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33634-6B01-41BC-BB78-880735732602}" type="datetimeFigureOut">
              <a:rPr lang="fr-FR" smtClean="0"/>
              <a:t>12/09/2025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E69C1D9-C438-C8F5-7678-6E1629F25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1F31E2E-8209-BE6F-6B9C-488C6BF5E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C53F-9015-4A82-9B8A-CDA53E7A7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15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E1429A-9904-BC83-D84F-E99D41B84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E0ED32-02A7-ECB5-0269-283C8FA53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C69075A-97C5-2568-44D1-6DC7DE07C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B169563-5E42-638B-9BDB-007E76101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33634-6B01-41BC-BB78-880735732602}" type="datetimeFigureOut">
              <a:rPr lang="fr-FR" smtClean="0"/>
              <a:t>12/09/2025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4C4595B-69FF-0844-ED14-B1105BE16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4A5CB4A-12D2-B3E3-32EB-C00C7D0DA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C53F-9015-4A82-9B8A-CDA53E7A7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91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B9BC26-9654-6183-D5B5-86A61CF02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365ED64-E37B-E89F-0147-F8EE7BE4A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DE87B0A-FA70-1BF3-6253-372902A62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0762926-E0C4-BAEE-C12A-E006BE8A4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33634-6B01-41BC-BB78-880735732602}" type="datetimeFigureOut">
              <a:rPr lang="fr-FR" smtClean="0"/>
              <a:t>12/09/2025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FA14DCB-1692-5A85-3339-D70AD4CBC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B8ADA22-6273-21D9-D643-A668FFEAC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C53F-9015-4A82-9B8A-CDA53E7A7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8613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21BEC1A-F715-32E1-7E0E-54FCE7B3B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771045-713E-BC9F-C650-8BE6A7224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30FB7D-949C-10A5-8137-EECD7D8886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033634-6B01-41BC-BB78-880735732602}" type="datetimeFigureOut">
              <a:rPr lang="fr-FR" smtClean="0"/>
              <a:t>12/09/2025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68970C-36D1-7DF1-EBDB-8513230DA7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45A3E7-8DC4-0B05-F51F-531B523F8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96C53F-9015-4A82-9B8A-CDA53E7A7A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3189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4D81B12-770F-6FA3-9E7F-A342CB5FF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5" y="0"/>
            <a:ext cx="121568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91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E2DC1227-C755-5EA9-1DCF-A9873A9CF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82" y="1030085"/>
            <a:ext cx="7693265" cy="4339988"/>
          </a:xfrm>
          <a:prstGeom prst="rect">
            <a:avLst/>
          </a:prstGeom>
        </p:spPr>
      </p:pic>
      <p:sp>
        <p:nvSpPr>
          <p:cNvPr id="5" name="Cadre 4">
            <a:extLst>
              <a:ext uri="{FF2B5EF4-FFF2-40B4-BE49-F238E27FC236}">
                <a16:creationId xmlns:a16="http://schemas.microsoft.com/office/drawing/2014/main" id="{9B56B972-4819-7298-7B03-3CC6ED29DD3E}"/>
              </a:ext>
            </a:extLst>
          </p:cNvPr>
          <p:cNvSpPr/>
          <p:nvPr/>
        </p:nvSpPr>
        <p:spPr>
          <a:xfrm>
            <a:off x="136478" y="2053668"/>
            <a:ext cx="1494429" cy="3186752"/>
          </a:xfrm>
          <a:prstGeom prst="frame">
            <a:avLst>
              <a:gd name="adj1" fmla="val 18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196F9DC-C562-372C-CDBA-C2242111B2F7}"/>
              </a:ext>
            </a:extLst>
          </p:cNvPr>
          <p:cNvSpPr txBox="1"/>
          <p:nvPr/>
        </p:nvSpPr>
        <p:spPr>
          <a:xfrm>
            <a:off x="1515817" y="73643"/>
            <a:ext cx="8554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Seller-Buyer armaments Network Presentation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C9B9BA69-3B1A-B4D3-8B92-216CFDA5289A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883693" y="5240420"/>
            <a:ext cx="0" cy="5628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D52706D3-E1CB-16C2-68C2-B45605BD807F}"/>
              </a:ext>
            </a:extLst>
          </p:cNvPr>
          <p:cNvCxnSpPr>
            <a:cxnSpLocks/>
          </p:cNvCxnSpPr>
          <p:nvPr/>
        </p:nvCxnSpPr>
        <p:spPr>
          <a:xfrm>
            <a:off x="6235103" y="1736746"/>
            <a:ext cx="211723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adre 11">
            <a:extLst>
              <a:ext uri="{FF2B5EF4-FFF2-40B4-BE49-F238E27FC236}">
                <a16:creationId xmlns:a16="http://schemas.microsoft.com/office/drawing/2014/main" id="{858C5263-8F4B-6733-ADAC-BD0C3967184B}"/>
              </a:ext>
            </a:extLst>
          </p:cNvPr>
          <p:cNvSpPr/>
          <p:nvPr/>
        </p:nvSpPr>
        <p:spPr>
          <a:xfrm>
            <a:off x="99482" y="1487927"/>
            <a:ext cx="6135621" cy="482022"/>
          </a:xfrm>
          <a:prstGeom prst="frame">
            <a:avLst>
              <a:gd name="adj1" fmla="val 18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F5F0C462-1BD8-CC3F-1D11-9CC3A89ED47E}"/>
              </a:ext>
            </a:extLst>
          </p:cNvPr>
          <p:cNvCxnSpPr>
            <a:cxnSpLocks/>
          </p:cNvCxnSpPr>
          <p:nvPr/>
        </p:nvCxnSpPr>
        <p:spPr>
          <a:xfrm>
            <a:off x="6504104" y="2220539"/>
            <a:ext cx="189119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607834D9-0752-8D7D-FCF9-5620A558CFE6}"/>
              </a:ext>
            </a:extLst>
          </p:cNvPr>
          <p:cNvSpPr txBox="1"/>
          <p:nvPr/>
        </p:nvSpPr>
        <p:spPr>
          <a:xfrm>
            <a:off x="214791" y="5803296"/>
            <a:ext cx="6370115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dirty="0"/>
              <a:t>KPI panel:</a:t>
            </a:r>
          </a:p>
          <a:p>
            <a:endParaRPr lang="fr-FR" sz="1200" dirty="0"/>
          </a:p>
          <a:p>
            <a:r>
              <a:rPr lang="fr-FR" sz="1200" dirty="0"/>
              <a:t>To </a:t>
            </a:r>
            <a:r>
              <a:rPr lang="fr-FR" sz="1200" dirty="0" err="1"/>
              <a:t>see</a:t>
            </a:r>
            <a:r>
              <a:rPr lang="fr-FR" sz="1200" dirty="0"/>
              <a:t> country </a:t>
            </a:r>
            <a:r>
              <a:rPr lang="fr-FR" sz="1200" dirty="0" err="1"/>
              <a:t>specific</a:t>
            </a:r>
            <a:r>
              <a:rPr lang="fr-FR" sz="1200" dirty="0"/>
              <a:t> information, click on « contractant country » slicer.</a:t>
            </a:r>
            <a:br>
              <a:rPr lang="fr-FR" sz="1200" dirty="0"/>
            </a:br>
            <a:r>
              <a:rPr lang="fr-FR" sz="1200" dirty="0" err="1"/>
              <a:t>Then</a:t>
            </a:r>
            <a:r>
              <a:rPr lang="fr-FR" sz="1200" dirty="0"/>
              <a:t> </a:t>
            </a:r>
            <a:r>
              <a:rPr lang="fr-FR" sz="1200" dirty="0" err="1"/>
              <a:t>we</a:t>
            </a:r>
            <a:r>
              <a:rPr lang="fr-FR" sz="1200" dirty="0"/>
              <a:t> can </a:t>
            </a:r>
            <a:r>
              <a:rPr lang="fr-FR" sz="1200" dirty="0" err="1"/>
              <a:t>see</a:t>
            </a:r>
            <a:r>
              <a:rPr lang="fr-FR" sz="1200" dirty="0"/>
              <a:t> </a:t>
            </a:r>
            <a:r>
              <a:rPr lang="fr-FR" sz="1200" dirty="0" err="1"/>
              <a:t>different</a:t>
            </a:r>
            <a:r>
              <a:rPr lang="fr-FR" sz="1200" dirty="0"/>
              <a:t> </a:t>
            </a:r>
            <a:r>
              <a:rPr lang="fr-FR" sz="1200" dirty="0" err="1"/>
              <a:t>number</a:t>
            </a:r>
            <a:r>
              <a:rPr lang="fr-FR" sz="1200" dirty="0"/>
              <a:t> </a:t>
            </a:r>
            <a:r>
              <a:rPr lang="fr-FR" sz="1200" dirty="0" err="1"/>
              <a:t>such</a:t>
            </a:r>
            <a:r>
              <a:rPr lang="fr-FR" sz="1200" dirty="0"/>
              <a:t> as Population, active personnel, </a:t>
            </a:r>
            <a:r>
              <a:rPr lang="fr-FR" sz="1200" dirty="0" err="1"/>
              <a:t>military</a:t>
            </a:r>
            <a:r>
              <a:rPr lang="fr-FR" sz="1200" dirty="0"/>
              <a:t> </a:t>
            </a:r>
            <a:r>
              <a:rPr lang="fr-FR" sz="1200" dirty="0" err="1"/>
              <a:t>reserve</a:t>
            </a:r>
            <a:r>
              <a:rPr lang="fr-FR" sz="1200" dirty="0"/>
              <a:t> etc…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D070AB3-C3CC-597F-7BD9-5236D0ACFFD1}"/>
              </a:ext>
            </a:extLst>
          </p:cNvPr>
          <p:cNvSpPr txBox="1"/>
          <p:nvPr/>
        </p:nvSpPr>
        <p:spPr>
          <a:xfrm>
            <a:off x="8449506" y="1528041"/>
            <a:ext cx="3136986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dirty="0" err="1"/>
              <a:t>Slicers</a:t>
            </a:r>
            <a:br>
              <a:rPr lang="fr-FR" sz="1200" dirty="0"/>
            </a:br>
            <a:br>
              <a:rPr lang="fr-FR" sz="1200" dirty="0"/>
            </a:br>
            <a:r>
              <a:rPr lang="fr-FR" sz="1200" dirty="0"/>
              <a:t>You can </a:t>
            </a:r>
            <a:r>
              <a:rPr lang="fr-FR" sz="1200" dirty="0" err="1"/>
              <a:t>choose</a:t>
            </a:r>
            <a:r>
              <a:rPr lang="fr-FR" sz="1200" dirty="0"/>
              <a:t>:</a:t>
            </a:r>
            <a:br>
              <a:rPr lang="fr-FR" sz="1200" dirty="0"/>
            </a:br>
            <a:r>
              <a:rPr lang="fr-FR" sz="1200" dirty="0"/>
              <a:t>- </a:t>
            </a:r>
            <a:r>
              <a:rPr lang="fr-FR" sz="1200" b="1" dirty="0" err="1"/>
              <a:t>producer</a:t>
            </a:r>
            <a:r>
              <a:rPr lang="fr-FR" sz="1200" dirty="0"/>
              <a:t> </a:t>
            </a:r>
            <a:r>
              <a:rPr lang="fr-FR" sz="1200" b="1" dirty="0"/>
              <a:t>country</a:t>
            </a:r>
            <a:br>
              <a:rPr lang="fr-FR" sz="1200" dirty="0"/>
            </a:br>
            <a:r>
              <a:rPr lang="fr-FR" sz="1200" dirty="0"/>
              <a:t>- </a:t>
            </a:r>
            <a:r>
              <a:rPr lang="fr-FR" sz="1200" b="1" dirty="0"/>
              <a:t>contractant</a:t>
            </a:r>
            <a:r>
              <a:rPr lang="fr-FR" sz="1200" dirty="0"/>
              <a:t> (or </a:t>
            </a:r>
            <a:r>
              <a:rPr lang="fr-FR" sz="1200" dirty="0" err="1"/>
              <a:t>buyer</a:t>
            </a:r>
            <a:r>
              <a:rPr lang="fr-FR" sz="1200" dirty="0"/>
              <a:t>) </a:t>
            </a:r>
            <a:r>
              <a:rPr lang="fr-FR" sz="1200" b="1" dirty="0"/>
              <a:t>country</a:t>
            </a:r>
          </a:p>
          <a:p>
            <a:pPr marL="171450" indent="-171450">
              <a:buFontTx/>
              <a:buChar char="-"/>
            </a:pPr>
            <a:r>
              <a:rPr lang="fr-FR" sz="1200" b="1" dirty="0" err="1"/>
              <a:t>Category</a:t>
            </a:r>
            <a:r>
              <a:rPr lang="fr-FR" sz="1200" dirty="0"/>
              <a:t> of </a:t>
            </a:r>
            <a:r>
              <a:rPr lang="fr-FR" sz="1200" dirty="0" err="1"/>
              <a:t>equipment</a:t>
            </a:r>
            <a:endParaRPr lang="fr-FR" sz="1200" dirty="0"/>
          </a:p>
          <a:p>
            <a:pPr marL="171450" indent="-171450">
              <a:buFontTx/>
              <a:buChar char="-"/>
            </a:pPr>
            <a:r>
              <a:rPr lang="fr-FR" sz="1200" b="1" dirty="0"/>
              <a:t>Equipment</a:t>
            </a:r>
          </a:p>
          <a:p>
            <a:pPr marL="171450" indent="-171450">
              <a:buFontTx/>
              <a:buChar char="-"/>
            </a:pPr>
            <a:r>
              <a:rPr lang="fr-FR" sz="1200" b="1" dirty="0" err="1"/>
              <a:t>Company</a:t>
            </a:r>
            <a:endParaRPr lang="fr-FR" sz="1200" b="1" dirty="0"/>
          </a:p>
          <a:p>
            <a:pPr marL="171450" indent="-171450">
              <a:buFontTx/>
              <a:buChar char="-"/>
            </a:pPr>
            <a:r>
              <a:rPr lang="fr-FR" sz="1200" b="1" dirty="0"/>
              <a:t>Statut</a:t>
            </a:r>
            <a:r>
              <a:rPr lang="fr-FR" sz="1200" dirty="0"/>
              <a:t> (if the </a:t>
            </a:r>
            <a:r>
              <a:rPr lang="fr-FR" sz="1200" dirty="0" err="1"/>
              <a:t>equipment</a:t>
            </a:r>
            <a:r>
              <a:rPr lang="fr-FR" sz="1200" dirty="0"/>
              <a:t> </a:t>
            </a:r>
            <a:r>
              <a:rPr lang="fr-FR" sz="1200" dirty="0" err="1"/>
              <a:t>is</a:t>
            </a:r>
            <a:r>
              <a:rPr lang="fr-FR" sz="1200" dirty="0"/>
              <a:t> active or not)</a:t>
            </a:r>
          </a:p>
          <a:p>
            <a:pPr marL="171450" indent="-171450">
              <a:buFontTx/>
              <a:buChar char="-"/>
            </a:pPr>
            <a:endParaRPr lang="fr-FR" sz="1200" dirty="0"/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07D5A83F-6533-2214-8F39-17308B07EC45}"/>
              </a:ext>
            </a:extLst>
          </p:cNvPr>
          <p:cNvCxnSpPr>
            <a:cxnSpLocks/>
          </p:cNvCxnSpPr>
          <p:nvPr/>
        </p:nvCxnSpPr>
        <p:spPr>
          <a:xfrm>
            <a:off x="5447532" y="4220150"/>
            <a:ext cx="300197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3B7011B3-13A8-FB48-4C43-26FDE68F1481}"/>
              </a:ext>
            </a:extLst>
          </p:cNvPr>
          <p:cNvSpPr txBox="1"/>
          <p:nvPr/>
        </p:nvSpPr>
        <p:spPr>
          <a:xfrm>
            <a:off x="8609066" y="4081650"/>
            <a:ext cx="3136986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dirty="0"/>
              <a:t>Network </a:t>
            </a:r>
            <a:r>
              <a:rPr lang="fr-FR" sz="1200" dirty="0" err="1"/>
              <a:t>grap</a:t>
            </a:r>
            <a:r>
              <a:rPr lang="fr-FR" sz="1200" dirty="0"/>
              <a:t> </a:t>
            </a:r>
            <a:r>
              <a:rPr lang="fr-FR" sz="1200" dirty="0" err="1"/>
              <a:t>developed</a:t>
            </a:r>
            <a:r>
              <a:rPr lang="fr-FR" sz="1200" dirty="0"/>
              <a:t> by </a:t>
            </a:r>
            <a:r>
              <a:rPr lang="fr-FR" sz="1200" dirty="0" err="1"/>
              <a:t>powerviz</a:t>
            </a:r>
            <a:endParaRPr lang="fr-FR" sz="1200" dirty="0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533753CB-A2A1-76F6-71CB-AC87891F3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5125" y="4425275"/>
            <a:ext cx="1201867" cy="1809368"/>
          </a:xfrm>
          <a:prstGeom prst="rect">
            <a:avLst/>
          </a:prstGeom>
        </p:spPr>
      </p:pic>
      <p:sp>
        <p:nvSpPr>
          <p:cNvPr id="24" name="Cadre 23">
            <a:extLst>
              <a:ext uri="{FF2B5EF4-FFF2-40B4-BE49-F238E27FC236}">
                <a16:creationId xmlns:a16="http://schemas.microsoft.com/office/drawing/2014/main" id="{3A2174A0-208D-6986-9AF0-7744FAE83B92}"/>
              </a:ext>
            </a:extLst>
          </p:cNvPr>
          <p:cNvSpPr/>
          <p:nvPr/>
        </p:nvSpPr>
        <p:spPr>
          <a:xfrm>
            <a:off x="9671773" y="5958942"/>
            <a:ext cx="275219" cy="260794"/>
          </a:xfrm>
          <a:prstGeom prst="frame">
            <a:avLst>
              <a:gd name="adj1" fmla="val 18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632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0A2C74-07F1-C574-E09C-49407EE64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36D9199-B9C1-2C7E-03F7-56A6E255498E}"/>
              </a:ext>
            </a:extLst>
          </p:cNvPr>
          <p:cNvSpPr txBox="1"/>
          <p:nvPr/>
        </p:nvSpPr>
        <p:spPr>
          <a:xfrm>
            <a:off x="3633052" y="116601"/>
            <a:ext cx="3823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Use case : </a:t>
            </a:r>
            <a:r>
              <a:rPr lang="fr-FR" sz="2800" b="1" dirty="0" err="1"/>
              <a:t>Multirole</a:t>
            </a:r>
            <a:r>
              <a:rPr lang="fr-FR" sz="2800" b="1" dirty="0"/>
              <a:t>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E7DBA1A-393E-3A0B-6D3F-FB0F048B1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5" y="793406"/>
            <a:ext cx="8591020" cy="749339"/>
          </a:xfrm>
          <a:prstGeom prst="rect">
            <a:avLst/>
          </a:prstGeom>
        </p:spPr>
      </p:pic>
      <p:sp>
        <p:nvSpPr>
          <p:cNvPr id="9" name="Cadre 8">
            <a:extLst>
              <a:ext uri="{FF2B5EF4-FFF2-40B4-BE49-F238E27FC236}">
                <a16:creationId xmlns:a16="http://schemas.microsoft.com/office/drawing/2014/main" id="{F79C3F30-218A-BD67-5580-8976E2B49125}"/>
              </a:ext>
            </a:extLst>
          </p:cNvPr>
          <p:cNvSpPr/>
          <p:nvPr/>
        </p:nvSpPr>
        <p:spPr>
          <a:xfrm>
            <a:off x="3328157" y="1098645"/>
            <a:ext cx="1187355" cy="327546"/>
          </a:xfrm>
          <a:prstGeom prst="frame">
            <a:avLst>
              <a:gd name="adj1" fmla="val 18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D6FE494-6511-777F-4903-3E86C154B355}"/>
              </a:ext>
            </a:extLst>
          </p:cNvPr>
          <p:cNvSpPr txBox="1"/>
          <p:nvPr/>
        </p:nvSpPr>
        <p:spPr>
          <a:xfrm>
            <a:off x="8655725" y="205430"/>
            <a:ext cx="3510089" cy="6555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/>
              <a:t>Multirole Category Network Overview</a:t>
            </a:r>
          </a:p>
          <a:p>
            <a:r>
              <a:rPr lang="en-US" sz="1200" dirty="0"/>
              <a:t>This visualization displays our network when the </a:t>
            </a:r>
            <a:r>
              <a:rPr lang="en-US" sz="1200" i="1" dirty="0"/>
              <a:t>multirole</a:t>
            </a:r>
            <a:r>
              <a:rPr lang="en-US" sz="1200" dirty="0"/>
              <a:t> category is selected:</a:t>
            </a:r>
          </a:p>
          <a:p>
            <a:r>
              <a:rPr lang="en-US" sz="1200" dirty="0"/>
              <a:t>🔴 </a:t>
            </a:r>
            <a:r>
              <a:rPr lang="en-US" sz="1200" b="1" dirty="0"/>
              <a:t>Red nodes</a:t>
            </a:r>
            <a:r>
              <a:rPr lang="en-US" sz="1200" dirty="0"/>
              <a:t> represent producer countries</a:t>
            </a:r>
          </a:p>
          <a:p>
            <a:r>
              <a:rPr lang="en-US" sz="1200" dirty="0"/>
              <a:t>🔵 </a:t>
            </a:r>
            <a:r>
              <a:rPr lang="en-US" sz="1200" b="1" dirty="0"/>
              <a:t>Blue nodes</a:t>
            </a:r>
            <a:r>
              <a:rPr lang="en-US" sz="1200" dirty="0"/>
              <a:t> represent buyer countries</a:t>
            </a:r>
          </a:p>
          <a:p>
            <a:r>
              <a:rPr lang="en-US" sz="1200" dirty="0"/>
              <a:t>⚫ </a:t>
            </a:r>
            <a:r>
              <a:rPr lang="en-US" sz="1200" b="1" dirty="0"/>
              <a:t>Black links</a:t>
            </a:r>
            <a:r>
              <a:rPr lang="en-US" sz="1200" dirty="0"/>
              <a:t> indicate trade flows between producers and buyers</a:t>
            </a:r>
          </a:p>
          <a:p>
            <a:r>
              <a:rPr lang="en-US" sz="1200" dirty="0"/>
              <a:t>Each node shows the quantity of equipment sold or purchased between countries. These quantities dynamically update based on slicer selections.</a:t>
            </a:r>
          </a:p>
          <a:p>
            <a:endParaRPr lang="en-US" sz="1200" dirty="0"/>
          </a:p>
          <a:p>
            <a:r>
              <a:rPr lang="en-US" sz="1200" b="1" dirty="0"/>
              <a:t>☁️ Cluster Visualization</a:t>
            </a:r>
          </a:p>
          <a:p>
            <a:r>
              <a:rPr lang="en-US" sz="1200" dirty="0"/>
              <a:t>The visuals also highlight </a:t>
            </a:r>
            <a:r>
              <a:rPr lang="en-US" sz="1200" i="1" dirty="0"/>
              <a:t>clusters</a:t>
            </a:r>
            <a:r>
              <a:rPr lang="en-US" sz="1200" dirty="0"/>
              <a:t>, represented by different colored “clouds,” which group countries based on shared trade relationships.</a:t>
            </a:r>
          </a:p>
          <a:p>
            <a:endParaRPr lang="en-US" sz="1200" dirty="0"/>
          </a:p>
          <a:p>
            <a:r>
              <a:rPr lang="en-US" sz="1200" dirty="0"/>
              <a:t>The multirole producers featured in this network include: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USA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China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China/Pakistan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Russia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France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Germany/Spain/Italy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Germany/UK/Italy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Sweden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dirty="0"/>
              <a:t>For example, </a:t>
            </a:r>
            <a:r>
              <a:rPr lang="en-US" sz="1200" b="1" dirty="0"/>
              <a:t>China and Russia</a:t>
            </a:r>
            <a:r>
              <a:rPr lang="en-US" sz="1200" dirty="0"/>
              <a:t> appear in the same cluster because Russia exports aircraft such as the </a:t>
            </a:r>
            <a:r>
              <a:rPr lang="en-US" sz="1200" i="1" dirty="0"/>
              <a:t>Sukhoi Su-30</a:t>
            </a:r>
            <a:r>
              <a:rPr lang="en-US" sz="1200" dirty="0"/>
              <a:t> and </a:t>
            </a:r>
            <a:r>
              <a:rPr lang="en-US" sz="1200" i="1" dirty="0"/>
              <a:t>Su-35</a:t>
            </a:r>
            <a:r>
              <a:rPr lang="en-US" sz="1200" dirty="0"/>
              <a:t> to China.</a:t>
            </a:r>
          </a:p>
          <a:p>
            <a:r>
              <a:rPr lang="en-US" sz="1200" dirty="0"/>
              <a:t>Meanwhile, the </a:t>
            </a:r>
            <a:r>
              <a:rPr lang="en-US" sz="1200" b="1" dirty="0"/>
              <a:t>USA</a:t>
            </a:r>
            <a:r>
              <a:rPr lang="en-US" sz="1200" dirty="0"/>
              <a:t> occupies a central position in the network and shares its cluster (shown in blue) with </a:t>
            </a:r>
            <a:r>
              <a:rPr lang="en-US" sz="1200" b="1" dirty="0"/>
              <a:t>France</a:t>
            </a:r>
            <a:r>
              <a:rPr lang="en-US" sz="1200" dirty="0"/>
              <a:t>, as both countries export multirole equipment to several common buyers—such as </a:t>
            </a:r>
            <a:r>
              <a:rPr lang="en-US" sz="1200" i="1" dirty="0"/>
              <a:t>India</a:t>
            </a:r>
            <a:r>
              <a:rPr lang="en-US" sz="1200" dirty="0"/>
              <a:t>, </a:t>
            </a:r>
            <a:r>
              <a:rPr lang="en-US" sz="1200" i="1" dirty="0"/>
              <a:t>Egypt</a:t>
            </a:r>
            <a:r>
              <a:rPr lang="en-US" sz="1200" dirty="0"/>
              <a:t>, and </a:t>
            </a:r>
            <a:r>
              <a:rPr lang="en-US" sz="1200" i="1" dirty="0"/>
              <a:t>the UAE</a:t>
            </a:r>
            <a:r>
              <a:rPr lang="en-US" sz="1200" dirty="0"/>
              <a:t>.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B9C7CCA0-3684-F6E1-5CEF-2D6229DAE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732" y="1701008"/>
            <a:ext cx="6744472" cy="500188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E3ACFC15-B60A-249F-9543-2FC87FD2E5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234" y="1701008"/>
            <a:ext cx="1571551" cy="193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675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716352-AE56-9338-9578-A5D865C10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0CE758F-1129-38D8-9D61-52F1B2CC0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007054" cy="49149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66002F0-F332-F775-BBF0-54F7B0201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221" y="82549"/>
            <a:ext cx="1901833" cy="1930401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BF7C8DA-533A-B808-B831-F4CBE0E24A82}"/>
              </a:ext>
            </a:extLst>
          </p:cNvPr>
          <p:cNvSpPr txBox="1"/>
          <p:nvPr/>
        </p:nvSpPr>
        <p:spPr>
          <a:xfrm>
            <a:off x="7220425" y="95248"/>
            <a:ext cx="4622325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/>
              <a:t>Zooming In: From Strategic Alliances to Direct Competition</a:t>
            </a:r>
          </a:p>
          <a:p>
            <a:r>
              <a:rPr lang="en-US" sz="1200" dirty="0"/>
              <a:t>In the previous slide, we observed that </a:t>
            </a:r>
            <a:r>
              <a:rPr lang="en-US" sz="1200" b="1" dirty="0"/>
              <a:t>France and the USA</a:t>
            </a:r>
            <a:r>
              <a:rPr lang="en-US" sz="1200" dirty="0"/>
              <a:t> share several common buyers when we look at the aggregated </a:t>
            </a:r>
            <a:r>
              <a:rPr lang="en-US" sz="1200" i="1" dirty="0"/>
              <a:t>multirole</a:t>
            </a:r>
            <a:r>
              <a:rPr lang="en-US" sz="1200" dirty="0"/>
              <a:t> category. This overlap highlights strategic alignment and alliance-building between the two countries, as they tend to export to similar partners.</a:t>
            </a:r>
          </a:p>
          <a:p>
            <a:r>
              <a:rPr lang="en-US" sz="1200" dirty="0"/>
              <a:t>However, when we narrow the focus to two specific multirole aircraft—</a:t>
            </a:r>
            <a:r>
              <a:rPr lang="en-US" sz="1200" b="1" dirty="0"/>
              <a:t>Dassault Rafale</a:t>
            </a:r>
            <a:r>
              <a:rPr lang="en-US" sz="1200" dirty="0"/>
              <a:t> (France) and </a:t>
            </a:r>
            <a:r>
              <a:rPr lang="en-US" sz="1200" b="1" dirty="0"/>
              <a:t>Lockheed Martin F-35</a:t>
            </a:r>
            <a:r>
              <a:rPr lang="en-US" sz="1200" dirty="0"/>
              <a:t> (USA)—the picture changes.</a:t>
            </a:r>
          </a:p>
          <a:p>
            <a:r>
              <a:rPr lang="en-US" sz="1200" dirty="0"/>
              <a:t>Despite both being advanced multirole platforms with comparable capabilities, each is sold to </a:t>
            </a:r>
            <a:r>
              <a:rPr lang="en-US" sz="1200" b="1" dirty="0"/>
              <a:t>distinct sets of countries</a:t>
            </a:r>
            <a:r>
              <a:rPr lang="en-US" sz="1200" dirty="0"/>
              <a:t>, revealing a clear competitive dynamic between the two manufacturers.</a:t>
            </a:r>
          </a:p>
          <a:p>
            <a:endParaRPr lang="en-US" sz="1200" dirty="0"/>
          </a:p>
          <a:p>
            <a:r>
              <a:rPr lang="en-US" sz="1200" b="1" dirty="0"/>
              <a:t>🌐 What the Network Reveals</a:t>
            </a:r>
          </a:p>
          <a:p>
            <a:r>
              <a:rPr lang="en-US" sz="1200" dirty="0"/>
              <a:t>This network visualization provides two key insights:</a:t>
            </a:r>
          </a:p>
          <a:p>
            <a:r>
              <a:rPr lang="en-US" sz="1200" b="1" dirty="0"/>
              <a:t>Strategic integration and alliance clustering</a:t>
            </a:r>
            <a:r>
              <a:rPr lang="en-US" sz="1200" dirty="0"/>
              <a:t>: Countries grouped by shared defense relationships and procurement patterns.</a:t>
            </a:r>
          </a:p>
          <a:p>
            <a:r>
              <a:rPr lang="en-US" sz="1200" b="1" dirty="0"/>
              <a:t>Commercial competition</a:t>
            </a:r>
            <a:r>
              <a:rPr lang="en-US" sz="1200" dirty="0"/>
              <a:t>: When specific equipment is selected, the network exposes rivalry between manufacturers and exporting nations.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72224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E20763-3918-FC98-8B5F-10B9A4620D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B89ABC1-10F8-9ED5-0A32-89FBDAC76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4" y="1070708"/>
            <a:ext cx="11436896" cy="5633881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3A568C53-2E76-98BC-2BB0-FE93E82F4C3B}"/>
              </a:ext>
            </a:extLst>
          </p:cNvPr>
          <p:cNvSpPr txBox="1"/>
          <p:nvPr/>
        </p:nvSpPr>
        <p:spPr>
          <a:xfrm>
            <a:off x="3633052" y="116601"/>
            <a:ext cx="38232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Use case : </a:t>
            </a:r>
            <a:r>
              <a:rPr lang="fr-FR" sz="2800" b="1" dirty="0" err="1"/>
              <a:t>Multirole</a:t>
            </a:r>
            <a:r>
              <a:rPr lang="fr-FR" sz="2800" b="1" dirty="0"/>
              <a:t> </a:t>
            </a:r>
          </a:p>
          <a:p>
            <a:r>
              <a:rPr lang="fr-FR" sz="2800" b="1" dirty="0"/>
              <a:t>Buyer = </a:t>
            </a:r>
            <a:r>
              <a:rPr lang="fr-FR" sz="2800" b="1" dirty="0" err="1"/>
              <a:t>Greece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2130662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21D53E-72C0-2501-CC38-99DD3EE7F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10D2A43C-F0B6-C1FB-119E-DB6F5604DCF2}"/>
              </a:ext>
            </a:extLst>
          </p:cNvPr>
          <p:cNvSpPr txBox="1"/>
          <p:nvPr/>
        </p:nvSpPr>
        <p:spPr>
          <a:xfrm>
            <a:off x="378499" y="57148"/>
            <a:ext cx="4622325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/>
              <a:t>Greece’s Multirole Procurement: A Case of Dual Partnerships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When we focus on </a:t>
            </a:r>
            <a:r>
              <a:rPr lang="en-US" sz="1200" b="1" dirty="0"/>
              <a:t>Greece</a:t>
            </a:r>
            <a:r>
              <a:rPr lang="en-US" sz="1200" dirty="0"/>
              <a:t> in the network, we observe that the country sources multirole aircraft from </a:t>
            </a:r>
            <a:r>
              <a:rPr lang="en-US" sz="1200" b="1" dirty="0"/>
              <a:t>two distinct suppliers</a:t>
            </a:r>
            <a:r>
              <a:rPr lang="en-US" sz="1200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USA</a:t>
            </a:r>
            <a:r>
              <a:rPr lang="en-US" sz="1200" dirty="0"/>
              <a:t>: </a:t>
            </a:r>
            <a:r>
              <a:rPr lang="en-US" sz="1200" i="1" dirty="0"/>
              <a:t>General Dynamics F-16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France</a:t>
            </a:r>
            <a:r>
              <a:rPr lang="en-US" sz="1200" dirty="0"/>
              <a:t>: </a:t>
            </a:r>
            <a:r>
              <a:rPr lang="en-US" sz="1200" i="1" dirty="0"/>
              <a:t>Dassault Rafale</a:t>
            </a:r>
            <a:r>
              <a:rPr lang="en-US" sz="1200" dirty="0"/>
              <a:t> and </a:t>
            </a:r>
            <a:r>
              <a:rPr lang="en-US" sz="1200" i="1" dirty="0"/>
              <a:t>Dassault Mirage 2000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By selecting each specific multirole aircraft in the equipment filter, we can view the </a:t>
            </a:r>
            <a:r>
              <a:rPr lang="en-US" sz="1200" b="1" dirty="0"/>
              <a:t>exact quantities</a:t>
            </a:r>
            <a:r>
              <a:rPr lang="en-US" sz="1200" dirty="0"/>
              <a:t> purchased by Greece from each supplier. This allows us to analyze procurement patterns and compare the strategic weight of each partnership.</a:t>
            </a:r>
          </a:p>
          <a:p>
            <a:endParaRPr lang="en-US" sz="1200"/>
          </a:p>
          <a:p>
            <a:r>
              <a:rPr lang="en-US" sz="1200"/>
              <a:t>This </a:t>
            </a:r>
            <a:r>
              <a:rPr lang="en-US" sz="1200" dirty="0"/>
              <a:t>example illustrates how a single country can maintain </a:t>
            </a:r>
            <a:r>
              <a:rPr lang="en-US" sz="1200" b="1" dirty="0"/>
              <a:t>diversified defense relationships</a:t>
            </a:r>
            <a:r>
              <a:rPr lang="en-US" sz="1200" dirty="0"/>
              <a:t>, balancing alliances and operational needs across multiple suppliers.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40CDEA4-03E0-BDAB-665D-38F7E7902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52" y="3340100"/>
            <a:ext cx="4077558" cy="306705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AADC310-9E9C-CFA6-6A1E-3A516BFB2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813" y="3340100"/>
            <a:ext cx="2133897" cy="90500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BC21F82-E3D4-E778-1100-09F1D5EB20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1307" y="3340100"/>
            <a:ext cx="4246370" cy="306705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1D3F2EB-8F27-B806-B4F5-83D42C589E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1307" y="3340100"/>
            <a:ext cx="2067212" cy="81926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8921D40-60B6-6958-5C39-2C1BBAC1D5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8951" y="57148"/>
            <a:ext cx="4944716" cy="274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562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541142-E6C2-2AE8-672D-485D57F78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28663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537</Words>
  <Application>Microsoft Office PowerPoint</Application>
  <PresentationFormat>Grand écran</PresentationFormat>
  <Paragraphs>54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Quentin Le Boulch</dc:creator>
  <cp:lastModifiedBy>Quentin Le Boulch</cp:lastModifiedBy>
  <cp:revision>2</cp:revision>
  <dcterms:created xsi:type="dcterms:W3CDTF">2025-09-12T12:42:25Z</dcterms:created>
  <dcterms:modified xsi:type="dcterms:W3CDTF">2025-09-12T13:31:44Z</dcterms:modified>
</cp:coreProperties>
</file>