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6" r:id="rId1"/>
  </p:sldMasterIdLst>
  <p:notesMasterIdLst>
    <p:notesMasterId r:id="rId3"/>
  </p:notesMasterIdLst>
  <p:sldIdLst>
    <p:sldId id="256" r:id="rId2"/>
  </p:sldIdLst>
  <p:sldSz cx="7556500" cy="10693400"/>
  <p:notesSz cx="7556500" cy="10693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66E76"/>
    <a:srgbClr val="637E87"/>
    <a:srgbClr val="C7D2D6"/>
    <a:srgbClr val="132D4D"/>
    <a:srgbClr val="E5DDD3"/>
    <a:srgbClr val="DCD0C2"/>
    <a:srgbClr val="003C7B"/>
    <a:srgbClr val="4297D0"/>
    <a:srgbClr val="2D9BE5"/>
    <a:srgbClr val="00A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2153" autoAdjust="0"/>
    <p:restoredTop sz="95388" autoAdjust="0"/>
  </p:normalViewPr>
  <p:slideViewPr>
    <p:cSldViewPr>
      <p:cViewPr>
        <p:scale>
          <a:sx n="85" d="100"/>
          <a:sy n="85" d="100"/>
        </p:scale>
        <p:origin x="2622" y="84"/>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3275013" cy="536575"/>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4279900" y="0"/>
            <a:ext cx="3275013" cy="536575"/>
          </a:xfrm>
          <a:prstGeom prst="rect">
            <a:avLst/>
          </a:prstGeom>
        </p:spPr>
        <p:txBody>
          <a:bodyPr vert="horz" lIns="91440" tIns="45720" rIns="91440" bIns="45720" rtlCol="0"/>
          <a:lstStyle>
            <a:lvl1pPr algn="r">
              <a:defRPr sz="1200"/>
            </a:lvl1pPr>
          </a:lstStyle>
          <a:p>
            <a:fld id="{D9BD1D2D-D13A-4449-8149-E7ACC457840D}" type="datetimeFigureOut">
              <a:rPr lang="fr-FR" smtClean="0"/>
              <a:t>12/04/2025</a:t>
            </a:fld>
            <a:endParaRPr lang="fr-FR"/>
          </a:p>
        </p:txBody>
      </p:sp>
      <p:sp>
        <p:nvSpPr>
          <p:cNvPr id="4" name="Espace réservé de l’image des diapositives 3"/>
          <p:cNvSpPr>
            <a:spLocks noGrp="1" noRot="1" noChangeAspect="1"/>
          </p:cNvSpPr>
          <p:nvPr>
            <p:ph type="sldImg" idx="2"/>
          </p:nvPr>
        </p:nvSpPr>
        <p:spPr>
          <a:xfrm>
            <a:off x="2503488" y="1336675"/>
            <a:ext cx="2549525" cy="3608388"/>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755650" y="5146675"/>
            <a:ext cx="6045200" cy="4210050"/>
          </a:xfrm>
          <a:prstGeom prst="rect">
            <a:avLst/>
          </a:prstGeom>
        </p:spPr>
        <p:txBody>
          <a:bodyPr vert="horz" lIns="91440" tIns="45720" rIns="91440" bIns="45720"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10156825"/>
            <a:ext cx="3275013" cy="536575"/>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4279900" y="10156825"/>
            <a:ext cx="3275013" cy="536575"/>
          </a:xfrm>
          <a:prstGeom prst="rect">
            <a:avLst/>
          </a:prstGeom>
        </p:spPr>
        <p:txBody>
          <a:bodyPr vert="horz" lIns="91440" tIns="45720" rIns="91440" bIns="45720" rtlCol="0" anchor="b"/>
          <a:lstStyle>
            <a:lvl1pPr algn="r">
              <a:defRPr sz="1200"/>
            </a:lvl1pPr>
          </a:lstStyle>
          <a:p>
            <a:fld id="{98E4EF4F-DD4F-DB47-ADBF-30637CB9FB9E}" type="slidenum">
              <a:rPr lang="fr-FR" smtClean="0"/>
              <a:t>‹N°›</a:t>
            </a:fld>
            <a:endParaRPr lang="fr-FR"/>
          </a:p>
        </p:txBody>
      </p:sp>
    </p:spTree>
    <p:extLst>
      <p:ext uri="{BB962C8B-B14F-4D97-AF65-F5344CB8AC3E}">
        <p14:creationId xmlns:p14="http://schemas.microsoft.com/office/powerpoint/2010/main" val="27207261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a:p>
            <a:endParaRPr lang="fr-FR" dirty="0"/>
          </a:p>
        </p:txBody>
      </p:sp>
      <p:sp>
        <p:nvSpPr>
          <p:cNvPr id="4" name="Espace réservé du numéro de diapositive 3"/>
          <p:cNvSpPr>
            <a:spLocks noGrp="1"/>
          </p:cNvSpPr>
          <p:nvPr>
            <p:ph type="sldNum" sz="quarter" idx="10"/>
          </p:nvPr>
        </p:nvSpPr>
        <p:spPr/>
        <p:txBody>
          <a:bodyPr/>
          <a:lstStyle/>
          <a:p>
            <a:fld id="{98E4EF4F-DD4F-DB47-ADBF-30637CB9FB9E}" type="slidenum">
              <a:rPr lang="fr-FR" smtClean="0"/>
              <a:t>1</a:t>
            </a:fld>
            <a:endParaRPr lang="fr-FR"/>
          </a:p>
        </p:txBody>
      </p:sp>
    </p:spTree>
    <p:extLst>
      <p:ext uri="{BB962C8B-B14F-4D97-AF65-F5344CB8AC3E}">
        <p14:creationId xmlns:p14="http://schemas.microsoft.com/office/powerpoint/2010/main" val="10436791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66738" y="3321887"/>
            <a:ext cx="6423025" cy="2292150"/>
          </a:xfrm>
        </p:spPr>
        <p:txBody>
          <a:bodyPr/>
          <a:lstStyle/>
          <a:p>
            <a:r>
              <a:rPr lang="en-US"/>
              <a:t>Click to edit Master title style</a:t>
            </a:r>
          </a:p>
        </p:txBody>
      </p:sp>
      <p:sp>
        <p:nvSpPr>
          <p:cNvPr id="3" name="Subtitle 2"/>
          <p:cNvSpPr>
            <a:spLocks noGrp="1"/>
          </p:cNvSpPr>
          <p:nvPr>
            <p:ph type="subTitle" idx="1"/>
          </p:nvPr>
        </p:nvSpPr>
        <p:spPr>
          <a:xfrm>
            <a:off x="1133475" y="6059593"/>
            <a:ext cx="5289550" cy="2732758"/>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t>4/12/2025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‹N°›</a:t>
            </a:fld>
            <a:endParaRPr lang="en-US"/>
          </a:p>
        </p:txBody>
      </p:sp>
    </p:spTree>
    <p:extLst>
      <p:ext uri="{BB962C8B-B14F-4D97-AF65-F5344CB8AC3E}">
        <p14:creationId xmlns:p14="http://schemas.microsoft.com/office/powerpoint/2010/main" val="12171732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t>4/12/2025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‹N°›</a:t>
            </a:fld>
            <a:endParaRPr lang="en-US"/>
          </a:p>
        </p:txBody>
      </p:sp>
    </p:spTree>
    <p:extLst>
      <p:ext uri="{BB962C8B-B14F-4D97-AF65-F5344CB8AC3E}">
        <p14:creationId xmlns:p14="http://schemas.microsoft.com/office/powerpoint/2010/main" val="32644050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527341" y="668338"/>
            <a:ext cx="1405036" cy="1422568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12230" y="668338"/>
            <a:ext cx="4089169" cy="142256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t>4/12/2025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‹N°›</a:t>
            </a:fld>
            <a:endParaRPr lang="en-US"/>
          </a:p>
        </p:txBody>
      </p:sp>
    </p:spTree>
    <p:extLst>
      <p:ext uri="{BB962C8B-B14F-4D97-AF65-F5344CB8AC3E}">
        <p14:creationId xmlns:p14="http://schemas.microsoft.com/office/powerpoint/2010/main" val="41365026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t>4/12/2025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‹N°›</a:t>
            </a:fld>
            <a:endParaRPr lang="en-US"/>
          </a:p>
        </p:txBody>
      </p:sp>
    </p:spTree>
    <p:extLst>
      <p:ext uri="{BB962C8B-B14F-4D97-AF65-F5344CB8AC3E}">
        <p14:creationId xmlns:p14="http://schemas.microsoft.com/office/powerpoint/2010/main" val="31419436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96911" y="6871500"/>
            <a:ext cx="6423025" cy="2123828"/>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596911" y="4532320"/>
            <a:ext cx="6423025" cy="233918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4/12/2025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‹N°›</a:t>
            </a:fld>
            <a:endParaRPr lang="en-US"/>
          </a:p>
        </p:txBody>
      </p:sp>
    </p:spTree>
    <p:extLst>
      <p:ext uri="{BB962C8B-B14F-4D97-AF65-F5344CB8AC3E}">
        <p14:creationId xmlns:p14="http://schemas.microsoft.com/office/powerpoint/2010/main" val="37604047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12232" y="3891210"/>
            <a:ext cx="2747103" cy="11002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3185276" y="3891210"/>
            <a:ext cx="2747103" cy="11002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t>4/12/2025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‹N°›</a:t>
            </a:fld>
            <a:endParaRPr lang="en-US"/>
          </a:p>
        </p:txBody>
      </p:sp>
    </p:spTree>
    <p:extLst>
      <p:ext uri="{BB962C8B-B14F-4D97-AF65-F5344CB8AC3E}">
        <p14:creationId xmlns:p14="http://schemas.microsoft.com/office/powerpoint/2010/main" val="17348243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77825" y="428232"/>
            <a:ext cx="6800850" cy="1782233"/>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377825" y="2393639"/>
            <a:ext cx="3338766" cy="99755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77825" y="3391194"/>
            <a:ext cx="3338766" cy="616108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3838597" y="2393639"/>
            <a:ext cx="3340078" cy="99755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838597" y="3391194"/>
            <a:ext cx="3340078" cy="616108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t>4/12/2025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t>‹N°›</a:t>
            </a:fld>
            <a:endParaRPr lang="en-US"/>
          </a:p>
        </p:txBody>
      </p:sp>
    </p:spTree>
    <p:extLst>
      <p:ext uri="{BB962C8B-B14F-4D97-AF65-F5344CB8AC3E}">
        <p14:creationId xmlns:p14="http://schemas.microsoft.com/office/powerpoint/2010/main" val="42379839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t>4/12/2025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t>‹N°›</a:t>
            </a:fld>
            <a:endParaRPr lang="en-US"/>
          </a:p>
        </p:txBody>
      </p:sp>
    </p:spTree>
    <p:extLst>
      <p:ext uri="{BB962C8B-B14F-4D97-AF65-F5344CB8AC3E}">
        <p14:creationId xmlns:p14="http://schemas.microsoft.com/office/powerpoint/2010/main" val="20762435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4/12/2025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t>‹N°›</a:t>
            </a:fld>
            <a:endParaRPr lang="en-US"/>
          </a:p>
        </p:txBody>
      </p:sp>
    </p:spTree>
    <p:extLst>
      <p:ext uri="{BB962C8B-B14F-4D97-AF65-F5344CB8AC3E}">
        <p14:creationId xmlns:p14="http://schemas.microsoft.com/office/powerpoint/2010/main" val="4024812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77826" y="425756"/>
            <a:ext cx="2486036" cy="1811937"/>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2954383" y="425758"/>
            <a:ext cx="4224293" cy="912652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77826" y="2237696"/>
            <a:ext cx="2486036" cy="731458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4/12/2025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‹N°›</a:t>
            </a:fld>
            <a:endParaRPr lang="en-US"/>
          </a:p>
        </p:txBody>
      </p:sp>
    </p:spTree>
    <p:extLst>
      <p:ext uri="{BB962C8B-B14F-4D97-AF65-F5344CB8AC3E}">
        <p14:creationId xmlns:p14="http://schemas.microsoft.com/office/powerpoint/2010/main" val="39297148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1127" y="7485380"/>
            <a:ext cx="4533900" cy="883691"/>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481127" y="955475"/>
            <a:ext cx="4533900" cy="641604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481127" y="8369071"/>
            <a:ext cx="4533900" cy="125498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4/12/2025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‹N°›</a:t>
            </a:fld>
            <a:endParaRPr lang="en-US"/>
          </a:p>
        </p:txBody>
      </p:sp>
    </p:spTree>
    <p:extLst>
      <p:ext uri="{BB962C8B-B14F-4D97-AF65-F5344CB8AC3E}">
        <p14:creationId xmlns:p14="http://schemas.microsoft.com/office/powerpoint/2010/main" val="4668071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77825" y="428232"/>
            <a:ext cx="6800850" cy="178223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377825" y="2495127"/>
            <a:ext cx="6800850" cy="705715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377825" y="9911200"/>
            <a:ext cx="1763183" cy="5693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t>4/12/2025</a:t>
            </a:fld>
            <a:endParaRPr lang="en-US"/>
          </a:p>
        </p:txBody>
      </p:sp>
      <p:sp>
        <p:nvSpPr>
          <p:cNvPr id="5" name="Footer Placeholder 4"/>
          <p:cNvSpPr>
            <a:spLocks noGrp="1"/>
          </p:cNvSpPr>
          <p:nvPr>
            <p:ph type="ftr" sz="quarter" idx="3"/>
          </p:nvPr>
        </p:nvSpPr>
        <p:spPr>
          <a:xfrm>
            <a:off x="2581804" y="9911200"/>
            <a:ext cx="2392892" cy="5693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415493" y="9911200"/>
            <a:ext cx="1763183" cy="5693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t>‹N°›</a:t>
            </a:fld>
            <a:endParaRPr lang="en-US"/>
          </a:p>
        </p:txBody>
      </p:sp>
    </p:spTree>
    <p:extLst>
      <p:ext uri="{BB962C8B-B14F-4D97-AF65-F5344CB8AC3E}">
        <p14:creationId xmlns:p14="http://schemas.microsoft.com/office/powerpoint/2010/main" val="8343514"/>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6A2E750-B1A5-4977-8768-DCE7CACF320C}"/>
              </a:ext>
            </a:extLst>
          </p:cNvPr>
          <p:cNvSpPr/>
          <p:nvPr/>
        </p:nvSpPr>
        <p:spPr>
          <a:xfrm>
            <a:off x="-13180" y="-20293"/>
            <a:ext cx="7598932" cy="1559530"/>
          </a:xfrm>
          <a:prstGeom prst="rect">
            <a:avLst/>
          </a:prstGeom>
          <a:solidFill>
            <a:srgbClr val="566E7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00" dirty="0"/>
          </a:p>
        </p:txBody>
      </p:sp>
      <p:sp>
        <p:nvSpPr>
          <p:cNvPr id="21" name="object 21"/>
          <p:cNvSpPr txBox="1"/>
          <p:nvPr/>
        </p:nvSpPr>
        <p:spPr>
          <a:xfrm>
            <a:off x="1401425" y="637185"/>
            <a:ext cx="4912241" cy="930697"/>
          </a:xfrm>
          <a:prstGeom prst="rect">
            <a:avLst/>
          </a:prstGeom>
          <a:noFill/>
        </p:spPr>
        <p:txBody>
          <a:bodyPr vert="horz" wrap="square" lIns="0" tIns="0" rIns="0" bIns="0" rtlCol="0">
            <a:noAutofit/>
          </a:bodyPr>
          <a:lstStyle/>
          <a:p>
            <a:pPr algn="ctr">
              <a:spcBef>
                <a:spcPts val="22"/>
              </a:spcBef>
            </a:pPr>
            <a:r>
              <a:rPr lang="fr-FR" sz="900" dirty="0">
                <a:solidFill>
                  <a:schemeClr val="bg1"/>
                </a:solidFill>
                <a:latin typeface="Century Gothic" panose="020B0502020202020204" pitchFamily="34" charset="0"/>
              </a:rPr>
              <a:t>Actuellement en dernière année d'études en alternance comme Data Manager chez Thales, je suis passionné par l'analyse et l'exploitation des données pour orienter les décisions stratégiques. Mes compétences couvrent les outils statistiques et de visualisation, avec un intérêt marqué pour les nouvelles technologies, l'industrie, et le secteur bancaire. Proactif et orienté solutions, je recherche une opportunité en tant que </a:t>
            </a:r>
            <a:r>
              <a:rPr lang="fr-FR" sz="900" b="1" dirty="0">
                <a:solidFill>
                  <a:schemeClr val="bg1"/>
                </a:solidFill>
                <a:latin typeface="Century Gothic" panose="020B0502020202020204" pitchFamily="34" charset="0"/>
              </a:rPr>
              <a:t>Data </a:t>
            </a:r>
            <a:r>
              <a:rPr lang="fr-FR" sz="900" b="1" dirty="0" err="1">
                <a:solidFill>
                  <a:schemeClr val="bg1"/>
                </a:solidFill>
                <a:latin typeface="Century Gothic" panose="020B0502020202020204" pitchFamily="34" charset="0"/>
              </a:rPr>
              <a:t>Analyst</a:t>
            </a:r>
            <a:r>
              <a:rPr lang="fr-FR" sz="900" dirty="0">
                <a:solidFill>
                  <a:schemeClr val="bg1"/>
                </a:solidFill>
                <a:latin typeface="Century Gothic" panose="020B0502020202020204" pitchFamily="34" charset="0"/>
              </a:rPr>
              <a:t>.</a:t>
            </a:r>
          </a:p>
        </p:txBody>
      </p:sp>
      <p:sp>
        <p:nvSpPr>
          <p:cNvPr id="47" name="object 5">
            <a:extLst>
              <a:ext uri="{FF2B5EF4-FFF2-40B4-BE49-F238E27FC236}">
                <a16:creationId xmlns:a16="http://schemas.microsoft.com/office/drawing/2014/main" id="{AC24A658-1689-4ABC-A1B6-F11EFDE23029}"/>
              </a:ext>
            </a:extLst>
          </p:cNvPr>
          <p:cNvSpPr txBox="1"/>
          <p:nvPr/>
        </p:nvSpPr>
        <p:spPr>
          <a:xfrm>
            <a:off x="1294014" y="-48938"/>
            <a:ext cx="4658694" cy="254964"/>
          </a:xfrm>
          <a:prstGeom prst="rect">
            <a:avLst/>
          </a:prstGeom>
        </p:spPr>
        <p:txBody>
          <a:bodyPr vert="horz" wrap="square" lIns="0" tIns="0" rIns="0" bIns="0" rtlCol="0">
            <a:noAutofit/>
          </a:bodyPr>
          <a:lstStyle/>
          <a:p>
            <a:pPr marL="12700" algn="ctr">
              <a:lnSpc>
                <a:spcPct val="150000"/>
              </a:lnSpc>
            </a:pPr>
            <a:r>
              <a:rPr lang="fr-FR" b="1" dirty="0">
                <a:solidFill>
                  <a:schemeClr val="bg1"/>
                </a:solidFill>
                <a:latin typeface="Century Gothic" panose="020B0502020202020204" pitchFamily="34" charset="0"/>
                <a:cs typeface="Roboto Slab"/>
              </a:rPr>
              <a:t>Quentin LE BOULCH</a:t>
            </a:r>
          </a:p>
          <a:p>
            <a:pPr marL="12700" algn="ctr">
              <a:lnSpc>
                <a:spcPct val="150000"/>
              </a:lnSpc>
            </a:pPr>
            <a:r>
              <a:rPr lang="fr-FR" sz="1050" i="1" dirty="0">
                <a:solidFill>
                  <a:schemeClr val="bg1"/>
                </a:solidFill>
                <a:latin typeface="Century Gothic" panose="020B0502020202020204" pitchFamily="34" charset="0"/>
                <a:cs typeface="Roboto Slab"/>
              </a:rPr>
              <a:t>RECHERCHE D’EMPLOI : </a:t>
            </a:r>
            <a:r>
              <a:rPr lang="fr-FR" sz="1050" b="1" i="1" dirty="0">
                <a:solidFill>
                  <a:schemeClr val="bg1"/>
                </a:solidFill>
                <a:latin typeface="Century Gothic" panose="020B0502020202020204" pitchFamily="34" charset="0"/>
                <a:cs typeface="Roboto Slab"/>
              </a:rPr>
              <a:t>Data </a:t>
            </a:r>
            <a:r>
              <a:rPr lang="fr-FR" sz="1050" b="1" i="1" dirty="0" err="1">
                <a:solidFill>
                  <a:schemeClr val="bg1"/>
                </a:solidFill>
                <a:latin typeface="Century Gothic" panose="020B0502020202020204" pitchFamily="34" charset="0"/>
                <a:cs typeface="Roboto Slab"/>
              </a:rPr>
              <a:t>Analyst</a:t>
            </a:r>
            <a:endParaRPr sz="1050" b="1" i="1" dirty="0">
              <a:solidFill>
                <a:schemeClr val="bg1"/>
              </a:solidFill>
              <a:latin typeface="Century Gothic" panose="020B0502020202020204" pitchFamily="34" charset="0"/>
              <a:cs typeface="Roboto Slab"/>
            </a:endParaRPr>
          </a:p>
        </p:txBody>
      </p:sp>
      <p:cxnSp>
        <p:nvCxnSpPr>
          <p:cNvPr id="104" name="Connecteur droit 103">
            <a:extLst>
              <a:ext uri="{FF2B5EF4-FFF2-40B4-BE49-F238E27FC236}">
                <a16:creationId xmlns:a16="http://schemas.microsoft.com/office/drawing/2014/main" id="{BB7AC258-A1A8-4AE5-B20F-9F1D6B895738}"/>
              </a:ext>
            </a:extLst>
          </p:cNvPr>
          <p:cNvCxnSpPr>
            <a:cxnSpLocks/>
          </p:cNvCxnSpPr>
          <p:nvPr/>
        </p:nvCxnSpPr>
        <p:spPr>
          <a:xfrm>
            <a:off x="1451969" y="8759858"/>
            <a:ext cx="444281" cy="0"/>
          </a:xfrm>
          <a:prstGeom prst="line">
            <a:avLst/>
          </a:prstGeom>
          <a:ln w="317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1" name="Connecteur droit 110">
            <a:extLst>
              <a:ext uri="{FF2B5EF4-FFF2-40B4-BE49-F238E27FC236}">
                <a16:creationId xmlns:a16="http://schemas.microsoft.com/office/drawing/2014/main" id="{5EF87810-D73E-4314-A6DD-E68885CEAA10}"/>
              </a:ext>
            </a:extLst>
          </p:cNvPr>
          <p:cNvCxnSpPr>
            <a:cxnSpLocks/>
          </p:cNvCxnSpPr>
          <p:nvPr/>
        </p:nvCxnSpPr>
        <p:spPr>
          <a:xfrm>
            <a:off x="1084390" y="8376268"/>
            <a:ext cx="829421" cy="0"/>
          </a:xfrm>
          <a:prstGeom prst="line">
            <a:avLst/>
          </a:prstGeom>
          <a:ln w="31750">
            <a:solidFill>
              <a:schemeClr val="bg1"/>
            </a:solidFill>
          </a:ln>
        </p:spPr>
        <p:style>
          <a:lnRef idx="1">
            <a:schemeClr val="accent1"/>
          </a:lnRef>
          <a:fillRef idx="0">
            <a:schemeClr val="accent1"/>
          </a:fillRef>
          <a:effectRef idx="0">
            <a:schemeClr val="accent1"/>
          </a:effectRef>
          <a:fontRef idx="minor">
            <a:schemeClr val="tx1"/>
          </a:fontRef>
        </p:style>
      </p:cxnSp>
      <p:grpSp>
        <p:nvGrpSpPr>
          <p:cNvPr id="44" name="Groupe 43">
            <a:extLst>
              <a:ext uri="{FF2B5EF4-FFF2-40B4-BE49-F238E27FC236}">
                <a16:creationId xmlns:a16="http://schemas.microsoft.com/office/drawing/2014/main" id="{7C15EE2C-2013-92F7-2D33-E5FBB2FBC38A}"/>
              </a:ext>
            </a:extLst>
          </p:cNvPr>
          <p:cNvGrpSpPr/>
          <p:nvPr/>
        </p:nvGrpSpPr>
        <p:grpSpPr>
          <a:xfrm>
            <a:off x="115817" y="6129677"/>
            <a:ext cx="7119923" cy="1525628"/>
            <a:chOff x="141083" y="7356955"/>
            <a:chExt cx="6992539" cy="1876890"/>
          </a:xfrm>
        </p:grpSpPr>
        <p:sp>
          <p:nvSpPr>
            <p:cNvPr id="48" name="ZoneTexte 47">
              <a:extLst>
                <a:ext uri="{FF2B5EF4-FFF2-40B4-BE49-F238E27FC236}">
                  <a16:creationId xmlns:a16="http://schemas.microsoft.com/office/drawing/2014/main" id="{F2BE47B5-455D-483B-B8CE-F7DCB102C50C}"/>
                </a:ext>
              </a:extLst>
            </p:cNvPr>
            <p:cNvSpPr txBox="1"/>
            <p:nvPr/>
          </p:nvSpPr>
          <p:spPr>
            <a:xfrm>
              <a:off x="723584" y="7356955"/>
              <a:ext cx="6337409" cy="321843"/>
            </a:xfrm>
            <a:prstGeom prst="rect">
              <a:avLst/>
            </a:prstGeom>
            <a:noFill/>
          </p:spPr>
          <p:txBody>
            <a:bodyPr wrap="square" rtlCol="0">
              <a:spAutoFit/>
            </a:bodyPr>
            <a:lstStyle/>
            <a:p>
              <a:r>
                <a:rPr lang="es-ES" sz="1100" dirty="0">
                  <a:solidFill>
                    <a:schemeClr val="bg2">
                      <a:lumMod val="25000"/>
                    </a:schemeClr>
                  </a:solidFill>
                  <a:latin typeface="Century Gothic" panose="020B0502020202020204" pitchFamily="34" charset="0"/>
                  <a:cs typeface="Raleway"/>
                </a:rPr>
                <a:t>EUR ELMI – UNIVERSITE NICE COTE D’AZUR</a:t>
              </a:r>
            </a:p>
          </p:txBody>
        </p:sp>
        <p:sp>
          <p:nvSpPr>
            <p:cNvPr id="61" name="Rectangle 60">
              <a:extLst>
                <a:ext uri="{FF2B5EF4-FFF2-40B4-BE49-F238E27FC236}">
                  <a16:creationId xmlns:a16="http://schemas.microsoft.com/office/drawing/2014/main" id="{1919F932-EE3C-964B-A39F-45CA826CF40C}"/>
                </a:ext>
              </a:extLst>
            </p:cNvPr>
            <p:cNvSpPr/>
            <p:nvPr/>
          </p:nvSpPr>
          <p:spPr>
            <a:xfrm>
              <a:off x="726536" y="7662491"/>
              <a:ext cx="6407086" cy="1571354"/>
            </a:xfrm>
            <a:prstGeom prst="rect">
              <a:avLst/>
            </a:prstGeom>
          </p:spPr>
          <p:txBody>
            <a:bodyPr wrap="square">
              <a:spAutoFit/>
            </a:bodyPr>
            <a:lstStyle/>
            <a:p>
              <a:pPr marL="12700" algn="just">
                <a:lnSpc>
                  <a:spcPct val="100000"/>
                </a:lnSpc>
              </a:pPr>
              <a:r>
                <a:rPr lang="fr-FR" sz="1050" b="1" dirty="0">
                  <a:latin typeface="Century Gothic" panose="020B0502020202020204" pitchFamily="34" charset="0"/>
                </a:rPr>
                <a:t>Master Expertise et Analyse des Données Economiques</a:t>
              </a:r>
            </a:p>
            <a:p>
              <a:pPr marL="184150" indent="-171450" algn="just">
                <a:lnSpc>
                  <a:spcPct val="100000"/>
                </a:lnSpc>
                <a:buFont typeface="Arial" panose="020B0604020202020204" pitchFamily="34" charset="0"/>
                <a:buChar char="•"/>
              </a:pPr>
              <a:r>
                <a:rPr lang="pt-BR" sz="950" dirty="0">
                  <a:latin typeface="Century Gothic" panose="020B0502020202020204" pitchFamily="34" charset="0"/>
                </a:rPr>
                <a:t>Data Analyses : Python, R, Stata, Excel-VBA</a:t>
              </a:r>
            </a:p>
            <a:p>
              <a:pPr marL="184150" indent="-171450" algn="just">
                <a:lnSpc>
                  <a:spcPct val="100000"/>
                </a:lnSpc>
                <a:buFont typeface="Arial" panose="020B0604020202020204" pitchFamily="34" charset="0"/>
                <a:buChar char="•"/>
              </a:pPr>
              <a:r>
                <a:rPr lang="en-US" sz="950" dirty="0">
                  <a:latin typeface="Century Gothic" panose="020B0502020202020204" pitchFamily="34" charset="0"/>
                </a:rPr>
                <a:t>Machine Learning et Big Data</a:t>
              </a:r>
            </a:p>
            <a:p>
              <a:pPr marL="184150" indent="-171450" algn="just">
                <a:lnSpc>
                  <a:spcPct val="100000"/>
                </a:lnSpc>
                <a:buFont typeface="Arial" panose="020B0604020202020204" pitchFamily="34" charset="0"/>
                <a:buChar char="•"/>
              </a:pPr>
              <a:r>
                <a:rPr lang="fr-FR" sz="950" dirty="0">
                  <a:latin typeface="Century Gothic" panose="020B0502020202020204" pitchFamily="34" charset="0"/>
                </a:rPr>
                <a:t>Time </a:t>
              </a:r>
              <a:r>
                <a:rPr lang="fr-FR" sz="950" dirty="0" err="1">
                  <a:latin typeface="Century Gothic" panose="020B0502020202020204" pitchFamily="34" charset="0"/>
                </a:rPr>
                <a:t>Series</a:t>
              </a:r>
              <a:r>
                <a:rPr lang="fr-FR" sz="950" dirty="0">
                  <a:latin typeface="Century Gothic" panose="020B0502020202020204" pitchFamily="34" charset="0"/>
                </a:rPr>
                <a:t> </a:t>
              </a:r>
              <a:r>
                <a:rPr lang="fr-FR" sz="950" dirty="0" err="1">
                  <a:latin typeface="Century Gothic" panose="020B0502020202020204" pitchFamily="34" charset="0"/>
                </a:rPr>
                <a:t>Analysis</a:t>
              </a:r>
              <a:endParaRPr lang="fr-FR" sz="950" dirty="0">
                <a:latin typeface="Century Gothic" panose="020B0502020202020204" pitchFamily="34" charset="0"/>
              </a:endParaRPr>
            </a:p>
            <a:p>
              <a:pPr marL="184150" indent="-171450" algn="just">
                <a:lnSpc>
                  <a:spcPct val="100000"/>
                </a:lnSpc>
                <a:buFont typeface="Arial" panose="020B0604020202020204" pitchFamily="34" charset="0"/>
                <a:buChar char="•"/>
              </a:pPr>
              <a:r>
                <a:rPr lang="fr-FR" sz="950" dirty="0" err="1">
                  <a:latin typeface="Century Gothic" panose="020B0502020202020204" pitchFamily="34" charset="0"/>
                </a:rPr>
                <a:t>Econometrics</a:t>
              </a:r>
              <a:r>
                <a:rPr lang="fr-FR" sz="950" dirty="0">
                  <a:latin typeface="Century Gothic" panose="020B0502020202020204" pitchFamily="34" charset="0"/>
                </a:rPr>
                <a:t> of Quantitative, Qualitative and Panel Data</a:t>
              </a:r>
            </a:p>
            <a:p>
              <a:pPr marL="184150" indent="-171450" algn="just">
                <a:lnSpc>
                  <a:spcPct val="100000"/>
                </a:lnSpc>
                <a:buFont typeface="Arial" panose="020B0604020202020204" pitchFamily="34" charset="0"/>
                <a:buChar char="•"/>
              </a:pPr>
              <a:r>
                <a:rPr lang="fr-FR" sz="950" dirty="0">
                  <a:latin typeface="Century Gothic" panose="020B0502020202020204" pitchFamily="34" charset="0"/>
                </a:rPr>
                <a:t>Network </a:t>
              </a:r>
              <a:r>
                <a:rPr lang="fr-FR" sz="950" dirty="0" err="1">
                  <a:latin typeface="Century Gothic" panose="020B0502020202020204" pitchFamily="34" charset="0"/>
                </a:rPr>
                <a:t>Analysis</a:t>
              </a:r>
              <a:endParaRPr lang="fr-FR" sz="950" dirty="0">
                <a:latin typeface="Century Gothic" panose="020B0502020202020204" pitchFamily="34" charset="0"/>
              </a:endParaRPr>
            </a:p>
            <a:p>
              <a:pPr marL="184150" indent="-171450" algn="just">
                <a:lnSpc>
                  <a:spcPct val="100000"/>
                </a:lnSpc>
                <a:buFont typeface="Arial" panose="020B0604020202020204" pitchFamily="34" charset="0"/>
                <a:buChar char="•"/>
              </a:pPr>
              <a:r>
                <a:rPr lang="fr-FR" sz="950" dirty="0">
                  <a:latin typeface="Century Gothic" panose="020B0502020202020204" pitchFamily="34" charset="0"/>
                </a:rPr>
                <a:t>Stockage et Protection des Données</a:t>
              </a:r>
            </a:p>
            <a:p>
              <a:pPr marL="184150" indent="-171450" algn="just">
                <a:lnSpc>
                  <a:spcPct val="100000"/>
                </a:lnSpc>
                <a:buFont typeface="Arial" panose="020B0604020202020204" pitchFamily="34" charset="0"/>
                <a:buChar char="•"/>
              </a:pPr>
              <a:r>
                <a:rPr lang="fr-FR" sz="950" dirty="0">
                  <a:latin typeface="Century Gothic" panose="020B0502020202020204" pitchFamily="34" charset="0"/>
                </a:rPr>
                <a:t>Collecte, traitement et analyse des données en Python</a:t>
              </a:r>
            </a:p>
          </p:txBody>
        </p:sp>
        <p:sp>
          <p:nvSpPr>
            <p:cNvPr id="114" name="Rectangle 113">
              <a:extLst>
                <a:ext uri="{FF2B5EF4-FFF2-40B4-BE49-F238E27FC236}">
                  <a16:creationId xmlns:a16="http://schemas.microsoft.com/office/drawing/2014/main" id="{20DDC2DA-0281-4751-A646-48623399F645}"/>
                </a:ext>
              </a:extLst>
            </p:cNvPr>
            <p:cNvSpPr/>
            <p:nvPr/>
          </p:nvSpPr>
          <p:spPr>
            <a:xfrm>
              <a:off x="141083" y="7371344"/>
              <a:ext cx="682086" cy="492232"/>
            </a:xfrm>
            <a:prstGeom prst="rect">
              <a:avLst/>
            </a:prstGeom>
          </p:spPr>
          <p:txBody>
            <a:bodyPr wrap="square">
              <a:spAutoFit/>
            </a:bodyPr>
            <a:lstStyle/>
            <a:p>
              <a:pPr marL="12700">
                <a:lnSpc>
                  <a:spcPct val="100000"/>
                </a:lnSpc>
              </a:pPr>
              <a:r>
                <a:rPr lang="fr-FR" sz="1000" b="1" dirty="0">
                  <a:latin typeface="Century Gothic" panose="020B0502020202020204" pitchFamily="34" charset="0"/>
                </a:rPr>
                <a:t>2023-2025 </a:t>
              </a:r>
            </a:p>
          </p:txBody>
        </p:sp>
      </p:grpSp>
      <p:grpSp>
        <p:nvGrpSpPr>
          <p:cNvPr id="42" name="Groupe 41">
            <a:extLst>
              <a:ext uri="{FF2B5EF4-FFF2-40B4-BE49-F238E27FC236}">
                <a16:creationId xmlns:a16="http://schemas.microsoft.com/office/drawing/2014/main" id="{2CB42879-7639-15F3-FED2-50E50AEDBF52}"/>
              </a:ext>
            </a:extLst>
          </p:cNvPr>
          <p:cNvGrpSpPr/>
          <p:nvPr/>
        </p:nvGrpSpPr>
        <p:grpSpPr>
          <a:xfrm>
            <a:off x="140332" y="7655375"/>
            <a:ext cx="7066039" cy="423524"/>
            <a:chOff x="209361" y="8209957"/>
            <a:chExt cx="7066039" cy="423524"/>
          </a:xfrm>
        </p:grpSpPr>
        <p:sp>
          <p:nvSpPr>
            <p:cNvPr id="70" name="ZoneTexte 69">
              <a:extLst>
                <a:ext uri="{FF2B5EF4-FFF2-40B4-BE49-F238E27FC236}">
                  <a16:creationId xmlns:a16="http://schemas.microsoft.com/office/drawing/2014/main" id="{9D424C08-C85A-4AD2-8529-8AC2A9573A4A}"/>
                </a:ext>
              </a:extLst>
            </p:cNvPr>
            <p:cNvSpPr txBox="1"/>
            <p:nvPr/>
          </p:nvSpPr>
          <p:spPr>
            <a:xfrm>
              <a:off x="819934" y="8209957"/>
              <a:ext cx="6455466" cy="407804"/>
            </a:xfrm>
            <a:prstGeom prst="rect">
              <a:avLst/>
            </a:prstGeom>
            <a:noFill/>
          </p:spPr>
          <p:txBody>
            <a:bodyPr wrap="square" rtlCol="0">
              <a:spAutoFit/>
            </a:bodyPr>
            <a:lstStyle/>
            <a:p>
              <a:r>
                <a:rPr lang="es-ES" sz="1100" dirty="0">
                  <a:solidFill>
                    <a:schemeClr val="bg2">
                      <a:lumMod val="25000"/>
                    </a:schemeClr>
                  </a:solidFill>
                  <a:latin typeface="Century Gothic" panose="020B0502020202020204" pitchFamily="34" charset="0"/>
                  <a:cs typeface="Raleway"/>
                </a:rPr>
                <a:t>EUR ELMI – UNIVERSITE NICE COTE D’AZUR</a:t>
              </a:r>
            </a:p>
            <a:p>
              <a:r>
                <a:rPr lang="fr-FR" sz="950" b="1" i="1" dirty="0">
                  <a:solidFill>
                    <a:schemeClr val="tx1">
                      <a:lumMod val="95000"/>
                      <a:lumOff val="5000"/>
                    </a:schemeClr>
                  </a:solidFill>
                  <a:latin typeface="Century Gothic" panose="020B0502020202020204" pitchFamily="34" charset="0"/>
                </a:rPr>
                <a:t>Licence Economie - Gestion</a:t>
              </a:r>
              <a:endParaRPr lang="es-ES" sz="950" b="1" i="1" dirty="0">
                <a:solidFill>
                  <a:schemeClr val="tx1">
                    <a:lumMod val="95000"/>
                    <a:lumOff val="5000"/>
                  </a:schemeClr>
                </a:solidFill>
                <a:latin typeface="Century Gothic" panose="020B0502020202020204" pitchFamily="34" charset="0"/>
              </a:endParaRPr>
            </a:p>
          </p:txBody>
        </p:sp>
        <p:sp>
          <p:nvSpPr>
            <p:cNvPr id="80" name="Rectangle 79">
              <a:extLst>
                <a:ext uri="{FF2B5EF4-FFF2-40B4-BE49-F238E27FC236}">
                  <a16:creationId xmlns:a16="http://schemas.microsoft.com/office/drawing/2014/main" id="{A045C6BF-ACD2-4601-935C-3409BE2A89A0}"/>
                </a:ext>
              </a:extLst>
            </p:cNvPr>
            <p:cNvSpPr/>
            <p:nvPr/>
          </p:nvSpPr>
          <p:spPr>
            <a:xfrm>
              <a:off x="209361" y="8233371"/>
              <a:ext cx="610573" cy="400110"/>
            </a:xfrm>
            <a:prstGeom prst="rect">
              <a:avLst/>
            </a:prstGeom>
          </p:spPr>
          <p:txBody>
            <a:bodyPr wrap="square">
              <a:spAutoFit/>
            </a:bodyPr>
            <a:lstStyle/>
            <a:p>
              <a:pPr marL="12700">
                <a:lnSpc>
                  <a:spcPct val="100000"/>
                </a:lnSpc>
              </a:pPr>
              <a:r>
                <a:rPr lang="fr-FR" sz="1000" b="1" dirty="0">
                  <a:latin typeface="Century Gothic" panose="020B0502020202020204" pitchFamily="34" charset="0"/>
                </a:rPr>
                <a:t>2020-2023 </a:t>
              </a:r>
            </a:p>
          </p:txBody>
        </p:sp>
      </p:grpSp>
      <p:grpSp>
        <p:nvGrpSpPr>
          <p:cNvPr id="3" name="Groupe 2">
            <a:extLst>
              <a:ext uri="{FF2B5EF4-FFF2-40B4-BE49-F238E27FC236}">
                <a16:creationId xmlns:a16="http://schemas.microsoft.com/office/drawing/2014/main" id="{91BD43E0-0DFF-0AE0-E40D-8CBB7834A021}"/>
              </a:ext>
            </a:extLst>
          </p:cNvPr>
          <p:cNvGrpSpPr/>
          <p:nvPr/>
        </p:nvGrpSpPr>
        <p:grpSpPr>
          <a:xfrm>
            <a:off x="36083" y="4527400"/>
            <a:ext cx="7570463" cy="189451"/>
            <a:chOff x="-26363" y="6071649"/>
            <a:chExt cx="7570463" cy="189451"/>
          </a:xfrm>
        </p:grpSpPr>
        <p:cxnSp>
          <p:nvCxnSpPr>
            <p:cNvPr id="75" name="Connecteur droit 74">
              <a:extLst>
                <a:ext uri="{FF2B5EF4-FFF2-40B4-BE49-F238E27FC236}">
                  <a16:creationId xmlns:a16="http://schemas.microsoft.com/office/drawing/2014/main" id="{84EE32BA-E8DF-4A46-9955-78AA266AC138}"/>
                </a:ext>
              </a:extLst>
            </p:cNvPr>
            <p:cNvCxnSpPr>
              <a:cxnSpLocks/>
            </p:cNvCxnSpPr>
            <p:nvPr/>
          </p:nvCxnSpPr>
          <p:spPr>
            <a:xfrm>
              <a:off x="574963" y="6174879"/>
              <a:ext cx="1915402" cy="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sp>
          <p:nvSpPr>
            <p:cNvPr id="14" name="object 5">
              <a:extLst>
                <a:ext uri="{FF2B5EF4-FFF2-40B4-BE49-F238E27FC236}">
                  <a16:creationId xmlns:a16="http://schemas.microsoft.com/office/drawing/2014/main" id="{C1545666-ACB5-C008-4043-366F77985296}"/>
                </a:ext>
              </a:extLst>
            </p:cNvPr>
            <p:cNvSpPr txBox="1"/>
            <p:nvPr/>
          </p:nvSpPr>
          <p:spPr>
            <a:xfrm>
              <a:off x="-26363" y="6071649"/>
              <a:ext cx="7570463" cy="189451"/>
            </a:xfrm>
            <a:prstGeom prst="rect">
              <a:avLst/>
            </a:prstGeom>
          </p:spPr>
          <p:txBody>
            <a:bodyPr vert="horz" wrap="square" lIns="0" tIns="0" rIns="0" bIns="0" rtlCol="0" anchor="ctr">
              <a:noAutofit/>
            </a:bodyPr>
            <a:lstStyle/>
            <a:p>
              <a:pPr marL="12700" algn="ctr">
                <a:lnSpc>
                  <a:spcPct val="100000"/>
                </a:lnSpc>
              </a:pPr>
              <a:r>
                <a:rPr lang="fr-FR" sz="1400" b="1" dirty="0">
                  <a:solidFill>
                    <a:schemeClr val="bg2">
                      <a:lumMod val="25000"/>
                    </a:schemeClr>
                  </a:solidFill>
                  <a:latin typeface="Century Gothic" panose="020B0502020202020204" pitchFamily="34" charset="0"/>
                </a:rPr>
                <a:t>PROJET ACADEMIQUE</a:t>
              </a:r>
              <a:endParaRPr sz="1400" b="1" dirty="0">
                <a:solidFill>
                  <a:schemeClr val="bg2">
                    <a:lumMod val="25000"/>
                  </a:schemeClr>
                </a:solidFill>
                <a:latin typeface="Century Gothic" panose="020B0502020202020204" pitchFamily="34" charset="0"/>
              </a:endParaRPr>
            </a:p>
          </p:txBody>
        </p:sp>
        <p:cxnSp>
          <p:nvCxnSpPr>
            <p:cNvPr id="40" name="Connecteur droit 39">
              <a:extLst>
                <a:ext uri="{FF2B5EF4-FFF2-40B4-BE49-F238E27FC236}">
                  <a16:creationId xmlns:a16="http://schemas.microsoft.com/office/drawing/2014/main" id="{056B9A51-333E-0FA6-DAA5-8AEF24781955}"/>
                </a:ext>
              </a:extLst>
            </p:cNvPr>
            <p:cNvCxnSpPr>
              <a:cxnSpLocks/>
            </p:cNvCxnSpPr>
            <p:nvPr/>
          </p:nvCxnSpPr>
          <p:spPr>
            <a:xfrm>
              <a:off x="5031201" y="6174879"/>
              <a:ext cx="1914243" cy="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grpSp>
      <p:grpSp>
        <p:nvGrpSpPr>
          <p:cNvPr id="49" name="Groupe 48">
            <a:extLst>
              <a:ext uri="{FF2B5EF4-FFF2-40B4-BE49-F238E27FC236}">
                <a16:creationId xmlns:a16="http://schemas.microsoft.com/office/drawing/2014/main" id="{B3DC2068-A5A4-4E14-356A-55E39437ADF6}"/>
              </a:ext>
            </a:extLst>
          </p:cNvPr>
          <p:cNvGrpSpPr/>
          <p:nvPr/>
        </p:nvGrpSpPr>
        <p:grpSpPr>
          <a:xfrm>
            <a:off x="-26363" y="5921888"/>
            <a:ext cx="7544100" cy="207787"/>
            <a:chOff x="-9790" y="7155278"/>
            <a:chExt cx="7544100" cy="207787"/>
          </a:xfrm>
        </p:grpSpPr>
        <p:sp>
          <p:nvSpPr>
            <p:cNvPr id="34" name="object 5">
              <a:extLst>
                <a:ext uri="{FF2B5EF4-FFF2-40B4-BE49-F238E27FC236}">
                  <a16:creationId xmlns:a16="http://schemas.microsoft.com/office/drawing/2014/main" id="{5F8DDC9E-99A6-2146-BF8F-7C44CB8E8C75}"/>
                </a:ext>
              </a:extLst>
            </p:cNvPr>
            <p:cNvSpPr txBox="1"/>
            <p:nvPr/>
          </p:nvSpPr>
          <p:spPr>
            <a:xfrm>
              <a:off x="-9790" y="7155278"/>
              <a:ext cx="7544100" cy="207787"/>
            </a:xfrm>
            <a:prstGeom prst="rect">
              <a:avLst/>
            </a:prstGeom>
          </p:spPr>
          <p:txBody>
            <a:bodyPr vert="horz" wrap="square" lIns="0" tIns="0" rIns="0" bIns="0" rtlCol="0" anchor="ctr">
              <a:noAutofit/>
            </a:bodyPr>
            <a:lstStyle/>
            <a:p>
              <a:pPr marL="12700" algn="ctr">
                <a:lnSpc>
                  <a:spcPct val="100000"/>
                </a:lnSpc>
              </a:pPr>
              <a:r>
                <a:rPr lang="fr-FR" sz="1400" b="1" dirty="0">
                  <a:solidFill>
                    <a:schemeClr val="bg2">
                      <a:lumMod val="25000"/>
                    </a:schemeClr>
                  </a:solidFill>
                  <a:latin typeface="Century Gothic" panose="020B0502020202020204" pitchFamily="34" charset="0"/>
                </a:rPr>
                <a:t>FORMATION </a:t>
              </a:r>
              <a:endParaRPr sz="1400" b="1" dirty="0">
                <a:solidFill>
                  <a:schemeClr val="bg2">
                    <a:lumMod val="25000"/>
                  </a:schemeClr>
                </a:solidFill>
                <a:latin typeface="Century Gothic" panose="020B0502020202020204" pitchFamily="34" charset="0"/>
              </a:endParaRPr>
            </a:p>
          </p:txBody>
        </p:sp>
        <p:cxnSp>
          <p:nvCxnSpPr>
            <p:cNvPr id="41" name="Connecteur droit 40">
              <a:extLst>
                <a:ext uri="{FF2B5EF4-FFF2-40B4-BE49-F238E27FC236}">
                  <a16:creationId xmlns:a16="http://schemas.microsoft.com/office/drawing/2014/main" id="{8F688940-5A29-2CFF-CD5C-0FB16586C0F9}"/>
                </a:ext>
              </a:extLst>
            </p:cNvPr>
            <p:cNvCxnSpPr>
              <a:cxnSpLocks/>
            </p:cNvCxnSpPr>
            <p:nvPr/>
          </p:nvCxnSpPr>
          <p:spPr>
            <a:xfrm>
              <a:off x="4406304" y="7272375"/>
              <a:ext cx="2539140" cy="1449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45" name="Connecteur droit 44">
              <a:extLst>
                <a:ext uri="{FF2B5EF4-FFF2-40B4-BE49-F238E27FC236}">
                  <a16:creationId xmlns:a16="http://schemas.microsoft.com/office/drawing/2014/main" id="{BBBD4F79-1008-3A8A-A215-2ECF7F684C64}"/>
                </a:ext>
              </a:extLst>
            </p:cNvPr>
            <p:cNvCxnSpPr>
              <a:cxnSpLocks/>
            </p:cNvCxnSpPr>
            <p:nvPr/>
          </p:nvCxnSpPr>
          <p:spPr>
            <a:xfrm>
              <a:off x="652689" y="7271928"/>
              <a:ext cx="2458574" cy="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grpSp>
      <p:grpSp>
        <p:nvGrpSpPr>
          <p:cNvPr id="28" name="Groupe 27">
            <a:extLst>
              <a:ext uri="{FF2B5EF4-FFF2-40B4-BE49-F238E27FC236}">
                <a16:creationId xmlns:a16="http://schemas.microsoft.com/office/drawing/2014/main" id="{4B56BAD2-759B-86EE-2ECC-939EE465E077}"/>
              </a:ext>
            </a:extLst>
          </p:cNvPr>
          <p:cNvGrpSpPr/>
          <p:nvPr/>
        </p:nvGrpSpPr>
        <p:grpSpPr>
          <a:xfrm>
            <a:off x="-13181" y="1612900"/>
            <a:ext cx="7571787" cy="261934"/>
            <a:chOff x="0" y="1579566"/>
            <a:chExt cx="7571787" cy="261934"/>
          </a:xfrm>
        </p:grpSpPr>
        <p:grpSp>
          <p:nvGrpSpPr>
            <p:cNvPr id="8" name="Groupe 7">
              <a:extLst>
                <a:ext uri="{FF2B5EF4-FFF2-40B4-BE49-F238E27FC236}">
                  <a16:creationId xmlns:a16="http://schemas.microsoft.com/office/drawing/2014/main" id="{D93D69BF-D797-D0B4-AF65-41803737A414}"/>
                </a:ext>
              </a:extLst>
            </p:cNvPr>
            <p:cNvGrpSpPr/>
            <p:nvPr/>
          </p:nvGrpSpPr>
          <p:grpSpPr>
            <a:xfrm>
              <a:off x="0" y="1579566"/>
              <a:ext cx="7571787" cy="261934"/>
              <a:chOff x="0" y="1579566"/>
              <a:chExt cx="7571787" cy="261934"/>
            </a:xfrm>
          </p:grpSpPr>
          <p:sp>
            <p:nvSpPr>
              <p:cNvPr id="5" name="object 5"/>
              <p:cNvSpPr txBox="1"/>
              <p:nvPr/>
            </p:nvSpPr>
            <p:spPr>
              <a:xfrm>
                <a:off x="0" y="1579566"/>
                <a:ext cx="7571787" cy="261934"/>
              </a:xfrm>
              <a:prstGeom prst="rect">
                <a:avLst/>
              </a:prstGeom>
            </p:spPr>
            <p:txBody>
              <a:bodyPr vert="horz" wrap="square" lIns="0" tIns="0" rIns="0" bIns="0" rtlCol="0" anchor="ctr">
                <a:noAutofit/>
              </a:bodyPr>
              <a:lstStyle/>
              <a:p>
                <a:pPr marL="12700" algn="ctr">
                  <a:lnSpc>
                    <a:spcPct val="100000"/>
                  </a:lnSpc>
                </a:pPr>
                <a:r>
                  <a:rPr lang="fr-FR" sz="1400" b="1" dirty="0">
                    <a:solidFill>
                      <a:schemeClr val="bg2">
                        <a:lumMod val="25000"/>
                      </a:schemeClr>
                    </a:solidFill>
                    <a:latin typeface="Century Gothic" panose="020B0502020202020204" pitchFamily="34" charset="0"/>
                    <a:cs typeface="Roboto Slab"/>
                  </a:rPr>
                  <a:t>EXPERIENCE PROFESSIONNELLE</a:t>
                </a:r>
                <a:endParaRPr sz="1400" dirty="0">
                  <a:solidFill>
                    <a:schemeClr val="bg2">
                      <a:lumMod val="25000"/>
                    </a:schemeClr>
                  </a:solidFill>
                  <a:latin typeface="Century Gothic" panose="020B0502020202020204" pitchFamily="34" charset="0"/>
                  <a:cs typeface="Roboto Slab"/>
                </a:endParaRPr>
              </a:p>
            </p:txBody>
          </p:sp>
          <p:cxnSp>
            <p:nvCxnSpPr>
              <p:cNvPr id="46" name="Connecteur droit 45">
                <a:extLst>
                  <a:ext uri="{FF2B5EF4-FFF2-40B4-BE49-F238E27FC236}">
                    <a16:creationId xmlns:a16="http://schemas.microsoft.com/office/drawing/2014/main" id="{08636DD8-EA00-5DC1-47FD-D1BE5733B3AE}"/>
                  </a:ext>
                </a:extLst>
              </p:cNvPr>
              <p:cNvCxnSpPr>
                <a:cxnSpLocks/>
              </p:cNvCxnSpPr>
              <p:nvPr/>
            </p:nvCxnSpPr>
            <p:spPr>
              <a:xfrm>
                <a:off x="574963" y="1694528"/>
                <a:ext cx="1679287" cy="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grpSp>
        <p:cxnSp>
          <p:nvCxnSpPr>
            <p:cNvPr id="50" name="Connecteur droit 49">
              <a:extLst>
                <a:ext uri="{FF2B5EF4-FFF2-40B4-BE49-F238E27FC236}">
                  <a16:creationId xmlns:a16="http://schemas.microsoft.com/office/drawing/2014/main" id="{CA78920C-17A6-2C26-3AA2-89C906BB9851}"/>
                </a:ext>
              </a:extLst>
            </p:cNvPr>
            <p:cNvCxnSpPr>
              <a:cxnSpLocks/>
            </p:cNvCxnSpPr>
            <p:nvPr/>
          </p:nvCxnSpPr>
          <p:spPr>
            <a:xfrm>
              <a:off x="5274197" y="1710533"/>
              <a:ext cx="1671247" cy="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grpSp>
      <p:sp>
        <p:nvSpPr>
          <p:cNvPr id="93" name="Rectangle 92">
            <a:extLst>
              <a:ext uri="{FF2B5EF4-FFF2-40B4-BE49-F238E27FC236}">
                <a16:creationId xmlns:a16="http://schemas.microsoft.com/office/drawing/2014/main" id="{02AB4977-698B-43AC-1093-4FC3DF40ACC6}"/>
              </a:ext>
            </a:extLst>
          </p:cNvPr>
          <p:cNvSpPr/>
          <p:nvPr/>
        </p:nvSpPr>
        <p:spPr>
          <a:xfrm>
            <a:off x="0" y="9687123"/>
            <a:ext cx="7559388" cy="993577"/>
          </a:xfrm>
          <a:prstGeom prst="rect">
            <a:avLst/>
          </a:prstGeom>
          <a:solidFill>
            <a:srgbClr val="566E7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700"/>
              </a:spcAft>
            </a:pPr>
            <a:endParaRPr lang="es-ES" sz="1400" dirty="0">
              <a:solidFill>
                <a:schemeClr val="bg1"/>
              </a:solidFill>
              <a:latin typeface="Century Gothic" panose="020B0502020202020204" pitchFamily="34" charset="0"/>
            </a:endParaRPr>
          </a:p>
        </p:txBody>
      </p:sp>
      <p:sp>
        <p:nvSpPr>
          <p:cNvPr id="12" name="ZoneTexte 11">
            <a:extLst>
              <a:ext uri="{FF2B5EF4-FFF2-40B4-BE49-F238E27FC236}">
                <a16:creationId xmlns:a16="http://schemas.microsoft.com/office/drawing/2014/main" id="{20B504FA-F34E-423E-8D8E-BCB05CD20F9B}"/>
              </a:ext>
            </a:extLst>
          </p:cNvPr>
          <p:cNvSpPr txBox="1"/>
          <p:nvPr/>
        </p:nvSpPr>
        <p:spPr>
          <a:xfrm>
            <a:off x="-26363" y="9687123"/>
            <a:ext cx="7570463" cy="307777"/>
          </a:xfrm>
          <a:prstGeom prst="rect">
            <a:avLst/>
          </a:prstGeom>
          <a:noFill/>
        </p:spPr>
        <p:txBody>
          <a:bodyPr wrap="square" rtlCol="0" anchor="ctr">
            <a:spAutoFit/>
          </a:bodyPr>
          <a:lstStyle/>
          <a:p>
            <a:pPr algn="ctr"/>
            <a:r>
              <a:rPr lang="fr-FR" sz="1400" b="1" u="sng" dirty="0">
                <a:solidFill>
                  <a:schemeClr val="bg1"/>
                </a:solidFill>
                <a:latin typeface="Century Gothic" panose="020B0502020202020204" pitchFamily="34" charset="0"/>
              </a:rPr>
              <a:t>CONTACT</a:t>
            </a:r>
          </a:p>
        </p:txBody>
      </p:sp>
      <p:sp>
        <p:nvSpPr>
          <p:cNvPr id="29" name="ZoneTexte 28">
            <a:extLst>
              <a:ext uri="{FF2B5EF4-FFF2-40B4-BE49-F238E27FC236}">
                <a16:creationId xmlns:a16="http://schemas.microsoft.com/office/drawing/2014/main" id="{CDE84090-95E9-4920-A915-2CBC08920D1B}"/>
              </a:ext>
            </a:extLst>
          </p:cNvPr>
          <p:cNvSpPr txBox="1"/>
          <p:nvPr/>
        </p:nvSpPr>
        <p:spPr>
          <a:xfrm>
            <a:off x="22408" y="8865485"/>
            <a:ext cx="7810490" cy="925894"/>
          </a:xfrm>
          <a:prstGeom prst="rect">
            <a:avLst/>
          </a:prstGeom>
          <a:noFill/>
        </p:spPr>
        <p:txBody>
          <a:bodyPr wrap="square" numCol="4" rtlCol="0">
            <a:spAutoFit/>
          </a:bodyPr>
          <a:lstStyle/>
          <a:p>
            <a:pPr marL="171450" indent="-171450" algn="ctr">
              <a:spcAft>
                <a:spcPts val="400"/>
              </a:spcAft>
              <a:buFont typeface="Arial" panose="020B0604020202020204" pitchFamily="34" charset="0"/>
              <a:buChar char="•"/>
            </a:pPr>
            <a:r>
              <a:rPr lang="fr-FR" sz="950" b="1" dirty="0">
                <a:solidFill>
                  <a:schemeClr val="tx1">
                    <a:lumMod val="95000"/>
                    <a:lumOff val="5000"/>
                  </a:schemeClr>
                </a:solidFill>
                <a:latin typeface="Century Gothic" panose="020B0502020202020204" pitchFamily="34" charset="0"/>
              </a:rPr>
              <a:t>Analyse de Données </a:t>
            </a:r>
            <a:r>
              <a:rPr lang="fr-FR" sz="950" dirty="0">
                <a:solidFill>
                  <a:schemeClr val="tx1">
                    <a:lumMod val="95000"/>
                    <a:lumOff val="5000"/>
                  </a:schemeClr>
                </a:solidFill>
                <a:latin typeface="Century Gothic" panose="020B0502020202020204" pitchFamily="34" charset="0"/>
              </a:rPr>
              <a:t>: Python (Pandas, </a:t>
            </a:r>
            <a:r>
              <a:rPr lang="fr-FR" sz="950" dirty="0" err="1">
                <a:solidFill>
                  <a:schemeClr val="tx1">
                    <a:lumMod val="95000"/>
                    <a:lumOff val="5000"/>
                  </a:schemeClr>
                </a:solidFill>
                <a:latin typeface="Century Gothic" panose="020B0502020202020204" pitchFamily="34" charset="0"/>
              </a:rPr>
              <a:t>Numpy</a:t>
            </a:r>
            <a:r>
              <a:rPr lang="fr-FR" sz="950" dirty="0">
                <a:solidFill>
                  <a:schemeClr val="tx1">
                    <a:lumMod val="95000"/>
                    <a:lumOff val="5000"/>
                  </a:schemeClr>
                </a:solidFill>
                <a:latin typeface="Century Gothic" panose="020B0502020202020204" pitchFamily="34" charset="0"/>
              </a:rPr>
              <a:t>), R, SQL, Excel/VBA, Web </a:t>
            </a:r>
            <a:r>
              <a:rPr lang="fr-FR" sz="950" dirty="0" err="1">
                <a:solidFill>
                  <a:schemeClr val="tx1">
                    <a:lumMod val="95000"/>
                    <a:lumOff val="5000"/>
                  </a:schemeClr>
                </a:solidFill>
                <a:latin typeface="Century Gothic" panose="020B0502020202020204" pitchFamily="34" charset="0"/>
              </a:rPr>
              <a:t>Scraping</a:t>
            </a:r>
            <a:r>
              <a:rPr lang="fr-FR" sz="950" dirty="0">
                <a:solidFill>
                  <a:schemeClr val="tx1">
                    <a:lumMod val="95000"/>
                    <a:lumOff val="5000"/>
                  </a:schemeClr>
                </a:solidFill>
                <a:latin typeface="Century Gothic" panose="020B0502020202020204" pitchFamily="34" charset="0"/>
              </a:rPr>
              <a:t> (</a:t>
            </a:r>
            <a:r>
              <a:rPr lang="fr-FR" sz="950" dirty="0" err="1">
                <a:solidFill>
                  <a:schemeClr val="tx1">
                    <a:lumMod val="95000"/>
                    <a:lumOff val="5000"/>
                  </a:schemeClr>
                </a:solidFill>
                <a:latin typeface="Century Gothic" panose="020B0502020202020204" pitchFamily="34" charset="0"/>
              </a:rPr>
              <a:t>BeautifulSoup</a:t>
            </a:r>
            <a:r>
              <a:rPr lang="fr-FR" sz="950" dirty="0">
                <a:solidFill>
                  <a:schemeClr val="tx1">
                    <a:lumMod val="95000"/>
                    <a:lumOff val="5000"/>
                  </a:schemeClr>
                </a:solidFill>
                <a:latin typeface="Century Gothic" panose="020B0502020202020204" pitchFamily="34" charset="0"/>
              </a:rPr>
              <a:t>, </a:t>
            </a:r>
            <a:r>
              <a:rPr lang="fr-FR" sz="950" dirty="0" err="1">
                <a:solidFill>
                  <a:schemeClr val="tx1">
                    <a:lumMod val="95000"/>
                    <a:lumOff val="5000"/>
                  </a:schemeClr>
                </a:solidFill>
                <a:latin typeface="Century Gothic" panose="020B0502020202020204" pitchFamily="34" charset="0"/>
              </a:rPr>
              <a:t>Requests</a:t>
            </a:r>
            <a:r>
              <a:rPr lang="fr-FR" sz="950" dirty="0">
                <a:solidFill>
                  <a:schemeClr val="tx1">
                    <a:lumMod val="95000"/>
                    <a:lumOff val="5000"/>
                  </a:schemeClr>
                </a:solidFill>
                <a:latin typeface="Century Gothic" panose="020B0502020202020204" pitchFamily="34" charset="0"/>
              </a:rPr>
              <a:t>)</a:t>
            </a:r>
          </a:p>
          <a:p>
            <a:pPr algn="ctr">
              <a:spcAft>
                <a:spcPts val="400"/>
              </a:spcAft>
            </a:pPr>
            <a:endParaRPr lang="fr-FR" sz="950" dirty="0">
              <a:solidFill>
                <a:schemeClr val="tx1">
                  <a:lumMod val="95000"/>
                  <a:lumOff val="5000"/>
                </a:schemeClr>
              </a:solidFill>
              <a:latin typeface="Century Gothic" panose="020B0502020202020204" pitchFamily="34" charset="0"/>
            </a:endParaRPr>
          </a:p>
          <a:p>
            <a:pPr marL="171450" indent="-171450" algn="ctr">
              <a:spcAft>
                <a:spcPts val="400"/>
              </a:spcAft>
              <a:buFont typeface="Arial" panose="020B0604020202020204" pitchFamily="34" charset="0"/>
              <a:buChar char="•"/>
            </a:pPr>
            <a:r>
              <a:rPr lang="en-US" sz="950" b="1" dirty="0">
                <a:solidFill>
                  <a:schemeClr val="tx1">
                    <a:lumMod val="95000"/>
                    <a:lumOff val="5000"/>
                  </a:schemeClr>
                </a:solidFill>
                <a:latin typeface="Century Gothic" panose="020B0502020202020204" pitchFamily="34" charset="0"/>
              </a:rPr>
              <a:t>Machine Learning </a:t>
            </a:r>
            <a:r>
              <a:rPr lang="en-US" sz="950" dirty="0">
                <a:solidFill>
                  <a:schemeClr val="tx1">
                    <a:lumMod val="95000"/>
                    <a:lumOff val="5000"/>
                  </a:schemeClr>
                </a:solidFill>
                <a:latin typeface="Century Gothic" panose="020B0502020202020204" pitchFamily="34" charset="0"/>
              </a:rPr>
              <a:t>: Scikit-learn, </a:t>
            </a:r>
            <a:r>
              <a:rPr lang="en-US" sz="950" dirty="0" err="1">
                <a:solidFill>
                  <a:schemeClr val="tx1">
                    <a:lumMod val="95000"/>
                    <a:lumOff val="5000"/>
                  </a:schemeClr>
                </a:solidFill>
                <a:latin typeface="Century Gothic" panose="020B0502020202020204" pitchFamily="34" charset="0"/>
              </a:rPr>
              <a:t>régression</a:t>
            </a:r>
            <a:r>
              <a:rPr lang="en-US" sz="950" dirty="0">
                <a:solidFill>
                  <a:schemeClr val="tx1">
                    <a:lumMod val="95000"/>
                    <a:lumOff val="5000"/>
                  </a:schemeClr>
                </a:solidFill>
                <a:latin typeface="Century Gothic" panose="020B0502020202020204" pitchFamily="34" charset="0"/>
              </a:rPr>
              <a:t>, classification, clustering</a:t>
            </a:r>
            <a:endParaRPr lang="fr-FR" sz="950" dirty="0">
              <a:solidFill>
                <a:schemeClr val="tx1">
                  <a:lumMod val="95000"/>
                  <a:lumOff val="5000"/>
                </a:schemeClr>
              </a:solidFill>
              <a:latin typeface="Century Gothic" panose="020B0502020202020204" pitchFamily="34" charset="0"/>
            </a:endParaRPr>
          </a:p>
          <a:p>
            <a:pPr algn="ctr">
              <a:spcAft>
                <a:spcPts val="400"/>
              </a:spcAft>
            </a:pPr>
            <a:endParaRPr lang="fr-FR" sz="950" dirty="0">
              <a:solidFill>
                <a:schemeClr val="tx1">
                  <a:lumMod val="95000"/>
                  <a:lumOff val="5000"/>
                </a:schemeClr>
              </a:solidFill>
              <a:latin typeface="Century Gothic" panose="020B0502020202020204" pitchFamily="34" charset="0"/>
            </a:endParaRPr>
          </a:p>
          <a:p>
            <a:pPr algn="ctr">
              <a:spcAft>
                <a:spcPts val="400"/>
              </a:spcAft>
            </a:pPr>
            <a:endParaRPr lang="fr-FR" sz="950" dirty="0">
              <a:solidFill>
                <a:schemeClr val="tx1">
                  <a:lumMod val="95000"/>
                  <a:lumOff val="5000"/>
                </a:schemeClr>
              </a:solidFill>
              <a:latin typeface="Century Gothic" panose="020B0502020202020204" pitchFamily="34" charset="0"/>
            </a:endParaRPr>
          </a:p>
          <a:p>
            <a:pPr marL="171450" indent="-171450" algn="ctr">
              <a:spcAft>
                <a:spcPts val="400"/>
              </a:spcAft>
              <a:buFont typeface="Arial" panose="020B0604020202020204" pitchFamily="34" charset="0"/>
              <a:buChar char="•"/>
            </a:pPr>
            <a:r>
              <a:rPr lang="en-US" sz="950" b="1" dirty="0" err="1">
                <a:solidFill>
                  <a:schemeClr val="tx1">
                    <a:lumMod val="95000"/>
                    <a:lumOff val="5000"/>
                  </a:schemeClr>
                </a:solidFill>
                <a:latin typeface="Century Gothic" panose="020B0502020202020204" pitchFamily="34" charset="0"/>
              </a:rPr>
              <a:t>Visualisation</a:t>
            </a:r>
            <a:r>
              <a:rPr lang="en-US" sz="950" dirty="0">
                <a:solidFill>
                  <a:schemeClr val="tx1">
                    <a:lumMod val="95000"/>
                    <a:lumOff val="5000"/>
                  </a:schemeClr>
                </a:solidFill>
                <a:latin typeface="Century Gothic" panose="020B0502020202020204" pitchFamily="34" charset="0"/>
              </a:rPr>
              <a:t> : Power BI, </a:t>
            </a:r>
            <a:r>
              <a:rPr lang="en-US" sz="950" dirty="0" err="1">
                <a:solidFill>
                  <a:schemeClr val="tx1">
                    <a:lumMod val="95000"/>
                    <a:lumOff val="5000"/>
                  </a:schemeClr>
                </a:solidFill>
                <a:latin typeface="Century Gothic" panose="020B0502020202020204" pitchFamily="34" charset="0"/>
              </a:rPr>
              <a:t>PowerQuery</a:t>
            </a:r>
            <a:r>
              <a:rPr lang="en-US" sz="950" dirty="0">
                <a:solidFill>
                  <a:schemeClr val="tx1">
                    <a:lumMod val="95000"/>
                    <a:lumOff val="5000"/>
                  </a:schemeClr>
                </a:solidFill>
                <a:latin typeface="Century Gothic" panose="020B0502020202020204" pitchFamily="34" charset="0"/>
              </a:rPr>
              <a:t>, DAX Matplotlib, Seaborn</a:t>
            </a:r>
            <a:r>
              <a:rPr lang="fr-FR" sz="950" dirty="0">
                <a:solidFill>
                  <a:schemeClr val="tx1">
                    <a:lumMod val="95000"/>
                    <a:lumOff val="5000"/>
                  </a:schemeClr>
                </a:solidFill>
                <a:latin typeface="Century Gothic" panose="020B0502020202020204" pitchFamily="34" charset="0"/>
              </a:rPr>
              <a:t>						</a:t>
            </a:r>
          </a:p>
          <a:p>
            <a:pPr algn="ctr">
              <a:spcAft>
                <a:spcPts val="400"/>
              </a:spcAft>
            </a:pPr>
            <a:r>
              <a:rPr lang="fr-FR" sz="950" dirty="0">
                <a:solidFill>
                  <a:schemeClr val="tx1">
                    <a:lumMod val="95000"/>
                    <a:lumOff val="5000"/>
                  </a:schemeClr>
                </a:solidFill>
                <a:latin typeface="Century Gothic" panose="020B0502020202020204" pitchFamily="34" charset="0"/>
              </a:rPr>
              <a:t>Anglais C1 - Espagnol B1</a:t>
            </a:r>
          </a:p>
          <a:p>
            <a:pPr algn="ctr">
              <a:spcAft>
                <a:spcPts val="400"/>
              </a:spcAft>
            </a:pPr>
            <a:r>
              <a:rPr lang="fr-FR" sz="950" dirty="0">
                <a:solidFill>
                  <a:schemeClr val="tx1">
                    <a:lumMod val="95000"/>
                    <a:lumOff val="5000"/>
                  </a:schemeClr>
                </a:solidFill>
                <a:latin typeface="Century Gothic" panose="020B0502020202020204" pitchFamily="34" charset="0"/>
              </a:rPr>
              <a:t>Permis B</a:t>
            </a:r>
          </a:p>
          <a:p>
            <a:pPr algn="ctr">
              <a:spcAft>
                <a:spcPts val="700"/>
              </a:spcAft>
            </a:pPr>
            <a:endParaRPr lang="fr-FR" sz="800" dirty="0">
              <a:solidFill>
                <a:schemeClr val="tx1">
                  <a:lumMod val="95000"/>
                  <a:lumOff val="5000"/>
                </a:schemeClr>
              </a:solidFill>
              <a:latin typeface="Century Gothic" panose="020B0502020202020204" pitchFamily="34" charset="0"/>
            </a:endParaRPr>
          </a:p>
        </p:txBody>
      </p:sp>
      <p:sp>
        <p:nvSpPr>
          <p:cNvPr id="106" name="ZoneTexte 105">
            <a:extLst>
              <a:ext uri="{FF2B5EF4-FFF2-40B4-BE49-F238E27FC236}">
                <a16:creationId xmlns:a16="http://schemas.microsoft.com/office/drawing/2014/main" id="{46E44D65-C109-8FA8-6CDE-E534106B7DE1}"/>
              </a:ext>
            </a:extLst>
          </p:cNvPr>
          <p:cNvSpPr txBox="1"/>
          <p:nvPr/>
        </p:nvSpPr>
        <p:spPr>
          <a:xfrm>
            <a:off x="5406181" y="9842500"/>
            <a:ext cx="2200365" cy="748923"/>
          </a:xfrm>
          <a:prstGeom prst="rect">
            <a:avLst/>
          </a:prstGeom>
          <a:noFill/>
        </p:spPr>
        <p:txBody>
          <a:bodyPr wrap="square" rtlCol="0">
            <a:spAutoFit/>
          </a:bodyPr>
          <a:lstStyle/>
          <a:p>
            <a:pPr>
              <a:spcAft>
                <a:spcPts val="700"/>
              </a:spcAft>
            </a:pPr>
            <a:r>
              <a:rPr lang="fr-FR" sz="1000" dirty="0">
                <a:solidFill>
                  <a:schemeClr val="bg1"/>
                </a:solidFill>
                <a:latin typeface="Century Gothic" panose="020B0502020202020204" pitchFamily="34" charset="0"/>
              </a:rPr>
              <a:t>11 Avenue Henry Musso</a:t>
            </a:r>
          </a:p>
          <a:p>
            <a:pPr>
              <a:spcAft>
                <a:spcPts val="700"/>
              </a:spcAft>
            </a:pPr>
            <a:r>
              <a:rPr lang="fr-FR" sz="1000" dirty="0">
                <a:solidFill>
                  <a:schemeClr val="bg1"/>
                </a:solidFill>
                <a:latin typeface="Century Gothic" panose="020B0502020202020204" pitchFamily="34" charset="0"/>
              </a:rPr>
              <a:t>06100 Nice</a:t>
            </a:r>
          </a:p>
          <a:p>
            <a:r>
              <a:rPr lang="fr-FR" sz="1100" b="1" dirty="0">
                <a:solidFill>
                  <a:schemeClr val="bg1"/>
                </a:solidFill>
              </a:rPr>
              <a:t>Mobilité</a:t>
            </a:r>
            <a:r>
              <a:rPr lang="fr-FR" sz="1100" b="1" dirty="0"/>
              <a:t> </a:t>
            </a:r>
            <a:r>
              <a:rPr lang="fr-FR" sz="1100" b="1" dirty="0">
                <a:solidFill>
                  <a:schemeClr val="bg1"/>
                </a:solidFill>
              </a:rPr>
              <a:t>possible</a:t>
            </a:r>
          </a:p>
        </p:txBody>
      </p:sp>
      <p:sp>
        <p:nvSpPr>
          <p:cNvPr id="113" name="ZoneTexte 112">
            <a:extLst>
              <a:ext uri="{FF2B5EF4-FFF2-40B4-BE49-F238E27FC236}">
                <a16:creationId xmlns:a16="http://schemas.microsoft.com/office/drawing/2014/main" id="{156B488E-5DBE-8D18-A016-15F066D6B8E0}"/>
              </a:ext>
            </a:extLst>
          </p:cNvPr>
          <p:cNvSpPr txBox="1"/>
          <p:nvPr/>
        </p:nvSpPr>
        <p:spPr>
          <a:xfrm>
            <a:off x="554759" y="9842500"/>
            <a:ext cx="3378700" cy="1561966"/>
          </a:xfrm>
          <a:prstGeom prst="rect">
            <a:avLst/>
          </a:prstGeom>
          <a:noFill/>
        </p:spPr>
        <p:txBody>
          <a:bodyPr wrap="square">
            <a:spAutoFit/>
          </a:bodyPr>
          <a:lstStyle/>
          <a:p>
            <a:pPr>
              <a:spcAft>
                <a:spcPts val="900"/>
              </a:spcAft>
            </a:pPr>
            <a:r>
              <a:rPr lang="fr-FR" sz="1000" dirty="0">
                <a:solidFill>
                  <a:schemeClr val="bg1"/>
                </a:solidFill>
                <a:latin typeface="Century Gothic" panose="020B0502020202020204" pitchFamily="34" charset="0"/>
              </a:rPr>
              <a:t>qleboulch@gmail.com</a:t>
            </a:r>
          </a:p>
          <a:p>
            <a:pPr>
              <a:spcAft>
                <a:spcPts val="900"/>
              </a:spcAft>
            </a:pPr>
            <a:r>
              <a:rPr lang="es-ES" sz="1000" dirty="0">
                <a:solidFill>
                  <a:schemeClr val="bg1"/>
                </a:solidFill>
                <a:latin typeface="Century Gothic" panose="020B0502020202020204" pitchFamily="34" charset="0"/>
              </a:rPr>
              <a:t>+33 6 41 02 28 93</a:t>
            </a:r>
          </a:p>
          <a:p>
            <a:pPr>
              <a:spcAft>
                <a:spcPts val="700"/>
              </a:spcAft>
            </a:pPr>
            <a:r>
              <a:rPr lang="es-ES" sz="1000" dirty="0">
                <a:solidFill>
                  <a:schemeClr val="bg1"/>
                </a:solidFill>
                <a:latin typeface="Century Gothic" panose="020B0502020202020204" pitchFamily="34" charset="0"/>
              </a:rPr>
              <a:t>www.linkedin.com/in/quentin-le-boulch-95716a1b0</a:t>
            </a:r>
          </a:p>
          <a:p>
            <a:pPr>
              <a:spcAft>
                <a:spcPts val="700"/>
              </a:spcAft>
            </a:pPr>
            <a:endParaRPr lang="es-ES" sz="1100" dirty="0">
              <a:solidFill>
                <a:schemeClr val="bg1"/>
              </a:solidFill>
              <a:latin typeface="Century Gothic" panose="020B0502020202020204" pitchFamily="34" charset="0"/>
            </a:endParaRPr>
          </a:p>
          <a:p>
            <a:pPr>
              <a:spcAft>
                <a:spcPts val="700"/>
              </a:spcAft>
            </a:pPr>
            <a:endParaRPr lang="es-ES" sz="1100" dirty="0">
              <a:solidFill>
                <a:schemeClr val="bg1"/>
              </a:solidFill>
              <a:latin typeface="Century Gothic" panose="020B0502020202020204" pitchFamily="34" charset="0"/>
            </a:endParaRPr>
          </a:p>
          <a:p>
            <a:pPr>
              <a:spcAft>
                <a:spcPts val="700"/>
              </a:spcAft>
            </a:pPr>
            <a:endParaRPr lang="fr-FR" sz="1100" dirty="0">
              <a:solidFill>
                <a:schemeClr val="bg1"/>
              </a:solidFill>
              <a:latin typeface="Century Gothic" panose="020B0502020202020204" pitchFamily="34" charset="0"/>
            </a:endParaRPr>
          </a:p>
        </p:txBody>
      </p:sp>
      <p:pic>
        <p:nvPicPr>
          <p:cNvPr id="25" name="Graphique 24">
            <a:extLst>
              <a:ext uri="{FF2B5EF4-FFF2-40B4-BE49-F238E27FC236}">
                <a16:creationId xmlns:a16="http://schemas.microsoft.com/office/drawing/2014/main" id="{BDA375C4-0933-4418-A169-19C3E4912959}"/>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116479" y="10132544"/>
            <a:ext cx="242544" cy="198278"/>
          </a:xfrm>
          <a:prstGeom prst="rect">
            <a:avLst/>
          </a:prstGeom>
        </p:spPr>
      </p:pic>
      <p:pic>
        <p:nvPicPr>
          <p:cNvPr id="27" name="Graphique 26">
            <a:extLst>
              <a:ext uri="{FF2B5EF4-FFF2-40B4-BE49-F238E27FC236}">
                <a16:creationId xmlns:a16="http://schemas.microsoft.com/office/drawing/2014/main" id="{E8918ABF-F6A0-4F36-80FE-75D2E36CA0C9}"/>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09159" y="9819266"/>
            <a:ext cx="223289" cy="182537"/>
          </a:xfrm>
          <a:prstGeom prst="rect">
            <a:avLst/>
          </a:prstGeom>
        </p:spPr>
      </p:pic>
      <p:pic>
        <p:nvPicPr>
          <p:cNvPr id="15" name="Graphique 14">
            <a:extLst>
              <a:ext uri="{FF2B5EF4-FFF2-40B4-BE49-F238E27FC236}">
                <a16:creationId xmlns:a16="http://schemas.microsoft.com/office/drawing/2014/main" id="{AD867026-FE85-44E5-A89B-51B533CCA293}"/>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88709" y="10107758"/>
            <a:ext cx="241158" cy="197144"/>
          </a:xfrm>
          <a:prstGeom prst="rect">
            <a:avLst/>
          </a:prstGeom>
        </p:spPr>
      </p:pic>
      <p:pic>
        <p:nvPicPr>
          <p:cNvPr id="1028" name="Picture 4" descr="Icône Linkedin, signe Gratuit de Font Awesome Icons">
            <a:extLst>
              <a:ext uri="{FF2B5EF4-FFF2-40B4-BE49-F238E27FC236}">
                <a16:creationId xmlns:a16="http://schemas.microsoft.com/office/drawing/2014/main" id="{09E1765F-D866-4C2D-8C5D-C3DAA3263BE2}"/>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09159" y="10397017"/>
            <a:ext cx="238119" cy="194661"/>
          </a:xfrm>
          <a:prstGeom prst="rect">
            <a:avLst/>
          </a:prstGeom>
          <a:solidFill>
            <a:schemeClr val="accent1"/>
          </a:solidFill>
        </p:spPr>
      </p:pic>
      <p:grpSp>
        <p:nvGrpSpPr>
          <p:cNvPr id="51" name="Groupe 50">
            <a:extLst>
              <a:ext uri="{FF2B5EF4-FFF2-40B4-BE49-F238E27FC236}">
                <a16:creationId xmlns:a16="http://schemas.microsoft.com/office/drawing/2014/main" id="{D70E86D7-0EED-54A8-D729-4C4763D0679C}"/>
              </a:ext>
            </a:extLst>
          </p:cNvPr>
          <p:cNvGrpSpPr/>
          <p:nvPr/>
        </p:nvGrpSpPr>
        <p:grpSpPr>
          <a:xfrm>
            <a:off x="792318" y="8565280"/>
            <a:ext cx="6057991" cy="307777"/>
            <a:chOff x="783046" y="8772723"/>
            <a:chExt cx="6057991" cy="307777"/>
          </a:xfrm>
        </p:grpSpPr>
        <p:grpSp>
          <p:nvGrpSpPr>
            <p:cNvPr id="33" name="Groupe 32">
              <a:extLst>
                <a:ext uri="{FF2B5EF4-FFF2-40B4-BE49-F238E27FC236}">
                  <a16:creationId xmlns:a16="http://schemas.microsoft.com/office/drawing/2014/main" id="{06B8B45E-D982-D107-A07B-9807BA807853}"/>
                </a:ext>
              </a:extLst>
            </p:cNvPr>
            <p:cNvGrpSpPr/>
            <p:nvPr/>
          </p:nvGrpSpPr>
          <p:grpSpPr>
            <a:xfrm>
              <a:off x="783046" y="8928100"/>
              <a:ext cx="6057991" cy="0"/>
              <a:chOff x="783046" y="8928100"/>
              <a:chExt cx="6057991" cy="0"/>
            </a:xfrm>
          </p:grpSpPr>
          <p:cxnSp>
            <p:nvCxnSpPr>
              <p:cNvPr id="96" name="Connecteur droit 95">
                <a:extLst>
                  <a:ext uri="{FF2B5EF4-FFF2-40B4-BE49-F238E27FC236}">
                    <a16:creationId xmlns:a16="http://schemas.microsoft.com/office/drawing/2014/main" id="{295CE0C5-E7D8-97CB-5724-1C1AE8FCC5BD}"/>
                  </a:ext>
                </a:extLst>
              </p:cNvPr>
              <p:cNvCxnSpPr>
                <a:cxnSpLocks/>
              </p:cNvCxnSpPr>
              <p:nvPr/>
            </p:nvCxnSpPr>
            <p:spPr>
              <a:xfrm>
                <a:off x="783046" y="8928100"/>
                <a:ext cx="2233204" cy="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cxnSp>
            <p:nvCxnSpPr>
              <p:cNvPr id="99" name="Connecteur droit 98">
                <a:extLst>
                  <a:ext uri="{FF2B5EF4-FFF2-40B4-BE49-F238E27FC236}">
                    <a16:creationId xmlns:a16="http://schemas.microsoft.com/office/drawing/2014/main" id="{FDA62D93-0A96-FF59-0789-A1C0EC7221E8}"/>
                  </a:ext>
                </a:extLst>
              </p:cNvPr>
              <p:cNvCxnSpPr>
                <a:cxnSpLocks/>
              </p:cNvCxnSpPr>
              <p:nvPr/>
            </p:nvCxnSpPr>
            <p:spPr>
              <a:xfrm>
                <a:off x="4503426" y="8928100"/>
                <a:ext cx="2337611" cy="0"/>
              </a:xfrm>
              <a:prstGeom prst="line">
                <a:avLst/>
              </a:prstGeom>
              <a:ln>
                <a:solidFill>
                  <a:schemeClr val="bg2">
                    <a:lumMod val="25000"/>
                  </a:schemeClr>
                </a:solidFill>
              </a:ln>
            </p:spPr>
            <p:style>
              <a:lnRef idx="1">
                <a:schemeClr val="accent1"/>
              </a:lnRef>
              <a:fillRef idx="0">
                <a:schemeClr val="accent1"/>
              </a:fillRef>
              <a:effectRef idx="0">
                <a:schemeClr val="accent1"/>
              </a:effectRef>
              <a:fontRef idx="minor">
                <a:schemeClr val="tx1"/>
              </a:fontRef>
            </p:style>
          </p:cxnSp>
        </p:grpSp>
        <p:sp>
          <p:nvSpPr>
            <p:cNvPr id="123" name="ZoneTexte 122">
              <a:extLst>
                <a:ext uri="{FF2B5EF4-FFF2-40B4-BE49-F238E27FC236}">
                  <a16:creationId xmlns:a16="http://schemas.microsoft.com/office/drawing/2014/main" id="{3050B509-457C-DF83-3BDA-652C3840F011}"/>
                </a:ext>
              </a:extLst>
            </p:cNvPr>
            <p:cNvSpPr txBox="1"/>
            <p:nvPr/>
          </p:nvSpPr>
          <p:spPr>
            <a:xfrm>
              <a:off x="3020119" y="8772723"/>
              <a:ext cx="1505187" cy="307777"/>
            </a:xfrm>
            <a:prstGeom prst="rect">
              <a:avLst/>
            </a:prstGeom>
            <a:noFill/>
          </p:spPr>
          <p:txBody>
            <a:bodyPr wrap="square">
              <a:spAutoFit/>
            </a:bodyPr>
            <a:lstStyle/>
            <a:p>
              <a:pPr algn="ctr"/>
              <a:r>
                <a:rPr lang="fr-FR" sz="1400" b="1" dirty="0">
                  <a:solidFill>
                    <a:schemeClr val="bg2">
                      <a:lumMod val="25000"/>
                    </a:schemeClr>
                  </a:solidFill>
                  <a:latin typeface="Century Gothic" panose="020B0502020202020204" pitchFamily="34" charset="0"/>
                </a:rPr>
                <a:t>COMPETENCES</a:t>
              </a:r>
            </a:p>
          </p:txBody>
        </p:sp>
      </p:grpSp>
      <p:grpSp>
        <p:nvGrpSpPr>
          <p:cNvPr id="17" name="Groupe 16">
            <a:extLst>
              <a:ext uri="{FF2B5EF4-FFF2-40B4-BE49-F238E27FC236}">
                <a16:creationId xmlns:a16="http://schemas.microsoft.com/office/drawing/2014/main" id="{37B960C5-1EED-205E-8776-DC82EACD32CF}"/>
              </a:ext>
            </a:extLst>
          </p:cNvPr>
          <p:cNvGrpSpPr/>
          <p:nvPr/>
        </p:nvGrpSpPr>
        <p:grpSpPr>
          <a:xfrm>
            <a:off x="82522" y="3406629"/>
            <a:ext cx="7465158" cy="1004121"/>
            <a:chOff x="72089" y="2705190"/>
            <a:chExt cx="7465158" cy="1004121"/>
          </a:xfrm>
        </p:grpSpPr>
        <p:sp>
          <p:nvSpPr>
            <p:cNvPr id="2" name="Rectangle 1">
              <a:extLst>
                <a:ext uri="{FF2B5EF4-FFF2-40B4-BE49-F238E27FC236}">
                  <a16:creationId xmlns:a16="http://schemas.microsoft.com/office/drawing/2014/main" id="{C91E5F97-761E-AEB3-AAB1-BAFFAAEAC2D4}"/>
                </a:ext>
              </a:extLst>
            </p:cNvPr>
            <p:cNvSpPr/>
            <p:nvPr/>
          </p:nvSpPr>
          <p:spPr>
            <a:xfrm>
              <a:off x="72089" y="2757907"/>
              <a:ext cx="623784" cy="400110"/>
            </a:xfrm>
            <a:prstGeom prst="rect">
              <a:avLst/>
            </a:prstGeom>
          </p:spPr>
          <p:txBody>
            <a:bodyPr wrap="square">
              <a:spAutoFit/>
            </a:bodyPr>
            <a:lstStyle/>
            <a:p>
              <a:r>
                <a:rPr lang="fr-FR" sz="1000" b="1" dirty="0">
                  <a:latin typeface="Century Gothic" panose="020B0502020202020204" pitchFamily="34" charset="0"/>
                </a:rPr>
                <a:t>2022-2024</a:t>
              </a:r>
              <a:r>
                <a:rPr lang="fr-FR" sz="1000" dirty="0">
                  <a:latin typeface="Century Gothic" panose="020B0502020202020204" pitchFamily="34" charset="0"/>
                </a:rPr>
                <a:t>  </a:t>
              </a:r>
              <a:endParaRPr lang="fr-FR" sz="1000" dirty="0">
                <a:solidFill>
                  <a:srgbClr val="003C7B"/>
                </a:solidFill>
                <a:latin typeface="Century Gothic" panose="020B0502020202020204" pitchFamily="34" charset="0"/>
              </a:endParaRPr>
            </a:p>
          </p:txBody>
        </p:sp>
        <p:sp>
          <p:nvSpPr>
            <p:cNvPr id="9" name="ZoneTexte 8">
              <a:extLst>
                <a:ext uri="{FF2B5EF4-FFF2-40B4-BE49-F238E27FC236}">
                  <a16:creationId xmlns:a16="http://schemas.microsoft.com/office/drawing/2014/main" id="{2FE1C007-7B3E-2770-098F-1DB233EADB0D}"/>
                </a:ext>
              </a:extLst>
            </p:cNvPr>
            <p:cNvSpPr txBox="1"/>
            <p:nvPr/>
          </p:nvSpPr>
          <p:spPr>
            <a:xfrm>
              <a:off x="835933" y="2705190"/>
              <a:ext cx="6701314" cy="1004121"/>
            </a:xfrm>
            <a:prstGeom prst="rect">
              <a:avLst/>
            </a:prstGeom>
            <a:noFill/>
          </p:spPr>
          <p:txBody>
            <a:bodyPr wrap="square">
              <a:spAutoFit/>
            </a:bodyPr>
            <a:lstStyle/>
            <a:p>
              <a:pPr>
                <a:lnSpc>
                  <a:spcPct val="150000"/>
                </a:lnSpc>
              </a:pPr>
              <a:r>
                <a:rPr lang="fr-FR" sz="1100" dirty="0">
                  <a:solidFill>
                    <a:schemeClr val="bg2">
                      <a:lumMod val="25000"/>
                    </a:schemeClr>
                  </a:solidFill>
                  <a:latin typeface="Century Gothic" panose="020B0502020202020204" pitchFamily="34" charset="0"/>
                </a:rPr>
                <a:t>CHARGE DE CLIENTELE (CONTRAT ETUDIANT) – </a:t>
              </a:r>
              <a:r>
                <a:rPr lang="fr-FR" sz="1100" b="1" dirty="0">
                  <a:solidFill>
                    <a:schemeClr val="bg2">
                      <a:lumMod val="25000"/>
                    </a:schemeClr>
                  </a:solidFill>
                  <a:latin typeface="Century Gothic" panose="020B0502020202020204" pitchFamily="34" charset="0"/>
                </a:rPr>
                <a:t>La Banque Postale, Nice</a:t>
              </a:r>
            </a:p>
            <a:p>
              <a:pPr marL="171450" indent="-171450">
                <a:lnSpc>
                  <a:spcPct val="150000"/>
                </a:lnSpc>
                <a:buFont typeface="Arial" panose="020B0604020202020204" pitchFamily="34" charset="0"/>
                <a:buChar char="•"/>
              </a:pPr>
              <a:r>
                <a:rPr lang="fr-FR" sz="950" dirty="0">
                  <a:solidFill>
                    <a:schemeClr val="tx1">
                      <a:lumMod val="95000"/>
                      <a:lumOff val="5000"/>
                    </a:schemeClr>
                  </a:solidFill>
                  <a:latin typeface="Century Gothic" panose="020B0502020202020204" pitchFamily="34" charset="0"/>
                </a:rPr>
                <a:t>Accueil et accompagnement des clients dans leurs démarches.</a:t>
              </a:r>
            </a:p>
            <a:p>
              <a:pPr marL="171450" indent="-171450">
                <a:buFont typeface="Arial" panose="020B0604020202020204" pitchFamily="34" charset="0"/>
                <a:buChar char="•"/>
              </a:pPr>
              <a:r>
                <a:rPr lang="fr-FR" sz="950" dirty="0">
                  <a:solidFill>
                    <a:schemeClr val="tx1">
                      <a:lumMod val="95000"/>
                      <a:lumOff val="5000"/>
                    </a:schemeClr>
                  </a:solidFill>
                  <a:latin typeface="Century Gothic" panose="020B0502020202020204" pitchFamily="34" charset="0"/>
                </a:rPr>
                <a:t>Gestion des opérations courantes courrier et colis</a:t>
              </a:r>
            </a:p>
            <a:p>
              <a:pPr marL="171450" indent="-171450">
                <a:buFont typeface="Arial" panose="020B0604020202020204" pitchFamily="34" charset="0"/>
                <a:buChar char="•"/>
              </a:pPr>
              <a:r>
                <a:rPr lang="fr-FR" sz="950" dirty="0">
                  <a:solidFill>
                    <a:schemeClr val="tx1">
                      <a:lumMod val="95000"/>
                      <a:lumOff val="5000"/>
                    </a:schemeClr>
                  </a:solidFill>
                  <a:latin typeface="Century Gothic" panose="020B0502020202020204" pitchFamily="34" charset="0"/>
                </a:rPr>
                <a:t>Contribution à la satisfaction client en garantissant un service rapide et de qualité</a:t>
              </a:r>
            </a:p>
            <a:p>
              <a:pPr marL="171450" indent="-171450">
                <a:buFont typeface="Arial" panose="020B0604020202020204" pitchFamily="34" charset="0"/>
                <a:buChar char="•"/>
              </a:pPr>
              <a:r>
                <a:rPr lang="fr-FR" sz="950" dirty="0">
                  <a:solidFill>
                    <a:schemeClr val="tx1">
                      <a:lumMod val="95000"/>
                      <a:lumOff val="5000"/>
                    </a:schemeClr>
                  </a:solidFill>
                  <a:latin typeface="Century Gothic" panose="020B0502020202020204" pitchFamily="34" charset="0"/>
                </a:rPr>
                <a:t>Respect des procédures de conformité et de sécurité</a:t>
              </a:r>
            </a:p>
          </p:txBody>
        </p:sp>
      </p:grpSp>
      <p:grpSp>
        <p:nvGrpSpPr>
          <p:cNvPr id="37" name="Groupe 36">
            <a:extLst>
              <a:ext uri="{FF2B5EF4-FFF2-40B4-BE49-F238E27FC236}">
                <a16:creationId xmlns:a16="http://schemas.microsoft.com/office/drawing/2014/main" id="{045F2C29-B40C-B589-A8E0-F7D5DC20A712}"/>
              </a:ext>
            </a:extLst>
          </p:cNvPr>
          <p:cNvGrpSpPr/>
          <p:nvPr/>
        </p:nvGrpSpPr>
        <p:grpSpPr>
          <a:xfrm>
            <a:off x="93737" y="4764070"/>
            <a:ext cx="7553155" cy="1222760"/>
            <a:chOff x="30759" y="6352041"/>
            <a:chExt cx="7553155" cy="1222760"/>
          </a:xfrm>
        </p:grpSpPr>
        <p:sp>
          <p:nvSpPr>
            <p:cNvPr id="38" name="ZoneTexte 37">
              <a:extLst>
                <a:ext uri="{FF2B5EF4-FFF2-40B4-BE49-F238E27FC236}">
                  <a16:creationId xmlns:a16="http://schemas.microsoft.com/office/drawing/2014/main" id="{255CA1C9-4E21-5007-650E-906AB824104D}"/>
                </a:ext>
              </a:extLst>
            </p:cNvPr>
            <p:cNvSpPr txBox="1"/>
            <p:nvPr/>
          </p:nvSpPr>
          <p:spPr>
            <a:xfrm>
              <a:off x="810172" y="6387296"/>
              <a:ext cx="6773742" cy="1187505"/>
            </a:xfrm>
            <a:prstGeom prst="rect">
              <a:avLst/>
            </a:prstGeom>
            <a:noFill/>
          </p:spPr>
          <p:txBody>
            <a:bodyPr wrap="square" rtlCol="0">
              <a:spAutoFit/>
            </a:bodyPr>
            <a:lstStyle/>
            <a:p>
              <a:pPr>
                <a:spcAft>
                  <a:spcPts val="100"/>
                </a:spcAft>
              </a:pPr>
              <a:r>
                <a:rPr lang="fr-FR" sz="1100" dirty="0">
                  <a:solidFill>
                    <a:schemeClr val="bg2">
                      <a:lumMod val="25000"/>
                    </a:schemeClr>
                  </a:solidFill>
                  <a:latin typeface="Century Gothic" panose="020B0502020202020204" pitchFamily="34" charset="0"/>
                </a:rPr>
                <a:t>MÉMOIRE DE MASTER  –  </a:t>
              </a:r>
              <a:r>
                <a:rPr lang="fr-FR" sz="1100" b="1" dirty="0">
                  <a:solidFill>
                    <a:schemeClr val="bg2">
                      <a:lumMod val="25000"/>
                    </a:schemeClr>
                  </a:solidFill>
                  <a:latin typeface="Century Gothic" panose="020B0502020202020204" pitchFamily="34" charset="0"/>
                </a:rPr>
                <a:t>Opportunités d’emploi salarié et création</a:t>
              </a:r>
            </a:p>
            <a:p>
              <a:pPr>
                <a:spcAft>
                  <a:spcPts val="100"/>
                </a:spcAft>
              </a:pPr>
              <a:r>
                <a:rPr lang="fr-FR" sz="1100" b="1" dirty="0">
                  <a:solidFill>
                    <a:schemeClr val="bg2">
                      <a:lumMod val="25000"/>
                    </a:schemeClr>
                  </a:solidFill>
                  <a:latin typeface="Century Gothic" panose="020B0502020202020204" pitchFamily="34" charset="0"/>
                </a:rPr>
                <a:t>d’entreprises : le chômage pousse-t-il à la création d’entreprise ?</a:t>
              </a:r>
            </a:p>
            <a:p>
              <a:pPr marL="171450" indent="-171450">
                <a:buFont typeface="Arial" panose="020B0604020202020204" pitchFamily="34" charset="0"/>
                <a:buChar char="•"/>
              </a:pPr>
              <a:r>
                <a:rPr lang="fr-FR" sz="950" dirty="0">
                  <a:solidFill>
                    <a:schemeClr val="tx1">
                      <a:lumMod val="95000"/>
                      <a:lumOff val="5000"/>
                    </a:schemeClr>
                  </a:solidFill>
                  <a:latin typeface="Century Gothic" panose="020B0502020202020204" pitchFamily="34" charset="0"/>
                </a:rPr>
                <a:t>Analyse économique : Étude des liens entre chômage et entrepreneuriat à partir de données empiriques</a:t>
              </a:r>
            </a:p>
            <a:p>
              <a:pPr marL="171450" indent="-171450">
                <a:buFont typeface="Arial" panose="020B0604020202020204" pitchFamily="34" charset="0"/>
                <a:buChar char="•"/>
              </a:pPr>
              <a:r>
                <a:rPr lang="fr-FR" sz="950" dirty="0">
                  <a:latin typeface="Century Gothic" panose="020B0502020202020204" pitchFamily="34" charset="0"/>
                </a:rPr>
                <a:t>Traitement des données : Utilisation de méthodes quantitatives pour analyser des données socio-économiques sur Stata</a:t>
              </a:r>
            </a:p>
            <a:p>
              <a:pPr marL="171450" indent="-171450">
                <a:buFont typeface="Arial" panose="020B0604020202020204" pitchFamily="34" charset="0"/>
                <a:buChar char="•"/>
              </a:pPr>
              <a:r>
                <a:rPr lang="fr-FR" sz="950" dirty="0">
                  <a:latin typeface="Century Gothic" panose="020B0502020202020204" pitchFamily="34" charset="0"/>
                </a:rPr>
                <a:t>Recherche académique : Revue de la littérature sur les dynamiques de l’emploi et de la création d’entreprises</a:t>
              </a:r>
            </a:p>
          </p:txBody>
        </p:sp>
        <p:sp>
          <p:nvSpPr>
            <p:cNvPr id="39" name="Rectangle 38">
              <a:extLst>
                <a:ext uri="{FF2B5EF4-FFF2-40B4-BE49-F238E27FC236}">
                  <a16:creationId xmlns:a16="http://schemas.microsoft.com/office/drawing/2014/main" id="{56AD3BE9-7AC0-40EF-F457-F2FFB9D3096F}"/>
                </a:ext>
              </a:extLst>
            </p:cNvPr>
            <p:cNvSpPr/>
            <p:nvPr/>
          </p:nvSpPr>
          <p:spPr>
            <a:xfrm>
              <a:off x="30759" y="6352041"/>
              <a:ext cx="555839" cy="246221"/>
            </a:xfrm>
            <a:prstGeom prst="rect">
              <a:avLst/>
            </a:prstGeom>
          </p:spPr>
          <p:txBody>
            <a:bodyPr wrap="square">
              <a:spAutoFit/>
            </a:bodyPr>
            <a:lstStyle/>
            <a:p>
              <a:pPr algn="ctr"/>
              <a:r>
                <a:rPr lang="fr-FR" sz="1000" b="1" dirty="0">
                  <a:latin typeface="Century Gothic" panose="020B0502020202020204" pitchFamily="34" charset="0"/>
                </a:rPr>
                <a:t>2023</a:t>
              </a:r>
              <a:endParaRPr lang="fr-FR" sz="1050" dirty="0">
                <a:solidFill>
                  <a:srgbClr val="003C7B"/>
                </a:solidFill>
                <a:latin typeface="Century Gothic" panose="020B0502020202020204" pitchFamily="34" charset="0"/>
              </a:endParaRPr>
            </a:p>
          </p:txBody>
        </p:sp>
      </p:grpSp>
      <p:grpSp>
        <p:nvGrpSpPr>
          <p:cNvPr id="24" name="Groupe 23">
            <a:extLst>
              <a:ext uri="{FF2B5EF4-FFF2-40B4-BE49-F238E27FC236}">
                <a16:creationId xmlns:a16="http://schemas.microsoft.com/office/drawing/2014/main" id="{C89BA888-9978-DC9F-2E26-B8542AB0FFBF}"/>
              </a:ext>
            </a:extLst>
          </p:cNvPr>
          <p:cNvGrpSpPr/>
          <p:nvPr/>
        </p:nvGrpSpPr>
        <p:grpSpPr>
          <a:xfrm>
            <a:off x="122931" y="1929621"/>
            <a:ext cx="7285438" cy="1200329"/>
            <a:chOff x="113141" y="1800272"/>
            <a:chExt cx="7285438" cy="1200329"/>
          </a:xfrm>
        </p:grpSpPr>
        <p:sp>
          <p:nvSpPr>
            <p:cNvPr id="26" name="ZoneTexte 25">
              <a:extLst>
                <a:ext uri="{FF2B5EF4-FFF2-40B4-BE49-F238E27FC236}">
                  <a16:creationId xmlns:a16="http://schemas.microsoft.com/office/drawing/2014/main" id="{3CD118F8-E3DF-A755-4F9A-DBE79B5C5158}"/>
                </a:ext>
              </a:extLst>
            </p:cNvPr>
            <p:cNvSpPr txBox="1"/>
            <p:nvPr/>
          </p:nvSpPr>
          <p:spPr>
            <a:xfrm>
              <a:off x="837238" y="1800272"/>
              <a:ext cx="6561341" cy="1200329"/>
            </a:xfrm>
            <a:prstGeom prst="rect">
              <a:avLst/>
            </a:prstGeom>
            <a:noFill/>
          </p:spPr>
          <p:txBody>
            <a:bodyPr wrap="square">
              <a:spAutoFit/>
            </a:bodyPr>
            <a:lstStyle/>
            <a:p>
              <a:pPr>
                <a:lnSpc>
                  <a:spcPct val="150000"/>
                </a:lnSpc>
              </a:pPr>
              <a:r>
                <a:rPr lang="fr-FR" sz="1100" dirty="0">
                  <a:solidFill>
                    <a:schemeClr val="bg2">
                      <a:lumMod val="25000"/>
                    </a:schemeClr>
                  </a:solidFill>
                  <a:latin typeface="Century Gothic" panose="020B0502020202020204" pitchFamily="34" charset="0"/>
                </a:rPr>
                <a:t>ALTERNANCE DATA MANAGER – </a:t>
              </a:r>
              <a:r>
                <a:rPr lang="fr-FR" sz="1100" b="1" dirty="0">
                  <a:solidFill>
                    <a:schemeClr val="bg2">
                      <a:lumMod val="25000"/>
                    </a:schemeClr>
                  </a:solidFill>
                  <a:latin typeface="Century Gothic" panose="020B0502020202020204" pitchFamily="34" charset="0"/>
                </a:rPr>
                <a:t>Thales DMS, Mérignac</a:t>
              </a:r>
            </a:p>
            <a:p>
              <a:pPr marL="171450" indent="-171450">
                <a:buFont typeface="Arial" panose="020B0604020202020204" pitchFamily="34" charset="0"/>
                <a:buChar char="•"/>
              </a:pPr>
              <a:r>
                <a:rPr lang="fr-FR" sz="950" dirty="0">
                  <a:solidFill>
                    <a:schemeClr val="tx1">
                      <a:lumMod val="95000"/>
                      <a:lumOff val="5000"/>
                    </a:schemeClr>
                  </a:solidFill>
                  <a:latin typeface="Century Gothic" panose="020B0502020202020204" pitchFamily="34" charset="0"/>
                </a:rPr>
                <a:t>Création de </a:t>
              </a:r>
              <a:r>
                <a:rPr lang="fr-FR" sz="950" dirty="0" err="1">
                  <a:solidFill>
                    <a:schemeClr val="tx1">
                      <a:lumMod val="95000"/>
                      <a:lumOff val="5000"/>
                    </a:schemeClr>
                  </a:solidFill>
                  <a:latin typeface="Century Gothic" panose="020B0502020202020204" pitchFamily="34" charset="0"/>
                </a:rPr>
                <a:t>dashboards</a:t>
              </a:r>
              <a:r>
                <a:rPr lang="fr-FR" sz="950" dirty="0">
                  <a:solidFill>
                    <a:schemeClr val="tx1">
                      <a:lumMod val="95000"/>
                      <a:lumOff val="5000"/>
                    </a:schemeClr>
                  </a:solidFill>
                  <a:latin typeface="Century Gothic" panose="020B0502020202020204" pitchFamily="34" charset="0"/>
                </a:rPr>
                <a:t> et visualisation des données sous Power BI (Power </a:t>
              </a:r>
              <a:r>
                <a:rPr lang="fr-FR" sz="950" dirty="0" err="1">
                  <a:solidFill>
                    <a:schemeClr val="tx1">
                      <a:lumMod val="95000"/>
                      <a:lumOff val="5000"/>
                    </a:schemeClr>
                  </a:solidFill>
                  <a:latin typeface="Century Gothic" panose="020B0502020202020204" pitchFamily="34" charset="0"/>
                </a:rPr>
                <a:t>Query</a:t>
              </a:r>
              <a:r>
                <a:rPr lang="fr-FR" sz="950" dirty="0">
                  <a:solidFill>
                    <a:schemeClr val="tx1">
                      <a:lumMod val="95000"/>
                      <a:lumOff val="5000"/>
                    </a:schemeClr>
                  </a:solidFill>
                  <a:latin typeface="Century Gothic" panose="020B0502020202020204" pitchFamily="34" charset="0"/>
                </a:rPr>
                <a:t>, DAX) pour les </a:t>
              </a:r>
              <a:r>
                <a:rPr lang="fr-FR" sz="950" dirty="0" err="1">
                  <a:solidFill>
                    <a:schemeClr val="tx1">
                      <a:lumMod val="95000"/>
                      <a:lumOff val="5000"/>
                    </a:schemeClr>
                  </a:solidFill>
                  <a:latin typeface="Century Gothic" panose="020B0502020202020204" pitchFamily="34" charset="0"/>
                </a:rPr>
                <a:t>Demand</a:t>
              </a:r>
              <a:r>
                <a:rPr lang="fr-FR" sz="950" dirty="0">
                  <a:solidFill>
                    <a:schemeClr val="tx1">
                      <a:lumMod val="95000"/>
                      <a:lumOff val="5000"/>
                    </a:schemeClr>
                  </a:solidFill>
                  <a:latin typeface="Century Gothic" panose="020B0502020202020204" pitchFamily="34" charset="0"/>
                </a:rPr>
                <a:t> Manager</a:t>
              </a:r>
            </a:p>
            <a:p>
              <a:pPr marL="171450" indent="-171450">
                <a:buFont typeface="Arial" panose="020B0604020202020204" pitchFamily="34" charset="0"/>
                <a:buChar char="•"/>
              </a:pPr>
              <a:r>
                <a:rPr lang="fr-FR" sz="950" dirty="0">
                  <a:solidFill>
                    <a:schemeClr val="tx1">
                      <a:lumMod val="95000"/>
                      <a:lumOff val="5000"/>
                    </a:schemeClr>
                  </a:solidFill>
                  <a:latin typeface="Century Gothic" panose="020B0502020202020204" pitchFamily="34" charset="0"/>
                </a:rPr>
                <a:t>Collaboration avec les parties prenantes pour améliorer l'organisation des données et établir des KPIs clés</a:t>
              </a:r>
            </a:p>
            <a:p>
              <a:pPr marL="171450" indent="-171450">
                <a:buFont typeface="Arial" panose="020B0604020202020204" pitchFamily="34" charset="0"/>
                <a:buChar char="•"/>
              </a:pPr>
              <a:r>
                <a:rPr lang="fr-FR" sz="900" dirty="0">
                  <a:solidFill>
                    <a:schemeClr val="tx1">
                      <a:lumMod val="95000"/>
                      <a:lumOff val="5000"/>
                    </a:schemeClr>
                  </a:solidFill>
                  <a:latin typeface="Century Gothic" panose="020B0502020202020204" pitchFamily="34" charset="0"/>
                </a:rPr>
                <a:t>Réalisation d’un audit des données : analyse des données issues de l’ERP et d’autres sources, identification des redondances, harmonisation et création de liens entre les différentes tables existantes</a:t>
              </a:r>
            </a:p>
            <a:p>
              <a:pPr marL="171450" indent="-171450">
                <a:buFont typeface="Arial" panose="020B0604020202020204" pitchFamily="34" charset="0"/>
                <a:buChar char="•"/>
              </a:pPr>
              <a:r>
                <a:rPr lang="fr-FR" sz="900" dirty="0">
                  <a:solidFill>
                    <a:schemeClr val="tx1">
                      <a:lumMod val="95000"/>
                      <a:lumOff val="5000"/>
                    </a:schemeClr>
                  </a:solidFill>
                  <a:latin typeface="Century Gothic" panose="020B0502020202020204" pitchFamily="34" charset="0"/>
                </a:rPr>
                <a:t>Proposition de solutions pour automatiser les processus et optimiser la gestion des données</a:t>
              </a:r>
            </a:p>
          </p:txBody>
        </p:sp>
        <p:sp>
          <p:nvSpPr>
            <p:cNvPr id="43" name="Rectangle 42">
              <a:extLst>
                <a:ext uri="{FF2B5EF4-FFF2-40B4-BE49-F238E27FC236}">
                  <a16:creationId xmlns:a16="http://schemas.microsoft.com/office/drawing/2014/main" id="{68A7F152-614E-847F-B428-6DD874B796EF}"/>
                </a:ext>
              </a:extLst>
            </p:cNvPr>
            <p:cNvSpPr/>
            <p:nvPr/>
          </p:nvSpPr>
          <p:spPr>
            <a:xfrm>
              <a:off x="113141" y="1841842"/>
              <a:ext cx="608292" cy="400110"/>
            </a:xfrm>
            <a:prstGeom prst="rect">
              <a:avLst/>
            </a:prstGeom>
          </p:spPr>
          <p:txBody>
            <a:bodyPr wrap="square">
              <a:spAutoFit/>
            </a:bodyPr>
            <a:lstStyle/>
            <a:p>
              <a:r>
                <a:rPr lang="fr-FR" sz="1000" b="1" dirty="0">
                  <a:latin typeface="Century Gothic" panose="020B0502020202020204" pitchFamily="34" charset="0"/>
                </a:rPr>
                <a:t>2024-2025</a:t>
              </a:r>
              <a:endParaRPr lang="fr-FR" sz="1000" dirty="0">
                <a:solidFill>
                  <a:srgbClr val="003C7B"/>
                </a:solidFill>
                <a:latin typeface="Century Gothic" panose="020B0502020202020204" pitchFamily="34" charset="0"/>
              </a:endParaRPr>
            </a:p>
          </p:txBody>
        </p:sp>
      </p:grpSp>
      <p:sp>
        <p:nvSpPr>
          <p:cNvPr id="55" name="object 5">
            <a:extLst>
              <a:ext uri="{FF2B5EF4-FFF2-40B4-BE49-F238E27FC236}">
                <a16:creationId xmlns:a16="http://schemas.microsoft.com/office/drawing/2014/main" id="{300C693A-4F9E-B4EF-F0E1-E5F1547BC0AF}"/>
              </a:ext>
            </a:extLst>
          </p:cNvPr>
          <p:cNvSpPr txBox="1"/>
          <p:nvPr/>
        </p:nvSpPr>
        <p:spPr>
          <a:xfrm>
            <a:off x="261111" y="3109408"/>
            <a:ext cx="7571787" cy="261934"/>
          </a:xfrm>
          <a:prstGeom prst="rect">
            <a:avLst/>
          </a:prstGeom>
        </p:spPr>
        <p:txBody>
          <a:bodyPr vert="horz" wrap="square" lIns="0" tIns="0" rIns="0" bIns="0" rtlCol="0" anchor="ctr">
            <a:noAutofit/>
          </a:bodyPr>
          <a:lstStyle/>
          <a:p>
            <a:pPr marL="12700">
              <a:lnSpc>
                <a:spcPct val="100000"/>
              </a:lnSpc>
            </a:pPr>
            <a:r>
              <a:rPr lang="fr-FR" sz="1100" b="1" dirty="0">
                <a:solidFill>
                  <a:schemeClr val="bg2">
                    <a:lumMod val="25000"/>
                  </a:schemeClr>
                </a:solidFill>
                <a:latin typeface="Century Gothic" panose="020B0502020202020204" pitchFamily="34" charset="0"/>
                <a:cs typeface="Roboto Slab"/>
              </a:rPr>
              <a:t>AUTRE EXPERIENCE PROFESSIONNELLE</a:t>
            </a:r>
            <a:endParaRPr sz="1100" dirty="0">
              <a:solidFill>
                <a:schemeClr val="bg2">
                  <a:lumMod val="25000"/>
                </a:schemeClr>
              </a:solidFill>
              <a:latin typeface="Century Gothic" panose="020B0502020202020204" pitchFamily="34" charset="0"/>
              <a:cs typeface="Roboto Slab"/>
            </a:endParaRPr>
          </a:p>
        </p:txBody>
      </p:sp>
      <p:grpSp>
        <p:nvGrpSpPr>
          <p:cNvPr id="6" name="Groupe 5">
            <a:extLst>
              <a:ext uri="{FF2B5EF4-FFF2-40B4-BE49-F238E27FC236}">
                <a16:creationId xmlns:a16="http://schemas.microsoft.com/office/drawing/2014/main" id="{8F9D5045-907E-7CDE-0435-D939180547C5}"/>
              </a:ext>
            </a:extLst>
          </p:cNvPr>
          <p:cNvGrpSpPr/>
          <p:nvPr/>
        </p:nvGrpSpPr>
        <p:grpSpPr>
          <a:xfrm>
            <a:off x="140332" y="8115334"/>
            <a:ext cx="7127587" cy="436075"/>
            <a:chOff x="147813" y="8209957"/>
            <a:chExt cx="7127587" cy="436075"/>
          </a:xfrm>
        </p:grpSpPr>
        <p:sp>
          <p:nvSpPr>
            <p:cNvPr id="7" name="ZoneTexte 6">
              <a:extLst>
                <a:ext uri="{FF2B5EF4-FFF2-40B4-BE49-F238E27FC236}">
                  <a16:creationId xmlns:a16="http://schemas.microsoft.com/office/drawing/2014/main" id="{36F18526-BDBF-026B-67CD-54E598E6F26A}"/>
                </a:ext>
              </a:extLst>
            </p:cNvPr>
            <p:cNvSpPr txBox="1"/>
            <p:nvPr/>
          </p:nvSpPr>
          <p:spPr>
            <a:xfrm>
              <a:off x="819934" y="8209957"/>
              <a:ext cx="6455466" cy="407804"/>
            </a:xfrm>
            <a:prstGeom prst="rect">
              <a:avLst/>
            </a:prstGeom>
            <a:noFill/>
          </p:spPr>
          <p:txBody>
            <a:bodyPr wrap="square" rtlCol="0">
              <a:spAutoFit/>
            </a:bodyPr>
            <a:lstStyle/>
            <a:p>
              <a:r>
                <a:rPr lang="es-ES" sz="1100">
                  <a:solidFill>
                    <a:schemeClr val="bg2">
                      <a:lumMod val="25000"/>
                    </a:schemeClr>
                  </a:solidFill>
                  <a:latin typeface="Century Gothic" panose="020B0502020202020204" pitchFamily="34" charset="0"/>
                  <a:cs typeface="Raleway"/>
                </a:rPr>
                <a:t>Lycée des Eucalyptus</a:t>
              </a:r>
            </a:p>
            <a:p>
              <a:r>
                <a:rPr lang="fr-FR" sz="950" b="1" i="1">
                  <a:solidFill>
                    <a:schemeClr val="tx1">
                      <a:lumMod val="95000"/>
                      <a:lumOff val="5000"/>
                    </a:schemeClr>
                  </a:solidFill>
                  <a:latin typeface="Century Gothic" panose="020B0502020202020204" pitchFamily="34" charset="0"/>
                </a:rPr>
                <a:t>1</a:t>
              </a:r>
              <a:r>
                <a:rPr lang="fr-FR" sz="950" b="1" i="1" baseline="30000">
                  <a:solidFill>
                    <a:schemeClr val="tx1">
                      <a:lumMod val="95000"/>
                      <a:lumOff val="5000"/>
                    </a:schemeClr>
                  </a:solidFill>
                  <a:latin typeface="Century Gothic" panose="020B0502020202020204" pitchFamily="34" charset="0"/>
                </a:rPr>
                <a:t>ère</a:t>
              </a:r>
              <a:r>
                <a:rPr lang="fr-FR" sz="950" b="1" i="1">
                  <a:solidFill>
                    <a:schemeClr val="tx1">
                      <a:lumMod val="95000"/>
                      <a:lumOff val="5000"/>
                    </a:schemeClr>
                  </a:solidFill>
                  <a:latin typeface="Century Gothic" panose="020B0502020202020204" pitchFamily="34" charset="0"/>
                </a:rPr>
                <a:t> </a:t>
              </a:r>
              <a:r>
                <a:rPr lang="fr-FR" sz="950" b="1" i="1" dirty="0">
                  <a:solidFill>
                    <a:schemeClr val="tx1">
                      <a:lumMod val="95000"/>
                      <a:lumOff val="5000"/>
                    </a:schemeClr>
                  </a:solidFill>
                  <a:latin typeface="Century Gothic" panose="020B0502020202020204" pitchFamily="34" charset="0"/>
                </a:rPr>
                <a:t>Année CPGE PCSI</a:t>
              </a:r>
              <a:endParaRPr lang="es-ES" sz="950" b="1" i="1" dirty="0">
                <a:solidFill>
                  <a:schemeClr val="tx1">
                    <a:lumMod val="95000"/>
                    <a:lumOff val="5000"/>
                  </a:schemeClr>
                </a:solidFill>
                <a:latin typeface="Century Gothic" panose="020B0502020202020204" pitchFamily="34" charset="0"/>
              </a:endParaRPr>
            </a:p>
          </p:txBody>
        </p:sp>
        <p:sp>
          <p:nvSpPr>
            <p:cNvPr id="10" name="Rectangle 9">
              <a:extLst>
                <a:ext uri="{FF2B5EF4-FFF2-40B4-BE49-F238E27FC236}">
                  <a16:creationId xmlns:a16="http://schemas.microsoft.com/office/drawing/2014/main" id="{C3B923A0-C3A5-2EC3-C823-B0F10E290868}"/>
                </a:ext>
              </a:extLst>
            </p:cNvPr>
            <p:cNvSpPr/>
            <p:nvPr/>
          </p:nvSpPr>
          <p:spPr>
            <a:xfrm>
              <a:off x="147813" y="8245922"/>
              <a:ext cx="610573" cy="400110"/>
            </a:xfrm>
            <a:prstGeom prst="rect">
              <a:avLst/>
            </a:prstGeom>
          </p:spPr>
          <p:txBody>
            <a:bodyPr wrap="square">
              <a:spAutoFit/>
            </a:bodyPr>
            <a:lstStyle/>
            <a:p>
              <a:pPr marL="12700">
                <a:lnSpc>
                  <a:spcPct val="100000"/>
                </a:lnSpc>
              </a:pPr>
              <a:r>
                <a:rPr lang="fr-FR" sz="1000" b="1" dirty="0">
                  <a:latin typeface="Century Gothic" panose="020B0502020202020204" pitchFamily="34" charset="0"/>
                </a:rPr>
                <a:t>2019-2020</a:t>
              </a:r>
            </a:p>
          </p:txBody>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lumMod val="20000"/>
            <a:lumOff val="80000"/>
          </a:schemeClr>
        </a:solidFill>
        <a:ln>
          <a:noFill/>
        </a:ln>
        <a:effectLst/>
      </a:spPr>
      <a:bodyPr rtlCol="0" anchor="ctr"/>
      <a:lstStyle>
        <a:defPPr algn="ctr">
          <a:defRPr dirty="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5791</TotalTime>
  <Words>458</Words>
  <Application>Microsoft Office PowerPoint</Application>
  <PresentationFormat>Personnalisé</PresentationFormat>
  <Paragraphs>59</Paragraphs>
  <Slides>1</Slides>
  <Notes>1</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vt:i4>
      </vt:variant>
    </vt:vector>
  </HeadingPairs>
  <TitlesOfParts>
    <vt:vector size="5" baseType="lpstr">
      <vt:lpstr>Arial</vt:lpstr>
      <vt:lpstr>Calibri</vt:lpstr>
      <vt:lpstr>Century Gothic</vt:lpstr>
      <vt:lpstr>Office Theme</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Hugo</dc:creator>
  <cp:lastModifiedBy>Quentin Le Boulch</cp:lastModifiedBy>
  <cp:revision>296</cp:revision>
  <dcterms:created xsi:type="dcterms:W3CDTF">2017-07-11T14:25:42Z</dcterms:created>
  <dcterms:modified xsi:type="dcterms:W3CDTF">2025-04-12T14:21:54Z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2017-07-11T00:00:00Z</vt:filetime>
  </property>
  <property fmtid="{D5CDD505-2E9C-101B-9397-08002B2CF9AE}" pid="3" name="LastSaved">
    <vt:filetime>2017-07-11T00:00:00Z</vt:filetime>
  </property>
</Properties>
</file>