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6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21/10/2016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6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21/10/2016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15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21/10/2016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38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21/10/2016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82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21/10/2016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2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21/10/2016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15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21/10/2016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84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21/10/2016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76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21/10/2016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17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21/10/2016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84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21/10/2016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64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2ACDD-568A-4D5B-9A72-61F2F85B1323}" type="datetimeFigureOut">
              <a:rPr lang="fr-FR" smtClean="0"/>
              <a:t>21/10/2016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73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: coins arrondis 15"/>
          <p:cNvSpPr/>
          <p:nvPr/>
        </p:nvSpPr>
        <p:spPr>
          <a:xfrm>
            <a:off x="1929700" y="1889228"/>
            <a:ext cx="8431395" cy="178360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RSP : Robot support package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i="1" dirty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10" name="Rectangle : coins arrondis 9"/>
          <p:cNvSpPr/>
          <p:nvPr/>
        </p:nvSpPr>
        <p:spPr>
          <a:xfrm>
            <a:off x="1929700" y="472962"/>
            <a:ext cx="8387255" cy="134322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BSP : Board support package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4" name="Rectangle : coins arrondis 3"/>
          <p:cNvSpPr/>
          <p:nvPr/>
        </p:nvSpPr>
        <p:spPr>
          <a:xfrm>
            <a:off x="4619558" y="889173"/>
            <a:ext cx="1122505" cy="643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FreeRtos</a:t>
            </a:r>
            <a:endParaRPr lang="fr-FR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5895906" y="889173"/>
            <a:ext cx="1304335" cy="643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AccStepper</a:t>
            </a:r>
            <a:endParaRPr lang="fr-FR" dirty="0"/>
          </a:p>
        </p:txBody>
      </p:sp>
      <p:sp>
        <p:nvSpPr>
          <p:cNvPr id="6" name="Rectangle : coins arrondis 5"/>
          <p:cNvSpPr/>
          <p:nvPr/>
        </p:nvSpPr>
        <p:spPr>
          <a:xfrm>
            <a:off x="4989259" y="5708169"/>
            <a:ext cx="1122505" cy="643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Librairie</a:t>
            </a:r>
            <a:r>
              <a:rPr lang="en-US" dirty="0"/>
              <a:t> tierce</a:t>
            </a:r>
            <a:endParaRPr lang="fr-FR" dirty="0"/>
          </a:p>
        </p:txBody>
      </p:sp>
      <p:sp>
        <p:nvSpPr>
          <p:cNvPr id="8" name="Rectangle : coins arrondis 7"/>
          <p:cNvSpPr/>
          <p:nvPr/>
        </p:nvSpPr>
        <p:spPr>
          <a:xfrm>
            <a:off x="7449730" y="889173"/>
            <a:ext cx="1304335" cy="643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Servo</a:t>
            </a:r>
            <a:endParaRPr lang="fr-FR" dirty="0"/>
          </a:p>
        </p:txBody>
      </p:sp>
      <p:sp>
        <p:nvSpPr>
          <p:cNvPr id="9" name="Rectangle : coins arrondis 8"/>
          <p:cNvSpPr/>
          <p:nvPr/>
        </p:nvSpPr>
        <p:spPr>
          <a:xfrm>
            <a:off x="8895165" y="878658"/>
            <a:ext cx="1304335" cy="643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Arduino core</a:t>
            </a:r>
            <a:endParaRPr lang="fr-FR" dirty="0"/>
          </a:p>
        </p:txBody>
      </p:sp>
      <p:sp>
        <p:nvSpPr>
          <p:cNvPr id="11" name="Rectangle : coins arrondis 10"/>
          <p:cNvSpPr/>
          <p:nvPr/>
        </p:nvSpPr>
        <p:spPr>
          <a:xfrm>
            <a:off x="4615390" y="2241833"/>
            <a:ext cx="1122505" cy="6432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ArdOs</a:t>
            </a:r>
            <a:endParaRPr lang="fr-FR" dirty="0"/>
          </a:p>
        </p:txBody>
      </p:sp>
      <p:sp>
        <p:nvSpPr>
          <p:cNvPr id="13" name="Rectangle : coins arrondis 12"/>
          <p:cNvSpPr/>
          <p:nvPr/>
        </p:nvSpPr>
        <p:spPr>
          <a:xfrm>
            <a:off x="2532993" y="2065802"/>
            <a:ext cx="1304335" cy="643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nanopb</a:t>
            </a:r>
            <a:endParaRPr lang="fr-FR" dirty="0"/>
          </a:p>
        </p:txBody>
      </p:sp>
      <p:sp>
        <p:nvSpPr>
          <p:cNvPr id="14" name="Rectangle : coins arrondis 13"/>
          <p:cNvSpPr/>
          <p:nvPr/>
        </p:nvSpPr>
        <p:spPr>
          <a:xfrm>
            <a:off x="7449730" y="2632829"/>
            <a:ext cx="1304335" cy="6432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AccServo</a:t>
            </a:r>
            <a:endParaRPr lang="fr-FR" dirty="0"/>
          </a:p>
        </p:txBody>
      </p:sp>
      <p:sp>
        <p:nvSpPr>
          <p:cNvPr id="15" name="Rectangle : coins arrondis 14"/>
          <p:cNvSpPr/>
          <p:nvPr/>
        </p:nvSpPr>
        <p:spPr>
          <a:xfrm>
            <a:off x="8905412" y="2632829"/>
            <a:ext cx="1304335" cy="6432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Gpio</a:t>
            </a:r>
            <a:r>
              <a:rPr lang="en-US" dirty="0"/>
              <a:t> tools</a:t>
            </a:r>
            <a:endParaRPr lang="fr-FR" dirty="0"/>
          </a:p>
        </p:txBody>
      </p:sp>
      <p:sp>
        <p:nvSpPr>
          <p:cNvPr id="17" name="Rectangle : coins arrondis 16"/>
          <p:cNvSpPr/>
          <p:nvPr/>
        </p:nvSpPr>
        <p:spPr>
          <a:xfrm>
            <a:off x="2532993" y="894166"/>
            <a:ext cx="1357937" cy="643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SerialDriver</a:t>
            </a:r>
            <a:endParaRPr lang="fr-FR" dirty="0"/>
          </a:p>
        </p:txBody>
      </p:sp>
      <p:sp>
        <p:nvSpPr>
          <p:cNvPr id="21" name="Rectangle : coins arrondis 20"/>
          <p:cNvSpPr/>
          <p:nvPr/>
        </p:nvSpPr>
        <p:spPr>
          <a:xfrm>
            <a:off x="6202678" y="5708168"/>
            <a:ext cx="1122505" cy="6432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ARD</a:t>
            </a:r>
            <a:endParaRPr lang="fr-FR" dirty="0"/>
          </a:p>
        </p:txBody>
      </p:sp>
      <p:sp>
        <p:nvSpPr>
          <p:cNvPr id="23" name="Rectangle : coins arrondis 22"/>
          <p:cNvSpPr/>
          <p:nvPr/>
        </p:nvSpPr>
        <p:spPr>
          <a:xfrm>
            <a:off x="1929700" y="3797900"/>
            <a:ext cx="8431395" cy="134322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Applicative Layer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24" name="Rectangle : coins arrondis 23"/>
          <p:cNvSpPr/>
          <p:nvPr/>
        </p:nvSpPr>
        <p:spPr>
          <a:xfrm>
            <a:off x="4382813" y="4297672"/>
            <a:ext cx="1122505" cy="6432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Strat</a:t>
            </a:r>
          </a:p>
          <a:p>
            <a:pPr algn="ctr"/>
            <a:r>
              <a:rPr lang="en-US" dirty="0"/>
              <a:t>Thread</a:t>
            </a:r>
            <a:endParaRPr lang="fr-FR" dirty="0"/>
          </a:p>
        </p:txBody>
      </p:sp>
      <p:sp>
        <p:nvSpPr>
          <p:cNvPr id="26" name="Rectangle : coins arrondis 25"/>
          <p:cNvSpPr/>
          <p:nvPr/>
        </p:nvSpPr>
        <p:spPr>
          <a:xfrm>
            <a:off x="5670330" y="4297670"/>
            <a:ext cx="1304335" cy="6432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Actuators</a:t>
            </a:r>
          </a:p>
          <a:p>
            <a:pPr algn="ctr"/>
            <a:r>
              <a:rPr lang="en-US" dirty="0"/>
              <a:t>Thread</a:t>
            </a:r>
            <a:endParaRPr lang="fr-FR" dirty="0"/>
          </a:p>
        </p:txBody>
      </p:sp>
      <p:sp>
        <p:nvSpPr>
          <p:cNvPr id="27" name="Rectangle : coins arrondis 26"/>
          <p:cNvSpPr/>
          <p:nvPr/>
        </p:nvSpPr>
        <p:spPr>
          <a:xfrm>
            <a:off x="7122859" y="4297670"/>
            <a:ext cx="1304335" cy="6432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Nav</a:t>
            </a:r>
            <a:endParaRPr lang="en-US" dirty="0"/>
          </a:p>
          <a:p>
            <a:pPr algn="ctr"/>
            <a:r>
              <a:rPr lang="en-US" dirty="0"/>
              <a:t>Detection</a:t>
            </a:r>
            <a:endParaRPr lang="fr-FR" dirty="0"/>
          </a:p>
        </p:txBody>
      </p:sp>
      <p:sp>
        <p:nvSpPr>
          <p:cNvPr id="28" name="Rectangle : coins arrondis 27"/>
          <p:cNvSpPr/>
          <p:nvPr/>
        </p:nvSpPr>
        <p:spPr>
          <a:xfrm>
            <a:off x="4697205" y="2954446"/>
            <a:ext cx="958876" cy="6432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  <a:p>
            <a:pPr algn="ctr"/>
            <a:r>
              <a:rPr lang="en-US" dirty="0"/>
              <a:t>Thread</a:t>
            </a:r>
            <a:endParaRPr lang="fr-FR" dirty="0"/>
          </a:p>
        </p:txBody>
      </p:sp>
      <p:sp>
        <p:nvSpPr>
          <p:cNvPr id="29" name="Rectangle : coins arrondis 28"/>
          <p:cNvSpPr/>
          <p:nvPr/>
        </p:nvSpPr>
        <p:spPr>
          <a:xfrm>
            <a:off x="2115464" y="2849878"/>
            <a:ext cx="931743" cy="6432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Teleop</a:t>
            </a:r>
            <a:endParaRPr lang="en-US" dirty="0"/>
          </a:p>
          <a:p>
            <a:pPr algn="ctr"/>
            <a:r>
              <a:rPr lang="en-US" dirty="0"/>
              <a:t>Thread</a:t>
            </a:r>
            <a:endParaRPr lang="fr-FR" dirty="0"/>
          </a:p>
        </p:txBody>
      </p:sp>
      <p:sp>
        <p:nvSpPr>
          <p:cNvPr id="30" name="Rectangle : coins arrondis 29"/>
          <p:cNvSpPr/>
          <p:nvPr/>
        </p:nvSpPr>
        <p:spPr>
          <a:xfrm>
            <a:off x="3163746" y="2865643"/>
            <a:ext cx="1231290" cy="6432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MateCom</a:t>
            </a:r>
            <a:endParaRPr lang="en-US" dirty="0"/>
          </a:p>
          <a:p>
            <a:pPr algn="ctr"/>
            <a:r>
              <a:rPr lang="en-US" dirty="0"/>
              <a:t>Thread</a:t>
            </a:r>
            <a:endParaRPr lang="fr-FR" dirty="0"/>
          </a:p>
        </p:txBody>
      </p:sp>
      <p:sp>
        <p:nvSpPr>
          <p:cNvPr id="31" name="Rectangle : coins arrondis 30"/>
          <p:cNvSpPr/>
          <p:nvPr/>
        </p:nvSpPr>
        <p:spPr>
          <a:xfrm>
            <a:off x="7491772" y="5708167"/>
            <a:ext cx="1122505" cy="6432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FSM</a:t>
            </a:r>
          </a:p>
          <a:p>
            <a:pPr algn="ctr"/>
            <a:r>
              <a:rPr lang="en-US" dirty="0" err="1"/>
              <a:t>Yakindu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 flipH="1">
            <a:off x="3779391" y="5845117"/>
            <a:ext cx="155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 </a:t>
            </a:r>
            <a:endParaRPr lang="fr-FR" dirty="0"/>
          </a:p>
        </p:txBody>
      </p:sp>
      <p:sp>
        <p:nvSpPr>
          <p:cNvPr id="36" name="Rectangle : coins arrondis 35"/>
          <p:cNvSpPr/>
          <p:nvPr/>
        </p:nvSpPr>
        <p:spPr>
          <a:xfrm>
            <a:off x="2844099" y="4297670"/>
            <a:ext cx="1318658" cy="6432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Robot2017</a:t>
            </a:r>
            <a:endParaRPr lang="fr-FR" dirty="0"/>
          </a:p>
        </p:txBody>
      </p:sp>
      <p:sp>
        <p:nvSpPr>
          <p:cNvPr id="25" name="Rectangle : coins arrondis 13"/>
          <p:cNvSpPr/>
          <p:nvPr/>
        </p:nvSpPr>
        <p:spPr>
          <a:xfrm>
            <a:off x="5994047" y="2638608"/>
            <a:ext cx="1304335" cy="6432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HMI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456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735760"/>
              </p:ext>
            </p:extLst>
          </p:nvPr>
        </p:nvGraphicFramePr>
        <p:xfrm>
          <a:off x="990075" y="290084"/>
          <a:ext cx="9960128" cy="6198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689">
                  <a:extLst>
                    <a:ext uri="{9D8B030D-6E8A-4147-A177-3AD203B41FA5}">
                      <a16:colId xmlns:a16="http://schemas.microsoft.com/office/drawing/2014/main" xmlns="" val="4249046580"/>
                    </a:ext>
                  </a:extLst>
                </a:gridCol>
                <a:gridCol w="7116439">
                  <a:extLst>
                    <a:ext uri="{9D8B030D-6E8A-4147-A177-3AD203B41FA5}">
                      <a16:colId xmlns:a16="http://schemas.microsoft.com/office/drawing/2014/main" xmlns="" val="2166689304"/>
                    </a:ext>
                  </a:extLst>
                </a:gridCol>
              </a:tblGrid>
              <a:tr h="288855">
                <a:tc>
                  <a:txBody>
                    <a:bodyPr/>
                    <a:lstStyle/>
                    <a:p>
                      <a:r>
                        <a:rPr lang="en-US" sz="1400" dirty="0"/>
                        <a:t>Component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Responsibility / description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8262199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/>
                        <a:t>SerialDriver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Provide software access</a:t>
                      </a:r>
                      <a:r>
                        <a:rPr lang="en-US" sz="1400" baseline="0" dirty="0"/>
                        <a:t> to</a:t>
                      </a:r>
                      <a:r>
                        <a:rPr lang="en-US" sz="1400" dirty="0"/>
                        <a:t> the serial bus.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75330181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/>
                        <a:t>FreeRtos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Real time safe preemptive operating system.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727790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/>
                        <a:t>AccStepper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Convert a stepper motor position command into phase signals.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9270051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/>
                        <a:t>Servo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Convert a servo position command into a PWM signal.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1958173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/>
                        <a:t>Gpio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Provide</a:t>
                      </a:r>
                      <a:r>
                        <a:rPr lang="en-US" sz="1400" baseline="0" dirty="0"/>
                        <a:t> software access to the GPIO banks.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3388448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/>
                        <a:t>Nanopb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Enable</a:t>
                      </a:r>
                      <a:r>
                        <a:rPr lang="en-US" sz="1400" baseline="0" dirty="0"/>
                        <a:t> data serialization/deserialization for communication bus.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5920573"/>
                  </a:ext>
                </a:extLst>
              </a:tr>
              <a:tr h="501123">
                <a:tc>
                  <a:txBody>
                    <a:bodyPr/>
                    <a:lstStyle/>
                    <a:p>
                      <a:r>
                        <a:rPr lang="en-US" sz="1400" dirty="0" err="1"/>
                        <a:t>Teleop</a:t>
                      </a:r>
                      <a:r>
                        <a:rPr lang="en-US" sz="1400" dirty="0"/>
                        <a:t> Thread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Listen</a:t>
                      </a:r>
                      <a:r>
                        <a:rPr lang="en-US" sz="1400" baseline="0" dirty="0"/>
                        <a:t> to Dev-PC commands on the programmer serial bus. May be used to manually drive the robot in place of the strategy, or to simulate HW actions.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0744758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/>
                        <a:t>MateCom</a:t>
                      </a:r>
                      <a:r>
                        <a:rPr lang="en-US" sz="1400" dirty="0"/>
                        <a:t> Thread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Listen to the other robot.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4026308"/>
                  </a:ext>
                </a:extLst>
              </a:tr>
              <a:tr h="501123">
                <a:tc>
                  <a:txBody>
                    <a:bodyPr/>
                    <a:lstStyle/>
                    <a:p>
                      <a:r>
                        <a:rPr lang="en-US" sz="1400" dirty="0" err="1"/>
                        <a:t>ArdOs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Provide C++ high level OS abstraction (</a:t>
                      </a:r>
                      <a:r>
                        <a:rPr lang="en-US" sz="1400" dirty="0" err="1"/>
                        <a:t>mutex</a:t>
                      </a:r>
                      <a:r>
                        <a:rPr lang="en-US" sz="1400" dirty="0"/>
                        <a:t>, signals, “no </a:t>
                      </a:r>
                      <a:r>
                        <a:rPr lang="en-US" sz="1400" dirty="0" err="1"/>
                        <a:t>malloc</a:t>
                      </a:r>
                      <a:r>
                        <a:rPr lang="en-US" sz="1400" dirty="0"/>
                        <a:t> enforcement”).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9937"/>
                  </a:ext>
                </a:extLst>
              </a:tr>
              <a:tr h="715890">
                <a:tc>
                  <a:txBody>
                    <a:bodyPr/>
                    <a:lstStyle/>
                    <a:p>
                      <a:r>
                        <a:rPr lang="en-US" sz="1400" dirty="0"/>
                        <a:t>Log Thread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Provide</a:t>
                      </a:r>
                      <a:r>
                        <a:rPr lang="en-US" sz="1400" baseline="0" dirty="0"/>
                        <a:t> a logging message queue so that critical </a:t>
                      </a:r>
                      <a:r>
                        <a:rPr lang="en-US" sz="1400" baseline="0" dirty="0" err="1"/>
                        <a:t>deadlined</a:t>
                      </a:r>
                      <a:r>
                        <a:rPr lang="en-US" sz="1400" baseline="0" dirty="0"/>
                        <a:t> tasks are not slowed by any serial/file system access. Allow to duplicate logs on several channels.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89251845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/>
                        <a:t>AccServo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 trapeze motion</a:t>
                      </a:r>
                      <a:r>
                        <a:rPr lang="en-US" sz="1400" baseline="0" dirty="0"/>
                        <a:t> profiles to the Servo component.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00980708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/>
                        <a:t>GpioTools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 filters and LED controls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on</a:t>
                      </a:r>
                      <a:r>
                        <a:rPr lang="en-US" sz="1400" baseline="0" dirty="0"/>
                        <a:t> the </a:t>
                      </a:r>
                      <a:r>
                        <a:rPr lang="en-US" sz="1400" baseline="0" dirty="0" err="1"/>
                        <a:t>Gpio</a:t>
                      </a:r>
                      <a:r>
                        <a:rPr lang="en-US" sz="1400" baseline="0" dirty="0"/>
                        <a:t> component.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06504948"/>
                  </a:ext>
                </a:extLst>
              </a:tr>
              <a:tr h="501123">
                <a:tc>
                  <a:txBody>
                    <a:bodyPr/>
                    <a:lstStyle/>
                    <a:p>
                      <a:r>
                        <a:rPr lang="en-US" sz="1400" smtClean="0"/>
                        <a:t>Robot2017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Assemble</a:t>
                      </a:r>
                      <a:r>
                        <a:rPr lang="en-US" sz="1400" baseline="0" dirty="0"/>
                        <a:t> and build object instances </a:t>
                      </a:r>
                      <a:r>
                        <a:rPr lang="en-US" sz="1400" baseline="0" dirty="0" smtClean="0"/>
                        <a:t>of the 2017 robot. Hold all configurations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6628355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/>
                        <a:t>Strat Thread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Drive the robot</a:t>
                      </a:r>
                      <a:r>
                        <a:rPr lang="en-US" sz="1400" baseline="0" dirty="0"/>
                        <a:t> during the match.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7713246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/>
                        <a:t>Actuators Thread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Drive actuators</a:t>
                      </a:r>
                      <a:r>
                        <a:rPr lang="en-US" sz="1400" baseline="0" dirty="0"/>
                        <a:t> and read captors.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5302253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/>
                        <a:t>Nav</a:t>
                      </a:r>
                      <a:r>
                        <a:rPr lang="en-US" sz="1400" baseline="0" dirty="0"/>
                        <a:t> &amp; Detection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Provide robot</a:t>
                      </a:r>
                      <a:r>
                        <a:rPr lang="en-US" sz="1400" baseline="0" dirty="0"/>
                        <a:t> motion and basic avoidance (anti-collision).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1582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6756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256</Words>
  <Application>Microsoft Office PowerPoint</Application>
  <PresentationFormat>Grand écran</PresentationFormat>
  <Paragraphs>72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wix</dc:creator>
  <cp:lastModifiedBy>wix</cp:lastModifiedBy>
  <cp:revision>8</cp:revision>
  <dcterms:created xsi:type="dcterms:W3CDTF">2016-10-17T23:16:04Z</dcterms:created>
  <dcterms:modified xsi:type="dcterms:W3CDTF">2016-10-20T23:14:22Z</dcterms:modified>
</cp:coreProperties>
</file>