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91" d="100"/>
          <a:sy n="91" d="100"/>
        </p:scale>
        <p:origin x="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oxofficemoj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oxofficemojo.com/releasegroup/gr2204258821/?ref_=bo_ydw_table_1" TargetMode="External"/><Relationship Id="rId2" Type="http://schemas.openxmlformats.org/officeDocument/2006/relationships/hyperlink" Target="https://www.boxofficemojo.com/release/rl2143322881/?ref_=bo_in_table_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he-numbers.com/movies/distributor/Walt-Disney" TargetMode="External"/><Relationship Id="rId2" Type="http://schemas.openxmlformats.org/officeDocument/2006/relationships/hyperlink" Target="https://www.the/" TargetMode="External"/><Relationship Id="rId1" Type="http://schemas.openxmlformats.org/officeDocument/2006/relationships/slideLayout" Target="../slideLayouts/slideLayout2.xml"/><Relationship Id="rId5" Type="http://schemas.openxmlformats.org/officeDocument/2006/relationships/hyperlink" Target="https://www.the-numbers.com/movies/distributor/Universal" TargetMode="External"/><Relationship Id="rId4" Type="http://schemas.openxmlformats.org/officeDocument/2006/relationships/hyperlink" Target="https://www.the-numbers.com/movies/production-company/Warner-Bro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he-numbers.com/movies/#tab=genre" TargetMode="External"/><Relationship Id="rId2" Type="http://schemas.openxmlformats.org/officeDocument/2006/relationships/hyperlink" Target="https://www.the-number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PHASE 1 PROJECT</a:t>
            </a:r>
          </a:p>
        </p:txBody>
      </p:sp>
      <p:sp>
        <p:nvSpPr>
          <p:cNvPr id="3" name="Subtitle 2"/>
          <p:cNvSpPr>
            <a:spLocks noGrp="1"/>
          </p:cNvSpPr>
          <p:nvPr>
            <p:ph type="subTitle" idx="1"/>
          </p:nvPr>
        </p:nvSpPr>
        <p:spPr/>
        <p:txBody>
          <a:bodyPr>
            <a:normAutofit/>
          </a:bodyPr>
          <a:lstStyle/>
          <a:p>
            <a:pPr algn="ctr"/>
            <a:r>
              <a:rPr lang="en-US" sz="2800" dirty="0">
                <a:latin typeface="Cambria" panose="02040503050406030204" pitchFamily="18" charset="0"/>
                <a:ea typeface="Cambria" panose="02040503050406030204" pitchFamily="18" charset="0"/>
              </a:rPr>
              <a:t>MICROSOFT MOVIE RESEARCH</a:t>
            </a:r>
          </a:p>
        </p:txBody>
      </p:sp>
    </p:spTree>
    <p:extLst>
      <p:ext uri="{BB962C8B-B14F-4D97-AF65-F5344CB8AC3E}">
        <p14:creationId xmlns:p14="http://schemas.microsoft.com/office/powerpoint/2010/main" val="413408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2D3B45"/>
                </a:solidFill>
                <a:latin typeface="Cambria" panose="02040503050406030204" pitchFamily="18" charset="0"/>
                <a:ea typeface="Cambria" panose="02040503050406030204" pitchFamily="18" charset="0"/>
              </a:rPr>
              <a:t>Business Problem</a:t>
            </a:r>
            <a:br>
              <a:rPr lang="en-US" b="1" dirty="0">
                <a:solidFill>
                  <a:srgbClr val="2D3B45"/>
                </a:solidFill>
                <a:latin typeface="Lato Extended"/>
              </a:rPr>
            </a:br>
            <a:endParaRPr lang="en-US" dirty="0"/>
          </a:p>
        </p:txBody>
      </p:sp>
      <p:sp>
        <p:nvSpPr>
          <p:cNvPr id="3" name="Content Placeholder 2"/>
          <p:cNvSpPr>
            <a:spLocks noGrp="1"/>
          </p:cNvSpPr>
          <p:nvPr>
            <p:ph idx="1"/>
          </p:nvPr>
        </p:nvSpPr>
        <p:spPr/>
        <p:txBody>
          <a:bodyPr/>
          <a:lstStyle/>
          <a:p>
            <a:r>
              <a:rPr lang="en-US" dirty="0">
                <a:solidFill>
                  <a:srgbClr val="2D3B45"/>
                </a:solidFill>
                <a:latin typeface="Cambria" panose="02040503050406030204" pitchFamily="18" charset="0"/>
                <a:ea typeface="Cambria" panose="02040503050406030204" pitchFamily="18" charset="0"/>
              </a:rPr>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4109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BUSINESS ANALYSIS</a:t>
            </a:r>
          </a:p>
        </p:txBody>
      </p:sp>
      <p:sp>
        <p:nvSpPr>
          <p:cNvPr id="3" name="Content Placeholder 2"/>
          <p:cNvSpPr>
            <a:spLocks noGrp="1"/>
          </p:cNvSpPr>
          <p:nvPr>
            <p:ph idx="1"/>
          </p:nvPr>
        </p:nvSpPr>
        <p:spPr/>
        <p:txBody>
          <a:bodyPr/>
          <a:lstStyle/>
          <a:p>
            <a:r>
              <a:rPr lang="en-US" dirty="0">
                <a:solidFill>
                  <a:srgbClr val="000000"/>
                </a:solidFill>
                <a:latin typeface="Cambria" panose="02040503050406030204" pitchFamily="18" charset="0"/>
                <a:ea typeface="Cambria" panose="02040503050406030204" pitchFamily="18" charset="0"/>
              </a:rPr>
              <a:t>Determine what types of films are currently doing the best internationally. </a:t>
            </a:r>
          </a:p>
          <a:p>
            <a:r>
              <a:rPr lang="en-US" dirty="0">
                <a:solidFill>
                  <a:srgbClr val="000000"/>
                </a:solidFill>
                <a:latin typeface="Cambria" panose="02040503050406030204" pitchFamily="18" charset="0"/>
                <a:ea typeface="Cambria" panose="02040503050406030204" pitchFamily="18" charset="0"/>
              </a:rPr>
              <a:t>Determine which studio is advisable to use based on profit. </a:t>
            </a:r>
          </a:p>
          <a:p>
            <a:r>
              <a:rPr lang="en-US" dirty="0">
                <a:solidFill>
                  <a:srgbClr val="000000"/>
                </a:solidFill>
                <a:latin typeface="Cambria" panose="02040503050406030204" pitchFamily="18" charset="0"/>
                <a:ea typeface="Cambria" panose="02040503050406030204" pitchFamily="18" charset="0"/>
              </a:rPr>
              <a:t>Determine which genre of movies is most popular.</a:t>
            </a:r>
          </a:p>
          <a:p>
            <a:r>
              <a:rPr lang="en-US" dirty="0">
                <a:solidFill>
                  <a:srgbClr val="000000"/>
                </a:solidFill>
                <a:latin typeface="Cambria" panose="02040503050406030204" pitchFamily="18" charset="0"/>
                <a:ea typeface="Cambria" panose="02040503050406030204" pitchFamily="18" charset="0"/>
              </a:rPr>
              <a:t>Determine the correlation between runtime and movie popularity.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645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 SITES</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Data was collected from below sites;</a:t>
            </a:r>
          </a:p>
          <a:p>
            <a:r>
              <a:rPr lang="en-US" dirty="0">
                <a:latin typeface="Cambria" panose="02040503050406030204" pitchFamily="18" charset="0"/>
                <a:ea typeface="Cambria" panose="02040503050406030204" pitchFamily="18" charset="0"/>
                <a:hlinkClick r:id="rId2"/>
              </a:rPr>
              <a:t>https://www.boxofficemojo.com/</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https://www.the-numbers.com/</a:t>
            </a:r>
          </a:p>
          <a:p>
            <a:r>
              <a:rPr lang="en-US" dirty="0" err="1">
                <a:solidFill>
                  <a:srgbClr val="2D3B45"/>
                </a:solidFill>
                <a:latin typeface="Cambria" panose="02040503050406030204" pitchFamily="18" charset="0"/>
                <a:ea typeface="Cambria" panose="02040503050406030204" pitchFamily="18" charset="0"/>
              </a:rPr>
              <a:t>imdb.title.basics</a:t>
            </a:r>
            <a:endParaRPr lang="en-US" dirty="0">
              <a:solidFill>
                <a:srgbClr val="2D3B45"/>
              </a:solidFill>
              <a:latin typeface="Cambria" panose="02040503050406030204" pitchFamily="18" charset="0"/>
              <a:ea typeface="Cambria" panose="02040503050406030204" pitchFamily="18" charset="0"/>
            </a:endParaRPr>
          </a:p>
          <a:p>
            <a:r>
              <a:rPr lang="en-US" dirty="0" err="1">
                <a:solidFill>
                  <a:srgbClr val="2D3B45"/>
                </a:solidFill>
                <a:latin typeface="Cambria" panose="02040503050406030204" pitchFamily="18" charset="0"/>
                <a:ea typeface="Cambria" panose="02040503050406030204" pitchFamily="18" charset="0"/>
              </a:rPr>
              <a:t>imdb.title.ratings</a:t>
            </a:r>
            <a:endParaRPr lang="en-US" dirty="0">
              <a:solidFill>
                <a:srgbClr val="2D3B45"/>
              </a:solidFill>
              <a:latin typeface="Cambria" panose="02040503050406030204" pitchFamily="18" charset="0"/>
              <a:ea typeface="Cambria" panose="02040503050406030204" pitchFamily="18" charset="0"/>
            </a:endParaRPr>
          </a:p>
          <a:p>
            <a:r>
              <a:rPr lang="en-US" dirty="0" err="1">
                <a:solidFill>
                  <a:srgbClr val="2D3B45"/>
                </a:solidFill>
                <a:latin typeface="Cambria" panose="02040503050406030204" pitchFamily="18" charset="0"/>
                <a:ea typeface="Cambria" panose="02040503050406030204" pitchFamily="18" charset="0"/>
              </a:rPr>
              <a:t>bom.movie_gross</a:t>
            </a:r>
            <a:endParaRPr lang="en-US" dirty="0">
              <a:solidFill>
                <a:srgbClr val="2D3B45"/>
              </a:solidFill>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353886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Best FILM Internationally</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Data collected shows that </a:t>
            </a:r>
            <a:r>
              <a:rPr lang="en-US" b="1" dirty="0">
                <a:latin typeface="Cambria" panose="02040503050406030204" pitchFamily="18" charset="0"/>
                <a:ea typeface="Cambria" panose="02040503050406030204" pitchFamily="18" charset="0"/>
              </a:rPr>
              <a:t>internationally</a:t>
            </a:r>
            <a:r>
              <a:rPr lang="en-US" dirty="0">
                <a:latin typeface="Cambria" panose="02040503050406030204" pitchFamily="18" charset="0"/>
                <a:ea typeface="Cambria" panose="02040503050406030204" pitchFamily="18" charset="0"/>
              </a:rPr>
              <a:t> the leading ranked movie is </a:t>
            </a:r>
            <a:r>
              <a:rPr lang="en-US" u="sng" dirty="0">
                <a:latin typeface="Cambria" panose="02040503050406030204" pitchFamily="18" charset="0"/>
                <a:ea typeface="Cambria" panose="02040503050406030204" pitchFamily="18" charset="0"/>
                <a:hlinkClick r:id="rId2"/>
              </a:rPr>
              <a:t>Doctor Strange in the Multiverse of Madness</a:t>
            </a:r>
            <a:r>
              <a:rPr lang="en-US" u="sng" dirty="0">
                <a:latin typeface="Cambria" panose="02040503050406030204" pitchFamily="18" charset="0"/>
                <a:ea typeface="Cambria" panose="02040503050406030204" pitchFamily="18" charset="0"/>
              </a:rPr>
              <a:t>.</a:t>
            </a:r>
          </a:p>
          <a:p>
            <a:pPr lvl="0">
              <a:buClr>
                <a:srgbClr val="B71E42"/>
              </a:buClr>
            </a:pPr>
            <a:r>
              <a:rPr lang="en-US" dirty="0">
                <a:latin typeface="Cambria" panose="02040503050406030204" pitchFamily="18" charset="0"/>
                <a:ea typeface="Cambria" panose="02040503050406030204" pitchFamily="18" charset="0"/>
              </a:rPr>
              <a:t>Data from the sites also shows that </a:t>
            </a:r>
            <a:r>
              <a:rPr lang="en-US" b="1" dirty="0">
                <a:latin typeface="Cambria" panose="02040503050406030204" pitchFamily="18" charset="0"/>
                <a:ea typeface="Cambria" panose="02040503050406030204" pitchFamily="18" charset="0"/>
              </a:rPr>
              <a:t>worldwide</a:t>
            </a:r>
            <a:r>
              <a:rPr lang="en-US" dirty="0">
                <a:latin typeface="Cambria" panose="02040503050406030204" pitchFamily="18" charset="0"/>
                <a:ea typeface="Cambria" panose="02040503050406030204" pitchFamily="18" charset="0"/>
              </a:rPr>
              <a:t> the leading ranked movie is </a:t>
            </a:r>
            <a:r>
              <a:rPr lang="en-US" u="sng" dirty="0">
                <a:latin typeface="Cambria" panose="02040503050406030204" pitchFamily="18" charset="0"/>
                <a:ea typeface="Cambria" panose="02040503050406030204" pitchFamily="18" charset="0"/>
                <a:hlinkClick r:id="rId3"/>
              </a:rPr>
              <a:t>The Batman</a:t>
            </a:r>
            <a:r>
              <a:rPr lang="en-US" u="sng"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with a gross of </a:t>
            </a:r>
            <a:r>
              <a:rPr lang="en-US" b="1" cap="all" dirty="0">
                <a:latin typeface="Cambria" panose="02040503050406030204" pitchFamily="18" charset="0"/>
                <a:ea typeface="Cambria" panose="02040503050406030204" pitchFamily="18" charset="0"/>
              </a:rPr>
              <a:t>$768,461,437</a:t>
            </a:r>
            <a:r>
              <a:rPr lang="en-US" dirty="0">
                <a:latin typeface="Cambria" panose="02040503050406030204" pitchFamily="18" charset="0"/>
                <a:ea typeface="Cambria" panose="02040503050406030204" pitchFamily="18" charset="0"/>
              </a:rPr>
              <a:t> followed by </a:t>
            </a:r>
            <a:r>
              <a:rPr lang="en-US" u="sng" dirty="0">
                <a:solidFill>
                  <a:prstClr val="black"/>
                </a:solidFill>
                <a:latin typeface="Cambria" panose="02040503050406030204" pitchFamily="18" charset="0"/>
                <a:ea typeface="Cambria" panose="02040503050406030204" pitchFamily="18" charset="0"/>
                <a:hlinkClick r:id="rId2"/>
              </a:rPr>
              <a:t>Doctor Strange in the Multiverse of Madness</a:t>
            </a:r>
            <a:r>
              <a:rPr lang="en-US" u="sng" dirty="0">
                <a:solidFill>
                  <a:prstClr val="black"/>
                </a:solidFill>
                <a:latin typeface="Cambria" panose="02040503050406030204" pitchFamily="18" charset="0"/>
                <a:ea typeface="Cambria" panose="02040503050406030204" pitchFamily="18" charset="0"/>
              </a:rPr>
              <a:t> </a:t>
            </a:r>
            <a:r>
              <a:rPr lang="en-US" dirty="0">
                <a:solidFill>
                  <a:prstClr val="black"/>
                </a:solidFill>
                <a:latin typeface="Cambria" panose="02040503050406030204" pitchFamily="18" charset="0"/>
                <a:ea typeface="Cambria" panose="02040503050406030204" pitchFamily="18" charset="0"/>
              </a:rPr>
              <a:t>with a gross of </a:t>
            </a:r>
            <a:r>
              <a:rPr lang="en-US" b="1" dirty="0">
                <a:latin typeface="Cambria" panose="02040503050406030204" pitchFamily="18" charset="0"/>
                <a:ea typeface="Cambria" panose="02040503050406030204" pitchFamily="18" charset="0"/>
              </a:rPr>
              <a:t>$731,980,485 </a:t>
            </a:r>
            <a:r>
              <a:rPr lang="en-US" dirty="0">
                <a:latin typeface="Cambria" panose="02040503050406030204" pitchFamily="18" charset="0"/>
                <a:ea typeface="Cambria" panose="02040503050406030204" pitchFamily="18" charset="0"/>
              </a:rPr>
              <a:t>worldwide</a:t>
            </a:r>
            <a:r>
              <a:rPr lang="en-US" dirty="0">
                <a:solidFill>
                  <a:prstClr val="black"/>
                </a:solidFill>
                <a:latin typeface="Cambria" panose="02040503050406030204" pitchFamily="18" charset="0"/>
                <a:ea typeface="Cambria" panose="02040503050406030204" pitchFamily="18" charset="0"/>
              </a:rPr>
              <a:t>.</a:t>
            </a:r>
          </a:p>
          <a:p>
            <a:pPr>
              <a:buClr>
                <a:srgbClr val="B71E42"/>
              </a:buClr>
            </a:pPr>
            <a:r>
              <a:rPr lang="en-US" dirty="0">
                <a:solidFill>
                  <a:prstClr val="black"/>
                </a:solidFill>
                <a:latin typeface="Cambria" panose="02040503050406030204" pitchFamily="18" charset="0"/>
                <a:ea typeface="Cambria" panose="02040503050406030204" pitchFamily="18" charset="0"/>
              </a:rPr>
              <a:t>Data was collected from </a:t>
            </a:r>
            <a:r>
              <a:rPr lang="en-US" b="1" i="1" dirty="0" err="1">
                <a:latin typeface="Cambria" panose="02040503050406030204" pitchFamily="18" charset="0"/>
                <a:ea typeface="Cambria" panose="02040503050406030204" pitchFamily="18" charset="0"/>
              </a:rPr>
              <a:t>bom.movie_gross</a:t>
            </a:r>
            <a:r>
              <a:rPr lang="en-US" b="1" i="1" dirty="0">
                <a:latin typeface="Cambria" panose="02040503050406030204" pitchFamily="18" charset="0"/>
                <a:ea typeface="Cambria" panose="02040503050406030204" pitchFamily="18" charset="0"/>
              </a:rPr>
              <a:t>.</a:t>
            </a:r>
          </a:p>
          <a:p>
            <a:pPr marL="0" lvl="0" indent="0">
              <a:buClr>
                <a:srgbClr val="B71E42"/>
              </a:buClr>
              <a:buNone/>
            </a:pPr>
            <a:endParaRPr lang="en-US" dirty="0"/>
          </a:p>
        </p:txBody>
      </p:sp>
    </p:spTree>
    <p:extLst>
      <p:ext uri="{BB962C8B-B14F-4D97-AF65-F5344CB8AC3E}">
        <p14:creationId xmlns:p14="http://schemas.microsoft.com/office/powerpoint/2010/main" val="223379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LEADING PRODUCTION STUDIOS</a:t>
            </a:r>
          </a:p>
        </p:txBody>
      </p:sp>
      <p:sp>
        <p:nvSpPr>
          <p:cNvPr id="3" name="Content Placeholder 2"/>
          <p:cNvSpPr>
            <a:spLocks noGrp="1"/>
          </p:cNvSpPr>
          <p:nvPr>
            <p:ph idx="1"/>
          </p:nvPr>
        </p:nvSpPr>
        <p:spPr>
          <a:xfrm>
            <a:off x="1147156" y="2015732"/>
            <a:ext cx="10590415" cy="3961119"/>
          </a:xfrm>
        </p:spPr>
        <p:txBody>
          <a:bodyPr/>
          <a:lstStyle/>
          <a:p>
            <a:r>
              <a:rPr lang="en-US" dirty="0">
                <a:latin typeface="Cambria" panose="02040503050406030204" pitchFamily="18" charset="0"/>
                <a:ea typeface="Cambria" panose="02040503050406030204" pitchFamily="18" charset="0"/>
              </a:rPr>
              <a:t>The top three leading studios to work with if profits and number of movies produced are to be considered are as below;</a:t>
            </a:r>
          </a:p>
          <a:p>
            <a:r>
              <a:rPr lang="en-US" dirty="0">
                <a:latin typeface="Cambria" panose="02040503050406030204" pitchFamily="18" charset="0"/>
                <a:ea typeface="Cambria" panose="02040503050406030204" pitchFamily="18" charset="0"/>
              </a:rPr>
              <a:t>Data was collected from </a:t>
            </a:r>
            <a:r>
              <a:rPr lang="en-US" u="sng" dirty="0">
                <a:solidFill>
                  <a:srgbClr val="FF0000"/>
                </a:solidFill>
                <a:latin typeface="Cambria" panose="02040503050406030204" pitchFamily="18" charset="0"/>
                <a:ea typeface="Cambria" panose="02040503050406030204" pitchFamily="18" charset="0"/>
                <a:hlinkClick r:id="rId2"/>
              </a:rPr>
              <a:t>https://www.the</a:t>
            </a:r>
            <a:r>
              <a:rPr lang="en-US" u="sng" dirty="0">
                <a:solidFill>
                  <a:srgbClr val="FF0000"/>
                </a:solidFill>
                <a:latin typeface="Cambria" panose="02040503050406030204" pitchFamily="18" charset="0"/>
                <a:ea typeface="Cambria" panose="02040503050406030204" pitchFamily="18" charset="0"/>
              </a:rPr>
              <a:t> numbers.com/movies/#tab=</a:t>
            </a:r>
            <a:r>
              <a:rPr lang="en-US" u="sng" dirty="0" err="1">
                <a:solidFill>
                  <a:srgbClr val="FF0000"/>
                </a:solidFill>
                <a:latin typeface="Cambria" panose="02040503050406030204" pitchFamily="18" charset="0"/>
                <a:ea typeface="Cambria" panose="02040503050406030204" pitchFamily="18" charset="0"/>
              </a:rPr>
              <a:t>theatrical_distributor</a:t>
            </a:r>
            <a:endParaRPr lang="en-US" u="sng" dirty="0">
              <a:solidFill>
                <a:srgbClr val="FF0000"/>
              </a:solidFill>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49098267"/>
              </p:ext>
            </p:extLst>
          </p:nvPr>
        </p:nvGraphicFramePr>
        <p:xfrm>
          <a:off x="1707804" y="3836938"/>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00958791"/>
                    </a:ext>
                  </a:extLst>
                </a:gridCol>
                <a:gridCol w="2709333">
                  <a:extLst>
                    <a:ext uri="{9D8B030D-6E8A-4147-A177-3AD203B41FA5}">
                      <a16:colId xmlns:a16="http://schemas.microsoft.com/office/drawing/2014/main" val="1009042314"/>
                    </a:ext>
                  </a:extLst>
                </a:gridCol>
                <a:gridCol w="2709333">
                  <a:extLst>
                    <a:ext uri="{9D8B030D-6E8A-4147-A177-3AD203B41FA5}">
                      <a16:colId xmlns:a16="http://schemas.microsoft.com/office/drawing/2014/main" val="3120315645"/>
                    </a:ext>
                  </a:extLst>
                </a:gridCol>
              </a:tblGrid>
              <a:tr h="370840">
                <a:tc>
                  <a:txBody>
                    <a:bodyPr/>
                    <a:lstStyle/>
                    <a:p>
                      <a:r>
                        <a:rPr lang="en-US" dirty="0"/>
                        <a:t>Production</a:t>
                      </a:r>
                      <a:r>
                        <a:rPr lang="en-US" baseline="0" dirty="0"/>
                        <a:t> Company</a:t>
                      </a:r>
                      <a:endParaRPr lang="en-US" dirty="0"/>
                    </a:p>
                  </a:txBody>
                  <a:tcPr/>
                </a:tc>
                <a:tc>
                  <a:txBody>
                    <a:bodyPr/>
                    <a:lstStyle/>
                    <a:p>
                      <a:r>
                        <a:rPr lang="en-US" dirty="0"/>
                        <a:t>No. of Movies</a:t>
                      </a:r>
                    </a:p>
                  </a:txBody>
                  <a:tcPr/>
                </a:tc>
                <a:tc>
                  <a:txBody>
                    <a:bodyPr/>
                    <a:lstStyle/>
                    <a:p>
                      <a:r>
                        <a:rPr lang="en-US" dirty="0"/>
                        <a:t>Total Worldwide Box Office</a:t>
                      </a:r>
                    </a:p>
                  </a:txBody>
                  <a:tcPr/>
                </a:tc>
                <a:extLst>
                  <a:ext uri="{0D108BD9-81ED-4DB2-BD59-A6C34878D82A}">
                    <a16:rowId xmlns:a16="http://schemas.microsoft.com/office/drawing/2014/main" val="153718784"/>
                  </a:ext>
                </a:extLst>
              </a:tr>
              <a:tr h="370840">
                <a:tc>
                  <a:txBody>
                    <a:bodyPr/>
                    <a:lstStyle/>
                    <a:p>
                      <a:r>
                        <a:rPr lang="en-US" b="1" i="0" u="none" strike="noStrike" dirty="0">
                          <a:solidFill>
                            <a:srgbClr val="1010D0"/>
                          </a:solidFill>
                          <a:effectLst/>
                          <a:latin typeface="Helvetica" panose="020B0604020202020204" pitchFamily="34" charset="0"/>
                          <a:hlinkClick r:id="rId3"/>
                        </a:rPr>
                        <a:t>Walt Disney</a:t>
                      </a:r>
                      <a:endParaRPr lang="en-US" dirty="0"/>
                    </a:p>
                  </a:txBody>
                  <a:tcPr/>
                </a:tc>
                <a:tc>
                  <a:txBody>
                    <a:bodyPr/>
                    <a:lstStyle/>
                    <a:p>
                      <a:r>
                        <a:rPr lang="en-US" dirty="0"/>
                        <a:t>646</a:t>
                      </a:r>
                    </a:p>
                  </a:txBody>
                  <a:tcPr/>
                </a:tc>
                <a:tc>
                  <a:txBody>
                    <a:bodyPr/>
                    <a:lstStyle/>
                    <a:p>
                      <a:r>
                        <a:rPr lang="en-US" sz="1800" b="0" i="0" kern="1200" dirty="0">
                          <a:solidFill>
                            <a:schemeClr val="dk1"/>
                          </a:solidFill>
                          <a:effectLst/>
                          <a:latin typeface="+mn-lt"/>
                          <a:ea typeface="+mn-ea"/>
                          <a:cs typeface="+mn-cs"/>
                        </a:rPr>
                        <a:t>$104,506,123,330</a:t>
                      </a:r>
                      <a:endParaRPr lang="en-US" dirty="0"/>
                    </a:p>
                  </a:txBody>
                  <a:tcPr/>
                </a:tc>
                <a:extLst>
                  <a:ext uri="{0D108BD9-81ED-4DB2-BD59-A6C34878D82A}">
                    <a16:rowId xmlns:a16="http://schemas.microsoft.com/office/drawing/2014/main" val="1589282847"/>
                  </a:ext>
                </a:extLst>
              </a:tr>
              <a:tr h="370840">
                <a:tc>
                  <a:txBody>
                    <a:bodyPr/>
                    <a:lstStyle/>
                    <a:p>
                      <a:r>
                        <a:rPr lang="en-US" sz="1800" b="1" i="0" u="none" strike="noStrike" kern="1200" dirty="0">
                          <a:solidFill>
                            <a:schemeClr val="dk1"/>
                          </a:solidFill>
                          <a:effectLst/>
                          <a:latin typeface="+mn-lt"/>
                          <a:ea typeface="+mn-ea"/>
                          <a:cs typeface="+mn-cs"/>
                          <a:hlinkClick r:id="rId4"/>
                        </a:rPr>
                        <a:t>Warner Bros.</a:t>
                      </a:r>
                      <a:endParaRPr lang="en-US" dirty="0"/>
                    </a:p>
                  </a:txBody>
                  <a:tcPr/>
                </a:tc>
                <a:tc>
                  <a:txBody>
                    <a:bodyPr/>
                    <a:lstStyle/>
                    <a:p>
                      <a:r>
                        <a:rPr lang="en-US" dirty="0"/>
                        <a:t>1074</a:t>
                      </a:r>
                    </a:p>
                  </a:txBody>
                  <a:tcPr/>
                </a:tc>
                <a:tc>
                  <a:txBody>
                    <a:bodyPr/>
                    <a:lstStyle/>
                    <a:p>
                      <a:r>
                        <a:rPr lang="en-US" sz="1800" b="0" i="0" kern="1200" dirty="0">
                          <a:solidFill>
                            <a:schemeClr val="dk1"/>
                          </a:solidFill>
                          <a:effectLst/>
                          <a:latin typeface="+mn-lt"/>
                          <a:ea typeface="+mn-ea"/>
                          <a:cs typeface="+mn-cs"/>
                        </a:rPr>
                        <a:t>$98,656,509,998</a:t>
                      </a:r>
                      <a:endParaRPr lang="en-US" dirty="0"/>
                    </a:p>
                  </a:txBody>
                  <a:tcPr/>
                </a:tc>
                <a:extLst>
                  <a:ext uri="{0D108BD9-81ED-4DB2-BD59-A6C34878D82A}">
                    <a16:rowId xmlns:a16="http://schemas.microsoft.com/office/drawing/2014/main" val="4232494681"/>
                  </a:ext>
                </a:extLst>
              </a:tr>
              <a:tr h="370840">
                <a:tc>
                  <a:txBody>
                    <a:bodyPr/>
                    <a:lstStyle/>
                    <a:p>
                      <a:r>
                        <a:rPr lang="en-US" b="1" i="0" u="none" strike="noStrike" dirty="0">
                          <a:solidFill>
                            <a:srgbClr val="1010D0"/>
                          </a:solidFill>
                          <a:effectLst/>
                          <a:latin typeface="Helvetica" panose="020B0604020202020204" pitchFamily="34" charset="0"/>
                          <a:hlinkClick r:id="rId5"/>
                        </a:rPr>
                        <a:t>Universal</a:t>
                      </a:r>
                      <a:endParaRPr lang="en-US" dirty="0"/>
                    </a:p>
                  </a:txBody>
                  <a:tcPr/>
                </a:tc>
                <a:tc>
                  <a:txBody>
                    <a:bodyPr/>
                    <a:lstStyle/>
                    <a:p>
                      <a:r>
                        <a:rPr lang="en-US" dirty="0"/>
                        <a:t>991</a:t>
                      </a:r>
                    </a:p>
                  </a:txBody>
                  <a:tcPr/>
                </a:tc>
                <a:tc>
                  <a:txBody>
                    <a:bodyPr/>
                    <a:lstStyle/>
                    <a:p>
                      <a:r>
                        <a:rPr lang="en-US" sz="1800" b="0" i="0" kern="1200" dirty="0">
                          <a:solidFill>
                            <a:schemeClr val="dk1"/>
                          </a:solidFill>
                          <a:effectLst/>
                          <a:latin typeface="+mn-lt"/>
                          <a:ea typeface="+mn-ea"/>
                          <a:cs typeface="+mn-cs"/>
                        </a:rPr>
                        <a:t> $77,809,348,529</a:t>
                      </a:r>
                      <a:endParaRPr lang="en-US" dirty="0"/>
                    </a:p>
                  </a:txBody>
                  <a:tcPr/>
                </a:tc>
                <a:extLst>
                  <a:ext uri="{0D108BD9-81ED-4DB2-BD59-A6C34878D82A}">
                    <a16:rowId xmlns:a16="http://schemas.microsoft.com/office/drawing/2014/main" val="2121499289"/>
                  </a:ext>
                </a:extLst>
              </a:tr>
            </a:tbl>
          </a:graphicData>
        </a:graphic>
      </p:graphicFrame>
    </p:spTree>
    <p:extLst>
      <p:ext uri="{BB962C8B-B14F-4D97-AF65-F5344CB8AC3E}">
        <p14:creationId xmlns:p14="http://schemas.microsoft.com/office/powerpoint/2010/main" val="150683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popular MOVIE GENRE</a:t>
            </a:r>
          </a:p>
        </p:txBody>
      </p:sp>
      <p:sp>
        <p:nvSpPr>
          <p:cNvPr id="3" name="Content Placeholder 2"/>
          <p:cNvSpPr>
            <a:spLocks noGrp="1"/>
          </p:cNvSpPr>
          <p:nvPr>
            <p:ph idx="1"/>
          </p:nvPr>
        </p:nvSpPr>
        <p:spPr>
          <a:xfrm>
            <a:off x="445031" y="1970366"/>
            <a:ext cx="11467107" cy="3450613"/>
          </a:xfrm>
        </p:spPr>
        <p:txBody>
          <a:bodyPr/>
          <a:lstStyle/>
          <a:p>
            <a:r>
              <a:rPr lang="en-US" dirty="0">
                <a:latin typeface="Cambria" panose="02040503050406030204" pitchFamily="18" charset="0"/>
                <a:ea typeface="Cambria" panose="02040503050406030204" pitchFamily="18" charset="0"/>
              </a:rPr>
              <a:t>According to the </a:t>
            </a:r>
            <a:r>
              <a:rPr lang="en-US" u="sng" dirty="0" err="1">
                <a:latin typeface="Cambria" panose="02040503050406030204" pitchFamily="18" charset="0"/>
                <a:ea typeface="Cambria" panose="02040503050406030204" pitchFamily="18" charset="0"/>
                <a:hlinkClick r:id="rId2"/>
              </a:rPr>
              <a:t>The</a:t>
            </a:r>
            <a:r>
              <a:rPr lang="en-US" u="sng" dirty="0">
                <a:latin typeface="Cambria" panose="02040503050406030204" pitchFamily="18" charset="0"/>
                <a:ea typeface="Cambria" panose="02040503050406030204" pitchFamily="18" charset="0"/>
                <a:hlinkClick r:id="rId2"/>
              </a:rPr>
              <a:t> Numbers</a:t>
            </a:r>
            <a:r>
              <a:rPr lang="en-US" dirty="0">
                <a:latin typeface="Cambria" panose="02040503050406030204" pitchFamily="18" charset="0"/>
                <a:ea typeface="Cambria" panose="02040503050406030204" pitchFamily="18" charset="0"/>
              </a:rPr>
              <a:t> (</a:t>
            </a:r>
            <a:r>
              <a:rPr lang="en-US" u="sng" dirty="0">
                <a:solidFill>
                  <a:srgbClr val="FF0000"/>
                </a:solidFill>
                <a:latin typeface="Cambria" panose="02040503050406030204" pitchFamily="18" charset="0"/>
                <a:ea typeface="Cambria" panose="02040503050406030204" pitchFamily="18" charset="0"/>
                <a:hlinkClick r:id="rId3"/>
              </a:rPr>
              <a:t>https://www.the-numbers.com/movies/#tab=genre</a:t>
            </a:r>
            <a:r>
              <a:rPr lang="en-US" u="sng" dirty="0">
                <a:solidFill>
                  <a:srgbClr val="FF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data ,the highest grossing movie genre are as follows; table is in descending order;</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4394250"/>
              </p:ext>
            </p:extLst>
          </p:nvPr>
        </p:nvGraphicFramePr>
        <p:xfrm>
          <a:off x="445031" y="3358341"/>
          <a:ext cx="8128000" cy="2397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7714455"/>
                    </a:ext>
                  </a:extLst>
                </a:gridCol>
                <a:gridCol w="2032000">
                  <a:extLst>
                    <a:ext uri="{9D8B030D-6E8A-4147-A177-3AD203B41FA5}">
                      <a16:colId xmlns:a16="http://schemas.microsoft.com/office/drawing/2014/main" val="1704560631"/>
                    </a:ext>
                  </a:extLst>
                </a:gridCol>
                <a:gridCol w="2032000">
                  <a:extLst>
                    <a:ext uri="{9D8B030D-6E8A-4147-A177-3AD203B41FA5}">
                      <a16:colId xmlns:a16="http://schemas.microsoft.com/office/drawing/2014/main" val="3475430151"/>
                    </a:ext>
                  </a:extLst>
                </a:gridCol>
                <a:gridCol w="2032000">
                  <a:extLst>
                    <a:ext uri="{9D8B030D-6E8A-4147-A177-3AD203B41FA5}">
                      <a16:colId xmlns:a16="http://schemas.microsoft.com/office/drawing/2014/main" val="1767292054"/>
                    </a:ext>
                  </a:extLst>
                </a:gridCol>
              </a:tblGrid>
              <a:tr h="622974">
                <a:tc>
                  <a:txBody>
                    <a:bodyPr/>
                    <a:lstStyle/>
                    <a:p>
                      <a:r>
                        <a:rPr lang="en-US" dirty="0"/>
                        <a:t>Genre</a:t>
                      </a:r>
                    </a:p>
                  </a:txBody>
                  <a:tcPr/>
                </a:tc>
                <a:tc>
                  <a:txBody>
                    <a:bodyPr/>
                    <a:lstStyle/>
                    <a:p>
                      <a:r>
                        <a:rPr lang="en-US" dirty="0"/>
                        <a:t>Total</a:t>
                      </a:r>
                      <a:r>
                        <a:rPr lang="en-US" baseline="0" dirty="0"/>
                        <a:t> Movies</a:t>
                      </a:r>
                      <a:endParaRPr lang="en-US" dirty="0"/>
                    </a:p>
                  </a:txBody>
                  <a:tcPr/>
                </a:tc>
                <a:tc>
                  <a:txBody>
                    <a:bodyPr/>
                    <a:lstStyle/>
                    <a:p>
                      <a:r>
                        <a:rPr lang="en-US" dirty="0"/>
                        <a:t>Avg. Production Budget</a:t>
                      </a:r>
                    </a:p>
                  </a:txBody>
                  <a:tcPr/>
                </a:tc>
                <a:tc>
                  <a:txBody>
                    <a:bodyPr/>
                    <a:lstStyle/>
                    <a:p>
                      <a:r>
                        <a:rPr lang="en-US" dirty="0"/>
                        <a:t>Combined Worldwide</a:t>
                      </a:r>
                      <a:r>
                        <a:rPr lang="en-US" baseline="0" dirty="0"/>
                        <a:t> Box Office</a:t>
                      </a:r>
                      <a:endParaRPr lang="en-US" dirty="0"/>
                    </a:p>
                  </a:txBody>
                  <a:tcPr/>
                </a:tc>
                <a:extLst>
                  <a:ext uri="{0D108BD9-81ED-4DB2-BD59-A6C34878D82A}">
                    <a16:rowId xmlns:a16="http://schemas.microsoft.com/office/drawing/2014/main" val="3696963524"/>
                  </a:ext>
                </a:extLst>
              </a:tr>
              <a:tr h="370840">
                <a:tc>
                  <a:txBody>
                    <a:bodyPr/>
                    <a:lstStyle/>
                    <a:p>
                      <a:r>
                        <a:rPr lang="en-US" dirty="0"/>
                        <a:t>Adventure</a:t>
                      </a:r>
                    </a:p>
                  </a:txBody>
                  <a:tcPr/>
                </a:tc>
                <a:tc>
                  <a:txBody>
                    <a:bodyPr/>
                    <a:lstStyle/>
                    <a:p>
                      <a:pPr algn="r" fontAlgn="t"/>
                      <a:r>
                        <a:rPr lang="en-US" dirty="0">
                          <a:effectLst/>
                        </a:rPr>
                        <a:t>3,379</a:t>
                      </a:r>
                    </a:p>
                  </a:txBody>
                  <a:tcPr anchor="ctr"/>
                </a:tc>
                <a:tc>
                  <a:txBody>
                    <a:bodyPr/>
                    <a:lstStyle/>
                    <a:p>
                      <a:r>
                        <a:rPr lang="en-US" b="0" i="0" dirty="0">
                          <a:solidFill>
                            <a:srgbClr val="000000"/>
                          </a:solidFill>
                          <a:effectLst/>
                          <a:latin typeface="Helvetica" panose="020B0604020202020204" pitchFamily="34" charset="0"/>
                        </a:rPr>
                        <a:t> $71,715,002</a:t>
                      </a:r>
                      <a:endParaRPr lang="en-US" dirty="0"/>
                    </a:p>
                  </a:txBody>
                  <a:tcPr/>
                </a:tc>
                <a:tc>
                  <a:txBody>
                    <a:bodyPr/>
                    <a:lstStyle/>
                    <a:p>
                      <a:r>
                        <a:rPr lang="en-US" dirty="0"/>
                        <a:t> $189,675,761,227</a:t>
                      </a:r>
                    </a:p>
                  </a:txBody>
                  <a:tcPr/>
                </a:tc>
                <a:extLst>
                  <a:ext uri="{0D108BD9-81ED-4DB2-BD59-A6C34878D82A}">
                    <a16:rowId xmlns:a16="http://schemas.microsoft.com/office/drawing/2014/main" val="1215966466"/>
                  </a:ext>
                </a:extLst>
              </a:tr>
              <a:tr h="370840">
                <a:tc>
                  <a:txBody>
                    <a:bodyPr/>
                    <a:lstStyle/>
                    <a:p>
                      <a:r>
                        <a:rPr lang="en-US" dirty="0"/>
                        <a:t>Action</a:t>
                      </a:r>
                    </a:p>
                  </a:txBody>
                  <a:tcPr/>
                </a:tc>
                <a:tc>
                  <a:txBody>
                    <a:bodyPr/>
                    <a:lstStyle/>
                    <a:p>
                      <a:r>
                        <a:rPr lang="en-US" sz="1800" b="0" i="0" kern="1200" dirty="0">
                          <a:solidFill>
                            <a:schemeClr val="dk1"/>
                          </a:solidFill>
                          <a:effectLst/>
                          <a:latin typeface="+mn-lt"/>
                          <a:ea typeface="+mn-ea"/>
                          <a:cs typeface="+mn-cs"/>
                        </a:rPr>
                        <a:t>                     3,639</a:t>
                      </a:r>
                      <a:endParaRPr lang="en-US" dirty="0"/>
                    </a:p>
                  </a:txBody>
                  <a:tcPr/>
                </a:tc>
                <a:tc>
                  <a:txBody>
                    <a:bodyPr/>
                    <a:lstStyle/>
                    <a:p>
                      <a:r>
                        <a:rPr lang="en-US" b="0" i="0" dirty="0">
                          <a:solidFill>
                            <a:srgbClr val="000000"/>
                          </a:solidFill>
                          <a:effectLst/>
                          <a:latin typeface="Helvetica" panose="020B0604020202020204" pitchFamily="34" charset="0"/>
                        </a:rPr>
                        <a:t> $64,708,401</a:t>
                      </a:r>
                      <a:endParaRPr lang="en-US" dirty="0"/>
                    </a:p>
                  </a:txBody>
                  <a:tcPr/>
                </a:tc>
                <a:tc>
                  <a:txBody>
                    <a:bodyPr/>
                    <a:lstStyle/>
                    <a:p>
                      <a:r>
                        <a:rPr lang="en-US" dirty="0"/>
                        <a:t>$171,156,887,967</a:t>
                      </a:r>
                    </a:p>
                  </a:txBody>
                  <a:tcPr/>
                </a:tc>
                <a:extLst>
                  <a:ext uri="{0D108BD9-81ED-4DB2-BD59-A6C34878D82A}">
                    <a16:rowId xmlns:a16="http://schemas.microsoft.com/office/drawing/2014/main" val="1682425604"/>
                  </a:ext>
                </a:extLst>
              </a:tr>
              <a:tr h="370840">
                <a:tc>
                  <a:txBody>
                    <a:bodyPr/>
                    <a:lstStyle/>
                    <a:p>
                      <a:r>
                        <a:rPr lang="en-US" dirty="0"/>
                        <a:t>Drama</a:t>
                      </a:r>
                    </a:p>
                  </a:txBody>
                  <a:tcPr/>
                </a:tc>
                <a:tc>
                  <a:txBody>
                    <a:bodyPr/>
                    <a:lstStyle/>
                    <a:p>
                      <a:pPr algn="r" fontAlgn="t"/>
                      <a:r>
                        <a:rPr lang="en-US" dirty="0">
                          <a:effectLst/>
                        </a:rPr>
                        <a:t> 14,138</a:t>
                      </a:r>
                    </a:p>
                  </a:txBody>
                  <a:tcPr anchor="ctr"/>
                </a:tc>
                <a:tc>
                  <a:txBody>
                    <a:bodyPr/>
                    <a:lstStyle/>
                    <a:p>
                      <a:pPr algn="r" fontAlgn="t"/>
                      <a:r>
                        <a:rPr lang="en-US" dirty="0">
                          <a:effectLst/>
                        </a:rPr>
                        <a:t> $18,694,506	</a:t>
                      </a:r>
                    </a:p>
                  </a:txBody>
                  <a:tcPr anchor="ctr"/>
                </a:tc>
                <a:tc>
                  <a:txBody>
                    <a:bodyPr/>
                    <a:lstStyle/>
                    <a:p>
                      <a:r>
                        <a:rPr lang="en-US" dirty="0"/>
                        <a:t>$109,716,871,928</a:t>
                      </a:r>
                    </a:p>
                  </a:txBody>
                  <a:tcPr/>
                </a:tc>
                <a:extLst>
                  <a:ext uri="{0D108BD9-81ED-4DB2-BD59-A6C34878D82A}">
                    <a16:rowId xmlns:a16="http://schemas.microsoft.com/office/drawing/2014/main" val="2271774543"/>
                  </a:ext>
                </a:extLst>
              </a:tr>
              <a:tr h="370840">
                <a:tc>
                  <a:txBody>
                    <a:bodyPr/>
                    <a:lstStyle/>
                    <a:p>
                      <a:r>
                        <a:rPr lang="en-US" dirty="0"/>
                        <a:t>Comedy</a:t>
                      </a:r>
                    </a:p>
                  </a:txBody>
                  <a:tcPr/>
                </a:tc>
                <a:tc>
                  <a:txBody>
                    <a:bodyPr/>
                    <a:lstStyle/>
                    <a:p>
                      <a:pPr algn="r" fontAlgn="t"/>
                      <a:r>
                        <a:rPr lang="en-US" dirty="0">
                          <a:effectLst/>
                        </a:rPr>
                        <a:t> 7,271</a:t>
                      </a:r>
                    </a:p>
                  </a:txBody>
                  <a:tcPr anchor="ctr"/>
                </a:tc>
                <a:tc>
                  <a:txBody>
                    <a:bodyPr/>
                    <a:lstStyle/>
                    <a:p>
                      <a:r>
                        <a:rPr lang="en-US" dirty="0"/>
                        <a:t> $22,051,887	</a:t>
                      </a:r>
                    </a:p>
                  </a:txBody>
                  <a:tcPr/>
                </a:tc>
                <a:tc>
                  <a:txBody>
                    <a:bodyPr/>
                    <a:lstStyle/>
                    <a:p>
                      <a:r>
                        <a:rPr lang="en-US" dirty="0"/>
                        <a:t> $91,825,710,145	</a:t>
                      </a:r>
                    </a:p>
                  </a:txBody>
                  <a:tcPr/>
                </a:tc>
                <a:extLst>
                  <a:ext uri="{0D108BD9-81ED-4DB2-BD59-A6C34878D82A}">
                    <a16:rowId xmlns:a16="http://schemas.microsoft.com/office/drawing/2014/main" val="207424855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3926783"/>
              </p:ext>
            </p:extLst>
          </p:nvPr>
        </p:nvGraphicFramePr>
        <p:xfrm>
          <a:off x="8573031" y="3358341"/>
          <a:ext cx="3488371" cy="2386997"/>
        </p:xfrm>
        <a:graphic>
          <a:graphicData uri="http://schemas.openxmlformats.org/drawingml/2006/table">
            <a:tbl>
              <a:tblPr firstRow="1" bandRow="1">
                <a:tableStyleId>{5C22544A-7EE6-4342-B048-85BDC9FD1C3A}</a:tableStyleId>
              </a:tblPr>
              <a:tblGrid>
                <a:gridCol w="3488371">
                  <a:extLst>
                    <a:ext uri="{9D8B030D-6E8A-4147-A177-3AD203B41FA5}">
                      <a16:colId xmlns:a16="http://schemas.microsoft.com/office/drawing/2014/main" val="1593054856"/>
                    </a:ext>
                  </a:extLst>
                </a:gridCol>
              </a:tblGrid>
              <a:tr h="920764">
                <a:tc>
                  <a:txBody>
                    <a:bodyPr/>
                    <a:lstStyle/>
                    <a:p>
                      <a:r>
                        <a:rPr lang="en-US" sz="1800" b="1" i="0" kern="1200" dirty="0">
                          <a:solidFill>
                            <a:schemeClr val="lt1"/>
                          </a:solidFill>
                          <a:effectLst/>
                          <a:latin typeface="+mn-lt"/>
                          <a:ea typeface="+mn-ea"/>
                          <a:cs typeface="+mn-cs"/>
                        </a:rPr>
                        <a:t>No. 1 Movie</a:t>
                      </a:r>
                      <a:endParaRPr lang="en-US" dirty="0"/>
                    </a:p>
                  </a:txBody>
                  <a:tcPr/>
                </a:tc>
                <a:extLst>
                  <a:ext uri="{0D108BD9-81ED-4DB2-BD59-A6C34878D82A}">
                    <a16:rowId xmlns:a16="http://schemas.microsoft.com/office/drawing/2014/main" val="360027476"/>
                  </a:ext>
                </a:extLst>
              </a:tr>
              <a:tr h="353713">
                <a:tc>
                  <a:txBody>
                    <a:bodyPr/>
                    <a:lstStyle/>
                    <a:p>
                      <a:r>
                        <a:rPr lang="en-US" sz="1400" b="1" dirty="0"/>
                        <a:t>Star Wars Ep. VII: The Force Awakens</a:t>
                      </a:r>
                    </a:p>
                  </a:txBody>
                  <a:tcPr/>
                </a:tc>
                <a:extLst>
                  <a:ext uri="{0D108BD9-81ED-4DB2-BD59-A6C34878D82A}">
                    <a16:rowId xmlns:a16="http://schemas.microsoft.com/office/drawing/2014/main" val="3352030884"/>
                  </a:ext>
                </a:extLst>
              </a:tr>
              <a:tr h="370840">
                <a:tc>
                  <a:txBody>
                    <a:bodyPr/>
                    <a:lstStyle/>
                    <a:p>
                      <a:r>
                        <a:rPr lang="en-US" dirty="0"/>
                        <a:t>Avatar</a:t>
                      </a:r>
                    </a:p>
                  </a:txBody>
                  <a:tcPr/>
                </a:tc>
                <a:extLst>
                  <a:ext uri="{0D108BD9-81ED-4DB2-BD59-A6C34878D82A}">
                    <a16:rowId xmlns:a16="http://schemas.microsoft.com/office/drawing/2014/main" val="1533200592"/>
                  </a:ext>
                </a:extLst>
              </a:tr>
              <a:tr h="370840">
                <a:tc>
                  <a:txBody>
                    <a:bodyPr/>
                    <a:lstStyle/>
                    <a:p>
                      <a:r>
                        <a:rPr lang="en-US" dirty="0"/>
                        <a:t>Titanic</a:t>
                      </a:r>
                    </a:p>
                  </a:txBody>
                  <a:tcPr/>
                </a:tc>
                <a:extLst>
                  <a:ext uri="{0D108BD9-81ED-4DB2-BD59-A6C34878D82A}">
                    <a16:rowId xmlns:a16="http://schemas.microsoft.com/office/drawing/2014/main" val="44189261"/>
                  </a:ext>
                </a:extLst>
              </a:tr>
              <a:tr h="370840">
                <a:tc>
                  <a:txBody>
                    <a:bodyPr/>
                    <a:lstStyle/>
                    <a:p>
                      <a:r>
                        <a:rPr lang="en-US" dirty="0"/>
                        <a:t>The Hangover Part II</a:t>
                      </a:r>
                    </a:p>
                  </a:txBody>
                  <a:tcPr/>
                </a:tc>
                <a:extLst>
                  <a:ext uri="{0D108BD9-81ED-4DB2-BD59-A6C34878D82A}">
                    <a16:rowId xmlns:a16="http://schemas.microsoft.com/office/drawing/2014/main" val="1666931395"/>
                  </a:ext>
                </a:extLst>
              </a:tr>
            </a:tbl>
          </a:graphicData>
        </a:graphic>
      </p:graphicFrame>
    </p:spTree>
    <p:extLst>
      <p:ext uri="{BB962C8B-B14F-4D97-AF65-F5344CB8AC3E}">
        <p14:creationId xmlns:p14="http://schemas.microsoft.com/office/powerpoint/2010/main" val="24743996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280</TotalTime>
  <Words>427</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vt:lpstr>
      <vt:lpstr>Gill Sans MT</vt:lpstr>
      <vt:lpstr>Helvetica</vt:lpstr>
      <vt:lpstr>Lato Extended</vt:lpstr>
      <vt:lpstr>Gallery</vt:lpstr>
      <vt:lpstr>PHASE 1 PROJECT</vt:lpstr>
      <vt:lpstr>Business Problem </vt:lpstr>
      <vt:lpstr>BUSINESS ANALYSIS</vt:lpstr>
      <vt:lpstr>DATA COLLECTION SITES</vt:lpstr>
      <vt:lpstr>Best FILM Internationally</vt:lpstr>
      <vt:lpstr>LEADING PRODUCTION STUDIOS</vt:lpstr>
      <vt:lpstr>popular MOVIE GENRE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Windows User</dc:creator>
  <cp:lastModifiedBy>Quintor</cp:lastModifiedBy>
  <cp:revision>20</cp:revision>
  <dcterms:created xsi:type="dcterms:W3CDTF">2022-05-21T17:12:02Z</dcterms:created>
  <dcterms:modified xsi:type="dcterms:W3CDTF">2022-05-22T18:34:12Z</dcterms:modified>
</cp:coreProperties>
</file>