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8DCE1-4467-754E-AFC4-A4C235D25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pPr algn="ctr"/>
            <a:r>
              <a:rPr lang="ru-RU" sz="3600" b="1"/>
              <a:t>Прогнозирование оттока клиентов Телеком-оператор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B7BB0-C545-2A45-958A-52AC2201B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КСАО-01-19</a:t>
            </a:r>
          </a:p>
          <a:p>
            <a:r>
              <a:rPr lang="ru-RU"/>
              <a:t>Груненков Д.В.</a:t>
            </a:r>
          </a:p>
        </p:txBody>
      </p:sp>
    </p:spTree>
    <p:extLst>
      <p:ext uri="{BB962C8B-B14F-4D97-AF65-F5344CB8AC3E}">
        <p14:creationId xmlns:p14="http://schemas.microsoft.com/office/powerpoint/2010/main" val="3702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36D1477-519B-7A48-B9A7-547E18E3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02158"/>
            <a:ext cx="10058400" cy="4050792"/>
          </a:xfrm>
        </p:spPr>
        <p:txBody>
          <a:bodyPr>
            <a:normAutofit/>
          </a:bodyPr>
          <a:lstStyle/>
          <a:p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Лучшее сочетание параметров и соответствующая средняя доля правильных ответов на кросс-валидации показаны на рисунке 2. Как видим – глубина дерева составляет 6 единиц, а максимальное количество признаков – 11.</a:t>
            </a:r>
          </a:p>
          <a:p>
            <a:pPr marL="0" indent="0">
              <a:buNone/>
            </a:pPr>
            <a:endParaRPr lang="ru-RU" sz="2400">
              <a:effectLst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C952159-43B9-894E-BB9E-87E3D09C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69" y="2016710"/>
            <a:ext cx="8128000" cy="30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48A11E-8C09-DC4F-A32A-714FAC3C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48642"/>
            <a:ext cx="10058400" cy="4050792"/>
          </a:xfrm>
        </p:spPr>
        <p:txBody>
          <a:bodyPr>
            <a:normAutofit/>
          </a:bodyPr>
          <a:lstStyle/>
          <a:p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настроим число соседей в алгоритме kNN. </a:t>
            </a:r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Наилучшие результаты дает модель с 7 соседями</a:t>
            </a:r>
            <a:endParaRPr 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FB81A97-1301-2E46-82FF-862E3109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52507"/>
            <a:ext cx="10742450" cy="19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6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ED389-E646-EF43-BBF8-88FF3565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BF70F-E256-0042-9428-96DD6737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мы поставили задачу предсказания нелояльных пользователей телеком-оператора, описали набор данных и числовые признаки каждого клиента, провели предобработку данных с помощью библиотеки </a:t>
            </a:r>
            <a:r>
              <a:rPr lang="af-ZA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изучили два алгоритма машинного обучения (</a:t>
            </a:r>
            <a:r>
              <a:rPr lang="af-ZA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KNN, </a:t>
            </a:r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решающие деревья), реализовали их на практике с помощью библиотеки </a:t>
            </a:r>
            <a:r>
              <a:rPr lang="af-ZA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 </a:t>
            </a:r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применили к поставленной задаче.</a:t>
            </a:r>
            <a:endParaRPr lang="ru-RU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примере дерево показало себя лучше, чем метод ближайших соседей: 92% правильных ответов на кросс-валидации и 94.8% на отложенной выборке против 87.7% / 89% для </a:t>
            </a:r>
            <a:r>
              <a:rPr lang="af-ZA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kNN.</a:t>
            </a:r>
            <a:endParaRPr lang="af-ZA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47C4B-84DF-1F45-9DB5-09E3295B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AA9E0-03B4-3943-B51C-47875CF5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 проблемой оттока клиентов сталкиваются все компании, предоставляющие товары или услуги. В связи с ростом конкурентоспособности рынка увеличивается значимость удержания клиентов. Поэтому современные компании заинтересованы в создании инструментов для более гибкой работы с пользователями, склонных перейти к конкурентам.  </a:t>
            </a:r>
            <a:endParaRPr lang="ru-RU" sz="2400">
              <a:effectLst/>
            </a:endParaRPr>
          </a:p>
          <a:p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Основной целью работы является исследование методов машинного обучения и построение прогнозирующей модели оттока клиентов.</a:t>
            </a:r>
            <a:endParaRPr lang="ru-RU" sz="2400">
              <a:effectLst/>
            </a:endParaRPr>
          </a:p>
          <a:p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Одна из типичных задач, возникающих в процессе определения поведения абонента — это определение принадлежности клиента к одному из двух классов: лояльных к компании и склонных к уходу (задача бинарной классификации).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408231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719C-C068-5144-88F4-5C0701AC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68" y="478229"/>
            <a:ext cx="10058400" cy="4050792"/>
          </a:xfrm>
        </p:spPr>
        <p:txBody>
          <a:bodyPr/>
          <a:lstStyle/>
          <a:p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Для обучения моделей будем использовать набор данных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telecom_churn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загруженный с Kaggle.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Каждая строка базы представляет собой информацию по одному клиенту – это объект исследования. Столбцы – признаки объекта. </a:t>
            </a:r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369D63F-20D1-DA46-AE03-818573AD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335575"/>
            <a:ext cx="10401337" cy="233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07074-DA47-7A42-A8BE-F682EE2FD7B4}"/>
              </a:ext>
            </a:extLst>
          </p:cNvPr>
          <p:cNvSpPr txBox="1"/>
          <p:nvPr/>
        </p:nvSpPr>
        <p:spPr>
          <a:xfrm>
            <a:off x="895332" y="3445552"/>
            <a:ext cx="9886933" cy="2637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Считаем данные из файла и выведем первые пять строк.</a:t>
            </a:r>
            <a:endParaRPr lang="ru-RU">
              <a:effectLst/>
            </a:endParaRPr>
          </a:p>
          <a:p>
            <a:pPr marL="449580">
              <a:spcBef>
                <a:spcPts val="0"/>
              </a:spcBef>
              <a:spcAft>
                <a:spcPts val="0"/>
              </a:spcAft>
            </a:pPr>
            <a:r>
              <a:rPr lang="ru-RU" sz="1800" i="1">
                <a:solidFill>
                  <a:srgbClr val="808080"/>
                </a:solidFill>
                <a:effectLst/>
                <a:latin typeface="Times New Roman" panose="02020603050405020304" pitchFamily="18" charset="0"/>
              </a:rPr>
              <a:t>	# чтение данных из файла</a:t>
            </a:r>
            <a:br>
              <a:rPr lang="ru-RU" sz="1800" i="1">
                <a:solidFill>
                  <a:srgbClr val="808080"/>
                </a:solidFill>
                <a:effectLst/>
                <a:latin typeface="Times New Roman" panose="02020603050405020304" pitchFamily="18" charset="0"/>
              </a:rPr>
            </a:br>
            <a:r>
              <a:rPr lang="ru-RU" sz="1800" i="1">
                <a:solidFill>
                  <a:srgbClr val="80808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df = pd.read_csv(</a:t>
            </a:r>
            <a:r>
              <a:rPr lang="ru-RU" b="1" i="1">
                <a:solidFill>
                  <a:srgbClr val="008080"/>
                </a:solidFill>
                <a:latin typeface="Times New Roman" panose="02020603050405020304" pitchFamily="18" charset="0"/>
              </a:rPr>
              <a:t>‘</a:t>
            </a:r>
            <a:r>
              <a:rPr lang="af-ZA" sz="1800" b="1" i="1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telecom_churn.csv</a:t>
            </a:r>
            <a:r>
              <a:rPr lang="ru-RU" b="1" i="1">
                <a:solidFill>
                  <a:srgbClr val="008080"/>
                </a:solidFill>
                <a:latin typeface="Times New Roman" panose="02020603050405020304" pitchFamily="18" charset="0"/>
              </a:rPr>
              <a:t>’</a:t>
            </a:r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b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af-ZA" sz="1800" i="1">
                <a:solidFill>
                  <a:srgbClr val="808080"/>
                </a:solidFill>
                <a:effectLst/>
                <a:latin typeface="Times New Roman" panose="02020603050405020304" pitchFamily="18" charset="0"/>
              </a:rPr>
              <a:t># </a:t>
            </a:r>
            <a:r>
              <a:rPr lang="ru-RU" sz="1800" i="1">
                <a:solidFill>
                  <a:srgbClr val="808080"/>
                </a:solidFill>
                <a:effectLst/>
                <a:latin typeface="Times New Roman" panose="02020603050405020304" pitchFamily="18" charset="0"/>
              </a:rPr>
              <a:t>выведем первые 5 строк</a:t>
            </a:r>
            <a:br>
              <a:rPr lang="ru-RU" sz="1800" i="1">
                <a:solidFill>
                  <a:srgbClr val="808080"/>
                </a:solidFill>
                <a:effectLst/>
                <a:latin typeface="Times New Roman" panose="02020603050405020304" pitchFamily="18" charset="0"/>
              </a:rPr>
            </a:br>
            <a:r>
              <a:rPr lang="ru-RU" sz="1800" i="1">
                <a:solidFill>
                  <a:srgbClr val="80808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df.head(</a:t>
            </a:r>
            <a:r>
              <a:rPr lang="af-ZA" sz="1800" i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>
              <a:effectLst/>
            </a:endParaRPr>
          </a:p>
          <a:p>
            <a:pPr marL="449580">
              <a:spcBef>
                <a:spcPts val="0"/>
              </a:spcBef>
              <a:spcAft>
                <a:spcPts val="0"/>
              </a:spcAft>
            </a:pPr>
            <a:r>
              <a:rPr lang="ru-RU" sz="1800" i="1">
                <a:solidFill>
                  <a:srgbClr val="808080"/>
                </a:solidFill>
                <a:effectLst/>
                <a:latin typeface="Times New Roman" panose="02020603050405020304" pitchFamily="18" charset="0"/>
              </a:rPr>
              <a:t>	# выведем размер датасета</a:t>
            </a:r>
            <a:br>
              <a:rPr lang="ru-RU" sz="1800" i="1">
                <a:solidFill>
                  <a:srgbClr val="808080"/>
                </a:solidFill>
                <a:effectLst/>
                <a:latin typeface="Times New Roman" panose="02020603050405020304" pitchFamily="18" charset="0"/>
              </a:rPr>
            </a:br>
            <a:r>
              <a:rPr lang="ru-RU" sz="1800" i="1">
                <a:solidFill>
                  <a:srgbClr val="80808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af-ZA" sz="1800" i="1">
                <a:solidFill>
                  <a:srgbClr val="000080"/>
                </a:solidFill>
                <a:effectLst/>
                <a:latin typeface="Times New Roman" panose="02020603050405020304" pitchFamily="18" charset="0"/>
              </a:rPr>
              <a:t>print</a:t>
            </a:r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(df.shape)</a:t>
            </a:r>
            <a:r>
              <a:rPr lang="af-ZA">
                <a:effectLst/>
              </a:rPr>
              <a:t> </a:t>
            </a: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 таблице 3333 строки и 20 столбцов.</a:t>
            </a:r>
            <a:endParaRPr lang="ru-RU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62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5203-ED5D-444A-AD1D-081D32BB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83406"/>
            <a:ext cx="10058400" cy="5588794"/>
          </a:xfrm>
        </p:spPr>
        <p:txBody>
          <a:bodyPr>
            <a:normAutofit/>
          </a:bodyPr>
          <a:lstStyle/>
          <a:p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Применим метод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astype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 признаку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Churn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 переведём его в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int64:</a:t>
            </a:r>
            <a:endParaRPr lang="af-ZA" sz="1800">
              <a:effectLst/>
            </a:endParaRPr>
          </a:p>
          <a:p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Df[</a:t>
            </a:r>
            <a:r>
              <a:rPr lang="ru-RU" sz="1800" b="1" i="1">
                <a:solidFill>
                  <a:srgbClr val="008080"/>
                </a:solidFill>
                <a:latin typeface="Times New Roman" panose="02020603050405020304" pitchFamily="18" charset="0"/>
              </a:rPr>
              <a:t>‘</a:t>
            </a:r>
            <a:r>
              <a:rPr lang="af-ZA" sz="1800" b="1" i="1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Churn</a:t>
            </a:r>
            <a:r>
              <a:rPr lang="ru-RU" sz="1800" b="1" i="1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 = df[</a:t>
            </a:r>
            <a:r>
              <a:rPr lang="ru-RU" sz="1800" b="1" i="1">
                <a:solidFill>
                  <a:srgbClr val="008080"/>
                </a:solidFill>
                <a:latin typeface="Times New Roman" panose="02020603050405020304" pitchFamily="18" charset="0"/>
              </a:rPr>
              <a:t>‘C</a:t>
            </a:r>
            <a:r>
              <a:rPr lang="af-ZA" sz="1800" b="1" i="1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hurn</a:t>
            </a:r>
            <a:r>
              <a:rPr lang="ru-RU" sz="1800" b="1" i="1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].astype(</a:t>
            </a:r>
            <a:r>
              <a:rPr lang="ru-RU" sz="1800" b="1" i="1">
                <a:solidFill>
                  <a:srgbClr val="008080"/>
                </a:solidFill>
                <a:latin typeface="Times New Roman" panose="02020603050405020304" pitchFamily="18" charset="0"/>
              </a:rPr>
              <a:t>‘</a:t>
            </a:r>
            <a:r>
              <a:rPr lang="af-ZA" sz="1800" b="1" i="1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int64</a:t>
            </a:r>
            <a:r>
              <a:rPr lang="ru-RU" sz="1800" b="1" i="1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af-ZA" sz="1800">
              <a:effectLst/>
            </a:endParaRPr>
          </a:p>
          <a:p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Для категориальных (тип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object)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 булевых (тип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bool)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признаков можно воспользоваться методом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value_counts.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Посмотрим на распределение данных по нашей целевой переменной —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Churn:</a:t>
            </a:r>
            <a:endParaRPr lang="af-ZA" sz="1800">
              <a:effectLst/>
            </a:endParaRPr>
          </a:p>
          <a:p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df[</a:t>
            </a:r>
            <a:r>
              <a:rPr lang="ru-RU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‘</a:t>
            </a:r>
            <a:r>
              <a:rPr lang="af-ZA" sz="1800" b="1" i="1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Churn</a:t>
            </a:r>
            <a:r>
              <a:rPr lang="ru-RU" sz="1800" b="1" i="1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].value_counts()</a:t>
            </a:r>
            <a:endParaRPr lang="af-ZA" sz="1800">
              <a:effectLst/>
            </a:endParaRPr>
          </a:p>
          <a:p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0    2850</a:t>
            </a:r>
            <a:endParaRPr lang="af-ZA" sz="1800">
              <a:effectLst/>
            </a:endParaRPr>
          </a:p>
          <a:p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1     483</a:t>
            </a:r>
            <a:endParaRPr lang="af-ZA" sz="1800">
              <a:effectLst/>
            </a:endParaRPr>
          </a:p>
          <a:p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Name: Churn, dtype: int64</a:t>
            </a:r>
            <a:endParaRPr lang="af-ZA" sz="1800">
              <a:effectLst/>
            </a:endParaRPr>
          </a:p>
          <a:p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2850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пользователей из 3333 — лояльные, значение переменной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Churn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 них — 0. Узнаем, какова доля людей нелояльных пользователей в нашем датафрейме?</a:t>
            </a:r>
            <a:endParaRPr lang="ru-RU" sz="1800">
              <a:effectLst/>
            </a:endParaRPr>
          </a:p>
          <a:p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df[</a:t>
            </a:r>
            <a:r>
              <a:rPr lang="ru-RU" sz="1800" b="1" i="1">
                <a:solidFill>
                  <a:srgbClr val="008080"/>
                </a:solidFill>
                <a:latin typeface="Times New Roman" panose="02020603050405020304" pitchFamily="18" charset="0"/>
              </a:rPr>
              <a:t>‘</a:t>
            </a:r>
            <a:r>
              <a:rPr lang="af-ZA" sz="1800" b="1" i="1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Churn</a:t>
            </a:r>
            <a:r>
              <a:rPr lang="ru-RU" sz="1800" b="1" i="1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lang="af-ZA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].mean() </a:t>
            </a:r>
            <a:endParaRPr lang="af-ZA" sz="1800">
              <a:effectLst/>
            </a:endParaRPr>
          </a:p>
          <a:p>
            <a:r>
              <a:rPr lang="ru-RU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Результат - 0.14491449144914492.</a:t>
            </a:r>
            <a:endParaRPr lang="ru-RU" sz="1800">
              <a:effectLst/>
            </a:endParaRPr>
          </a:p>
          <a:p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Это означает, что отток клиентов компании составляет 14.5%.</a:t>
            </a:r>
            <a:endParaRPr lang="ru-RU" sz="1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040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3A99096-46F8-0B4B-A77E-B1877307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093" y="4286727"/>
            <a:ext cx="4964907" cy="24824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A126F-ADCE-A347-8817-88737083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E2F83-27F7-3345-BC4C-BCD694A6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677925"/>
            <a:ext cx="10058400" cy="4050792"/>
          </a:xfrm>
        </p:spPr>
        <p:txBody>
          <a:bodyPr/>
          <a:lstStyle/>
          <a:p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 настоящее время применяется огромное количество алгоритмов машинного обучения для задачи классификации. В нашей работе были выбраны метод </a:t>
            </a:r>
            <a:r>
              <a:rPr lang="af-ZA" sz="24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k-</a:t>
            </a:r>
            <a:r>
              <a:rPr lang="ru-RU" sz="24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ближайших соседей и решающие деревья.</a:t>
            </a:r>
            <a:endParaRPr lang="ru-RU" sz="2400">
              <a:effectLst/>
            </a:endParaRPr>
          </a:p>
          <a:p>
            <a:r>
              <a:rPr 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уть метода k-ближайших соседей проста: посмотри на соседей вокруг, какие из них преобладают, таковым ты и являешься. Формально основой метода является </a:t>
            </a:r>
            <a:r>
              <a:rPr lang="ru-RU" sz="24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компактности</a:t>
            </a:r>
            <a:r>
              <a:rPr lang="ru-RU" sz="2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если метрика расстояния между примерами введена удачно, то схожие примеры гораздо чаще лежат в одном классе, чем в разных.</a:t>
            </a:r>
          </a:p>
          <a:p>
            <a:pPr marL="0" indent="0">
              <a:buNone/>
            </a:pPr>
            <a:endParaRPr 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3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35C9659-1621-994C-8282-3ABB0936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3724276"/>
            <a:ext cx="4000500" cy="3133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2E3C7C3-6F68-E949-B4F9-018DBB08D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7408"/>
            <a:ext cx="10058400" cy="4050792"/>
          </a:xfrm>
        </p:spPr>
        <p:txBody>
          <a:bodyPr>
            <a:normAutofit/>
          </a:bodyPr>
          <a:lstStyle/>
          <a:p>
            <a:r>
              <a:rPr lang="ru-RU" sz="2400" b="0" i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решений представляет собой иерархическую древовидную структуру, состоящую из правила вида «Если …, то ...». За счет обучающего множества правила генерируются автоматически в процессе обучения.</a:t>
            </a:r>
          </a:p>
          <a:p>
            <a:r>
              <a:rPr lang="ru-RU" sz="2400" b="0" i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нейронных сетей, деревья как аналитические модели проще, потому что правила генерируются на естественном языке: например, «Если реклама привела 1000 клиентов, то она настроена хорошо».</a:t>
            </a:r>
          </a:p>
          <a:p>
            <a:r>
              <a:rPr lang="ru-RU" sz="2400" b="0" i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обучающем множестве для примеров должно быть задано целевое значение, так как деревья решений — модели, создаваемые на основе обучения с учителем.</a:t>
            </a:r>
          </a:p>
        </p:txBody>
      </p:sp>
    </p:spTree>
    <p:extLst>
      <p:ext uri="{BB962C8B-B14F-4D97-AF65-F5344CB8AC3E}">
        <p14:creationId xmlns:p14="http://schemas.microsoft.com/office/powerpoint/2010/main" val="269598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A6B2FF-EDC3-1E4A-BE72-296D2A2D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192" y="466439"/>
            <a:ext cx="10058400" cy="4050792"/>
          </a:xfrm>
        </p:spPr>
        <p:txBody>
          <a:bodyPr/>
          <a:lstStyle/>
          <a:p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Представленные алгоритмы возможно реализовать на любом алгоритмическом языке, однако в настоящее время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Python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предоставляет огромное количество готовых библиотек с реализованными алгоритмами машинного обучения. Одна из таких библиотек -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Scikit Learn.</a:t>
            </a:r>
            <a:endParaRPr lang="af-ZA">
              <a:effectLst/>
            </a:endParaRPr>
          </a:p>
          <a:p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Scikit-learn -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один из наиболее широко используемых пакетов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Python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для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 Science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Machine Learning.</a:t>
            </a:r>
            <a:endParaRPr lang="ru-RU" sz="180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Опишем ход решения задачи предсказания оттока пользователей с помощью классов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sklearn.</a:t>
            </a:r>
            <a:endParaRPr lang="af-ZA">
              <a:effectLst/>
            </a:endParaRPr>
          </a:p>
          <a:p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Выделим 70% выборки (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X_train, y_train)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под обучение и 30% будут тестовой выборкой (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X_holdout, y_holdout). 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Тестовая выборка никак не будет участвовать в настройке параметров моделей, на ней мы в конце, после этой настройки, оценим качество полученной модели. Обучим 2 модели – дерево решений и 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kNN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af-ZA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>
                <a:solidFill>
                  <a:srgbClr val="000000"/>
                </a:solidFill>
                <a:latin typeface="Times New Roman" panose="02020603050405020304" pitchFamily="18" charset="0"/>
              </a:rPr>
              <a:t>П</a:t>
            </a:r>
            <a:r>
              <a:rPr lang="ru-RU" sz="18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ока не знаем, какие параметры хороши, поэтому наугад: глубину дерева берем 4, число ближайших соседей – 7.</a:t>
            </a:r>
            <a:endParaRPr lang="ru-RU">
              <a:effectLst/>
            </a:endParaRPr>
          </a:p>
          <a:p>
            <a:endParaRPr lang="ru-RU">
              <a:effectLst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8ED2698-7028-6C47-8523-52847C87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92" y="3735545"/>
            <a:ext cx="6373813" cy="22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7C4D782-5BC7-CA4E-8FBA-41193DA60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619" y="858838"/>
            <a:ext cx="10338049" cy="4915694"/>
          </a:xfrm>
        </p:spPr>
      </p:pic>
    </p:spTree>
    <p:extLst>
      <p:ext uri="{BB962C8B-B14F-4D97-AF65-F5344CB8AC3E}">
        <p14:creationId xmlns:p14="http://schemas.microsoft.com/office/powerpoint/2010/main" val="97026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58C3C9A-A6B0-984F-A0C1-263C3F416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38" y="94901"/>
            <a:ext cx="10013156" cy="6668198"/>
          </a:xfrm>
        </p:spPr>
      </p:pic>
    </p:spTree>
    <p:extLst>
      <p:ext uri="{BB962C8B-B14F-4D97-AF65-F5344CB8AC3E}">
        <p14:creationId xmlns:p14="http://schemas.microsoft.com/office/powerpoint/2010/main" val="285738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Дерево</vt:lpstr>
      <vt:lpstr>Прогнозирование оттока клиентов Телеком-оператор</vt:lpstr>
      <vt:lpstr>Постановка задачи</vt:lpstr>
      <vt:lpstr>Презентация PowerPoint</vt:lpstr>
      <vt:lpstr>Презентация PowerPoint</vt:lpstr>
      <vt:lpstr>Методы классификации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оттока клиентов Телеком-оператор</dc:title>
  <dc:creator>Неизвестный пользователь</dc:creator>
  <cp:lastModifiedBy>Неизвестный пользователь</cp:lastModifiedBy>
  <cp:revision>3</cp:revision>
  <dcterms:created xsi:type="dcterms:W3CDTF">2021-12-27T14:52:57Z</dcterms:created>
  <dcterms:modified xsi:type="dcterms:W3CDTF">2021-12-27T15:54:37Z</dcterms:modified>
</cp:coreProperties>
</file>