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3"/>
    <p:sldId id="256" r:id="rId4"/>
    <p:sldId id="257" r:id="rId5"/>
    <p:sldId id="258" r:id="rId6"/>
    <p:sldId id="269"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38AF69A-5135-44D6-BB1B-74684C4C05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8AF69A-5135-44D6-BB1B-74684C4C05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8AF69A-5135-44D6-BB1B-74684C4C05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38AF69A-5135-44D6-BB1B-74684C4C05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38AF69A-5135-44D6-BB1B-74684C4C05D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38AF69A-5135-44D6-BB1B-74684C4C05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38AF69A-5135-44D6-BB1B-74684C4C05D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38AF69A-5135-44D6-BB1B-74684C4C05D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AF69A-5135-44D6-BB1B-74684C4C05D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8AF69A-5135-44D6-BB1B-74684C4C05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8AF69A-5135-44D6-BB1B-74684C4C05D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06C34-05DE-4078-979F-79BA3B8E001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AF69A-5135-44D6-BB1B-74684C4C05D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06C34-05DE-4078-979F-79BA3B8E001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1</a:t>
            </a:r>
            <a:br>
              <a:rPr lang="en-US" sz="2400" dirty="0" smtClean="0"/>
            </a:br>
            <a:br>
              <a:rPr lang="en-US" sz="2400" dirty="0" smtClean="0"/>
            </a:br>
            <a:r>
              <a:rPr lang="en-US" sz="2400" dirty="0" smtClean="0"/>
              <a:t>In Streams of Joy Abuja Broadcast today:</a:t>
            </a:r>
            <a:endParaRPr lang="en-US" sz="2400" dirty="0"/>
          </a:p>
        </p:txBody>
      </p:sp>
      <p:sp>
        <p:nvSpPr>
          <p:cNvPr id="3" name="Content Placeholder 2"/>
          <p:cNvSpPr>
            <a:spLocks noGrp="1"/>
          </p:cNvSpPr>
          <p:nvPr>
            <p:ph idx="1"/>
          </p:nvPr>
        </p:nvSpPr>
        <p:spPr/>
        <p:txBody>
          <a:bodyPr>
            <a:normAutofit fontScale="60000"/>
          </a:bodyPr>
          <a:lstStyle/>
          <a:p>
            <a:pPr marL="0" lvl="0" indent="0">
              <a:lnSpc>
                <a:spcPct val="150000"/>
              </a:lnSpc>
              <a:buFont typeface="Times New Roman" panose="02020603050405020304" pitchFamily="18" charset="0"/>
              <a:buNone/>
            </a:pPr>
            <a:endParaRPr lang="en-US" sz="2100" dirty="0">
              <a:latin typeface="SimSun" panose="02010600030101010101" pitchFamily="2" charset="-122"/>
              <a:ea typeface="SimSun" panose="02010600030101010101" pitchFamily="2" charset="-122"/>
            </a:endParaRPr>
          </a:p>
          <a:p>
            <a:pPr marL="342900" lvl="0" indent="-342900">
              <a:lnSpc>
                <a:spcPct val="150000"/>
              </a:lnSpc>
              <a:buFont typeface="Times New Roman" panose="02020603050405020304" pitchFamily="18" charset="0"/>
              <a:buAutoNum type="arabicPeriod"/>
            </a:pPr>
            <a:r>
              <a:rPr lang="en-US" sz="2100" dirty="0" smtClean="0">
                <a:latin typeface="SimSun" panose="02010600030101010101" pitchFamily="2" charset="-122"/>
                <a:ea typeface="SimSun" panose="02010600030101010101" pitchFamily="2" charset="-122"/>
              </a:rPr>
              <a:t>A Muslim sister who had been asked to go home and prepare for her death,cried out to the God of this Fire Altar who restored her damaged Kidney,Doctors were amazed and above all she received the gift of speaking in tongues.</a:t>
            </a:r>
            <a:endParaRPr lang="en-US" sz="2100" dirty="0" smtClean="0">
              <a:latin typeface="SimSun" panose="02010600030101010101" pitchFamily="2" charset="-122"/>
              <a:ea typeface="SimSun" panose="02010600030101010101" pitchFamily="2" charset="-122"/>
            </a:endParaRPr>
          </a:p>
          <a:p>
            <a:pPr marL="342900" lvl="0" indent="-342900">
              <a:lnSpc>
                <a:spcPct val="150000"/>
              </a:lnSpc>
              <a:buFont typeface="Times New Roman" panose="02020603050405020304" pitchFamily="18" charset="0"/>
              <a:buAutoNum type="arabicPeriod"/>
            </a:pPr>
            <a:r>
              <a:rPr lang="en-US" sz="2100" dirty="0" smtClean="0">
                <a:latin typeface="SimSun" panose="02010600030101010101" pitchFamily="2" charset="-122"/>
                <a:ea typeface="SimSun" panose="02010600030101010101" pitchFamily="2" charset="-122"/>
              </a:rPr>
              <a:t>What do we have to say about a young man who had been wheel chair bound for 2 YEARS, AND GOD restored life to his DEAD NERVES.TODAY he is back on his FEET and has not STOPPED WALKING.</a:t>
            </a:r>
            <a:endParaRPr lang="en-US" sz="2100" dirty="0" smtClean="0">
              <a:latin typeface="SimSun" panose="02010600030101010101" pitchFamily="2" charset="-122"/>
              <a:ea typeface="SimSun" panose="02010600030101010101" pitchFamily="2" charset="-122"/>
            </a:endParaRPr>
          </a:p>
          <a:p>
            <a:pPr marL="342900" lvl="0" indent="-342900">
              <a:lnSpc>
                <a:spcPct val="150000"/>
              </a:lnSpc>
              <a:buFont typeface="Times New Roman" panose="02020603050405020304" pitchFamily="18" charset="0"/>
              <a:buAutoNum type="arabicPeriod"/>
            </a:pPr>
            <a:r>
              <a:rPr lang="en-US" sz="2100" dirty="0" smtClean="0">
                <a:latin typeface="SimSun" panose="02010600030101010101" pitchFamily="2" charset="-122"/>
                <a:ea typeface="SimSun" panose="02010600030101010101" pitchFamily="2" charset="-122"/>
              </a:rPr>
              <a:t>BABY LOTANNA was brought back to life by the reason of the fire upon this ALTAR,asthe Lord showed mercy on another Mother.</a:t>
            </a:r>
            <a:endParaRPr lang="en-US" sz="2100" dirty="0" smtClean="0">
              <a:latin typeface="SimSun" panose="02010600030101010101" pitchFamily="2" charset="-122"/>
              <a:ea typeface="SimSun" panose="02010600030101010101" pitchFamily="2" charset="-122"/>
            </a:endParaRPr>
          </a:p>
          <a:p>
            <a:pPr marL="342900" lvl="0" indent="-342900">
              <a:lnSpc>
                <a:spcPct val="150000"/>
              </a:lnSpc>
              <a:buFont typeface="Times New Roman" panose="02020603050405020304" pitchFamily="18" charset="0"/>
              <a:buAutoNum type="arabicPeriod"/>
            </a:pPr>
            <a:r>
              <a:rPr lang="en-US" sz="2100" dirty="0" smtClean="0">
                <a:latin typeface="SimSun" panose="02010600030101010101" pitchFamily="2" charset="-122"/>
                <a:ea typeface="SimSun" panose="02010600030101010101" pitchFamily="2" charset="-122"/>
              </a:rPr>
              <a:t>It was raining apologies for BABY JJ as God turned around and dried up all the liquid in his heart and gave him a clean bill on health after a hospital vist.</a:t>
            </a:r>
            <a:endParaRPr lang="en-US" sz="2100" dirty="0" smtClean="0">
              <a:latin typeface="SimSun" panose="02010600030101010101" pitchFamily="2" charset="-122"/>
              <a:ea typeface="SimSun" panose="02010600030101010101" pitchFamily="2" charset="-122"/>
            </a:endParaRPr>
          </a:p>
          <a:p>
            <a:pPr marL="342900" lvl="0" indent="-342900">
              <a:lnSpc>
                <a:spcPct val="150000"/>
              </a:lnSpc>
              <a:buFont typeface="Times New Roman" panose="02020603050405020304" pitchFamily="18" charset="0"/>
              <a:buAutoNum type="arabicPeriod"/>
            </a:pPr>
            <a:r>
              <a:rPr lang="en-US" sz="2100" dirty="0" smtClean="0">
                <a:latin typeface="SimSun" panose="02010600030101010101" pitchFamily="2" charset="-122"/>
                <a:ea typeface="SimSun" panose="02010600030101010101" pitchFamily="2" charset="-122"/>
              </a:rPr>
              <a:t>PLUS !!! NEWS FROM  ..THE ..   UNITS</a:t>
            </a:r>
            <a:endParaRPr lang="en-US" sz="2100" dirty="0" smtClean="0">
              <a:latin typeface="SimSun" panose="02010600030101010101" pitchFamily="2" charset="-122"/>
              <a:ea typeface="SimSun" panose="02010600030101010101" pitchFamily="2" charset="-122"/>
            </a:endParaRPr>
          </a:p>
          <a:p>
            <a:pPr marL="0" lvl="0" indent="0">
              <a:lnSpc>
                <a:spcPct val="150000"/>
              </a:lnSpc>
              <a:buNone/>
            </a:pPr>
            <a:r>
              <a:rPr lang="en-US" sz="2400" b="1" dirty="0" smtClean="0">
                <a:solidFill>
                  <a:srgbClr val="000000"/>
                </a:solidFill>
                <a:ea typeface="mn-ea"/>
              </a:rPr>
              <a:t> </a:t>
            </a:r>
            <a:r>
              <a:rPr lang="en-US" sz="2400" b="1" dirty="0">
                <a:solidFill>
                  <a:srgbClr val="000000"/>
                </a:solidFill>
                <a:ea typeface="mn-ea"/>
              </a:rPr>
              <a:t>MY NAME IS </a:t>
            </a:r>
            <a:r>
              <a:rPr lang="en-US" sz="2400" b="1" dirty="0" err="1">
                <a:solidFill>
                  <a:srgbClr val="000000"/>
                </a:solidFill>
                <a:ea typeface="mn-ea"/>
              </a:rPr>
              <a:t>Chinyere</a:t>
            </a:r>
            <a:r>
              <a:rPr lang="en-US" sz="2400" b="1" dirty="0">
                <a:solidFill>
                  <a:srgbClr val="000000"/>
                </a:solidFill>
                <a:ea typeface="mn-ea"/>
              </a:rPr>
              <a:t>; and this !!!! is STREAMS OF JOY ABUJA  Broadcast</a:t>
            </a:r>
            <a:endParaRPr lang="en-US" sz="2100" dirty="0" smtClean="0">
              <a:latin typeface="SimSun" panose="02010600030101010101" pitchFamily="2" charset="-122"/>
              <a:ea typeface="SimSun" panose="02010600030101010101" pitchFamily="2" charset="-122"/>
            </a:endParaRPr>
          </a:p>
          <a:p>
            <a:pPr marL="342900" lvl="0" indent="-342900">
              <a:lnSpc>
                <a:spcPct val="150000"/>
              </a:lnSpc>
              <a:buFont typeface="Times New Roman" panose="02020603050405020304" pitchFamily="18" charset="0"/>
              <a:buAutoNum type="arabicPeriod"/>
            </a:pPr>
            <a:endParaRPr lang="en-US" sz="2100" dirty="0" smtClean="0">
              <a:latin typeface="SimSun" panose="02010600030101010101" pitchFamily="2" charset="-122"/>
              <a:ea typeface="SimSun" panose="02010600030101010101" pitchFamily="2" charset="-122"/>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314" y="618309"/>
            <a:ext cx="8316685" cy="600891"/>
          </a:xfrm>
        </p:spPr>
        <p:txBody>
          <a:bodyPr>
            <a:normAutofit fontScale="90000"/>
          </a:bodyPr>
          <a:lstStyle/>
          <a:p>
            <a:r>
              <a:rPr lang="en-US" dirty="0" smtClean="0"/>
              <a:t>2</a:t>
            </a:r>
            <a:endParaRPr lang="en-US" dirty="0"/>
          </a:p>
        </p:txBody>
      </p:sp>
      <p:sp>
        <p:nvSpPr>
          <p:cNvPr id="3" name="Subtitle 2"/>
          <p:cNvSpPr>
            <a:spLocks noGrp="1"/>
          </p:cNvSpPr>
          <p:nvPr>
            <p:ph type="subTitle" idx="1"/>
          </p:nvPr>
        </p:nvSpPr>
        <p:spPr>
          <a:xfrm>
            <a:off x="1671955" y="1327150"/>
            <a:ext cx="8569325" cy="4672965"/>
          </a:xfrm>
        </p:spPr>
        <p:txBody>
          <a:bodyPr>
            <a:normAutofit fontScale="25000" lnSpcReduction="20000"/>
          </a:bodyPr>
          <a:lstStyle/>
          <a:p>
            <a:pPr>
              <a:lnSpc>
                <a:spcPct val="150000"/>
              </a:lnSpc>
              <a:spcBef>
                <a:spcPts val="0"/>
              </a:spcBef>
            </a:pPr>
            <a:r>
              <a:rPr lang="en-US" sz="4800" b="1" dirty="0" smtClean="0">
                <a:solidFill>
                  <a:srgbClr val="000000"/>
                </a:solidFill>
                <a:ea typeface="mn-ea"/>
              </a:rPr>
              <a:t>.</a:t>
            </a:r>
            <a:endParaRPr lang="en-US" sz="4800" dirty="0">
              <a:ea typeface="SimSun" panose="02010600030101010101" pitchFamily="2" charset="-122"/>
            </a:endParaRPr>
          </a:p>
          <a:p>
            <a:pPr marL="0" marR="0">
              <a:lnSpc>
                <a:spcPct val="150000"/>
              </a:lnSpc>
              <a:spcBef>
                <a:spcPts val="0"/>
              </a:spcBef>
              <a:spcAft>
                <a:spcPts val="0"/>
              </a:spcAft>
            </a:pPr>
            <a:r>
              <a:rPr lang="en-US" sz="6400" dirty="0" smtClean="0">
                <a:effectLst/>
                <a:latin typeface="Arial" panose="020B0604020202020204" pitchFamily="34" charset="0"/>
                <a:ea typeface="SimSun" panose="02010600030101010101" pitchFamily="2" charset="-122"/>
                <a:cs typeface="Arial" panose="020B0604020202020204" pitchFamily="34" charset="0"/>
              </a:rPr>
              <a:t>(FORCE)....ITS  ANOTHER   SUNDAY IN THE MONTH OF JUNE ! . YOU WILL AGREE WITH ME THAT ‘’ALL THINGS ARE WORKING;THEREFORE, GOOD THINGS WILL NEVER SEIZE TO HAPPEN IN YOUR LIFE ALL THROUGH THIS MONTH OF JUNE</a:t>
            </a:r>
            <a:endParaRPr lang="en-US" sz="6400" dirty="0" smtClean="0">
              <a:effectLst/>
              <a:latin typeface="Arial" panose="020B0604020202020204" pitchFamily="34" charset="0"/>
              <a:ea typeface="SimSun" panose="02010600030101010101" pitchFamily="2" charset="-122"/>
              <a:cs typeface="Arial" panose="020B0604020202020204" pitchFamily="34" charset="0"/>
            </a:endParaRPr>
          </a:p>
          <a:p>
            <a:pPr marL="0" marR="0" indent="0" algn="l">
              <a:lnSpc>
                <a:spcPct val="150000"/>
              </a:lnSpc>
              <a:spcBef>
                <a:spcPts val="1000"/>
              </a:spcBef>
              <a:spcAft>
                <a:spcPts val="0"/>
              </a:spcAft>
            </a:pPr>
            <a:r>
              <a:rPr lang="en-US" sz="6400" kern="0" dirty="0" smtClean="0">
                <a:latin typeface="Arial" panose="020B0604020202020204" pitchFamily="34" charset="0"/>
                <a:ea typeface="SimSun" panose="02010600030101010101" pitchFamily="2" charset="-122"/>
                <a:cs typeface="Arial" panose="020B0604020202020204" pitchFamily="34" charset="0"/>
              </a:rPr>
              <a:t> </a:t>
            </a:r>
            <a:r>
              <a:rPr lang="en-US" sz="6400" kern="0" dirty="0" smtClean="0">
                <a:effectLst/>
                <a:latin typeface="Arial" panose="020B0604020202020204" pitchFamily="34" charset="0"/>
                <a:ea typeface="SimSun" panose="02010600030101010101" pitchFamily="2" charset="-122"/>
                <a:cs typeface="Arial" panose="020B0604020202020204" pitchFamily="34" charset="0"/>
              </a:rPr>
              <a:t>WELCOME TO THIS ANNOINTING SERVICE AND I KNOW YOU ARE HAVING A SWELL TIME  IN THE PRESENCE OF GOD AS HE PLACES THE MANTLE OF RELEVANCE UPON YOU AND MARKS YOU FOR DISTINCTION.</a:t>
            </a:r>
            <a:endParaRPr lang="en-US" sz="6400" b="1" kern="1200" dirty="0" smtClean="0">
              <a:solidFill>
                <a:srgbClr val="000000"/>
              </a:solidFill>
              <a:effectLst/>
              <a:ea typeface="Cambria" panose="02040503050406030204" pitchFamily="18" charset="0"/>
            </a:endParaRPr>
          </a:p>
          <a:p>
            <a:pPr marL="0" marR="0" indent="0" algn="l">
              <a:lnSpc>
                <a:spcPct val="150000"/>
              </a:lnSpc>
              <a:spcBef>
                <a:spcPts val="1000"/>
              </a:spcBef>
              <a:spcAft>
                <a:spcPts val="0"/>
              </a:spcAft>
            </a:pPr>
            <a:r>
              <a:rPr lang="en-US" sz="6400" b="1" kern="1200" dirty="0" smtClean="0">
                <a:solidFill>
                  <a:srgbClr val="000000"/>
                </a:solidFill>
                <a:effectLst/>
                <a:latin typeface="Arial" panose="020B0604020202020204" pitchFamily="34" charset="0"/>
                <a:ea typeface="Cambria" panose="02040503050406030204" pitchFamily="18" charset="0"/>
                <a:cs typeface="Arial" panose="020B0604020202020204" pitchFamily="34" charset="0"/>
              </a:rPr>
              <a:t>FOR THOSE WHO ARE WORSHIPPING WITH US FOR THE FIRST TIME, WE ARE SO GLAD TO HAVE YOU WHETHER YOU ARE ONSITE OR ONLINE...YOU HAVE INDEED   CHOSEN THE RIGHT PLACE TO BE, BECAUSE JESUS NEVER MISSES A SERVICE HERE IN STREAMS OF JOY ABUJA..... WE CONSTANTLY EXPERIENCE THE SUPERNATURAL ACTS OF GOD.....FOR</a:t>
            </a:r>
            <a:endParaRPr lang="en-US" sz="6400" b="1" kern="1200" dirty="0" smtClean="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pPr marL="0" marR="0" indent="0" algn="l">
              <a:lnSpc>
                <a:spcPct val="150000"/>
              </a:lnSpc>
              <a:spcBef>
                <a:spcPts val="1000"/>
              </a:spcBef>
              <a:spcAft>
                <a:spcPts val="0"/>
              </a:spcAft>
            </a:pPr>
            <a:r>
              <a:rPr lang="en-US" sz="6400" b="1" kern="1200" dirty="0" smtClean="0">
                <a:solidFill>
                  <a:srgbClr val="000000"/>
                </a:solidFill>
                <a:effectLst/>
                <a:latin typeface="Arial" panose="020B0604020202020204" pitchFamily="34" charset="0"/>
                <a:ea typeface="Cambria" panose="02040503050406030204" pitchFamily="18" charset="0"/>
                <a:cs typeface="Arial" panose="020B0604020202020204" pitchFamily="34" charset="0"/>
              </a:rPr>
              <a:t>...WHAT </a:t>
            </a:r>
            <a:r>
              <a:rPr lang="en-US" sz="6400" b="1" kern="1200" dirty="0">
                <a:solidFill>
                  <a:srgbClr val="000000"/>
                </a:solidFill>
                <a:effectLst/>
                <a:latin typeface="Arial" panose="020B0604020202020204" pitchFamily="34" charset="0"/>
                <a:ea typeface="Cambria" panose="02040503050406030204" pitchFamily="18" charset="0"/>
                <a:cs typeface="Arial" panose="020B0604020202020204" pitchFamily="34" charset="0"/>
              </a:rPr>
              <a:t>GOD CANNOT DO, DOES NOT EXIST!</a:t>
            </a:r>
            <a:endParaRPr lang="en-US" sz="6400" dirty="0">
              <a:effectLst/>
              <a:latin typeface="Arial" panose="020B0604020202020204" pitchFamily="34" charset="0"/>
              <a:ea typeface="SimSun" panose="02010600030101010101" pitchFamily="2" charset="-122"/>
              <a:cs typeface="Arial" panose="020B0604020202020204" pitchFamily="34" charset="0"/>
            </a:endParaRPr>
          </a:p>
          <a:p>
            <a:pPr marL="0" marR="0" indent="0" algn="l">
              <a:lnSpc>
                <a:spcPct val="150000"/>
              </a:lnSpc>
              <a:spcBef>
                <a:spcPts val="1000"/>
              </a:spcBef>
              <a:spcAft>
                <a:spcPts val="0"/>
              </a:spcAft>
            </a:pPr>
            <a:r>
              <a:rPr lang="en-US" sz="6400" b="1" kern="1200" dirty="0" smtClean="0">
                <a:solidFill>
                  <a:srgbClr val="000000"/>
                </a:solidFill>
                <a:effectLst/>
                <a:latin typeface="Arial" panose="020B0604020202020204" pitchFamily="34" charset="0"/>
                <a:ea typeface="mn-ea"/>
                <a:cs typeface="Arial" panose="020B0604020202020204" pitchFamily="34" charset="0"/>
              </a:rPr>
              <a:t> </a:t>
            </a:r>
            <a:endParaRPr lang="en-US" sz="6400" dirty="0">
              <a:effectLst/>
              <a:latin typeface="Arial" panose="020B0604020202020204" pitchFamily="34" charset="0"/>
              <a:ea typeface="SimSun" panose="02010600030101010101" pitchFamily="2" charset="-122"/>
              <a:cs typeface="Arial" panose="020B0604020202020204"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1543" y="217715"/>
            <a:ext cx="4232366" cy="487680"/>
          </a:xfrm>
        </p:spPr>
        <p:txBody>
          <a:bodyPr>
            <a:normAutofit fontScale="90000"/>
          </a:bodyPr>
          <a:lstStyle/>
          <a:p>
            <a:r>
              <a:rPr lang="en-US" dirty="0" smtClean="0"/>
              <a:t>                 3</a:t>
            </a:r>
            <a:endParaRPr lang="en-US" dirty="0"/>
          </a:p>
        </p:txBody>
      </p:sp>
      <p:sp>
        <p:nvSpPr>
          <p:cNvPr id="3" name="Content Placeholder 2"/>
          <p:cNvSpPr>
            <a:spLocks noGrp="1"/>
          </p:cNvSpPr>
          <p:nvPr>
            <p:ph idx="1"/>
          </p:nvPr>
        </p:nvSpPr>
        <p:spPr>
          <a:xfrm>
            <a:off x="838200" y="896983"/>
            <a:ext cx="10361023" cy="5547360"/>
          </a:xfrm>
        </p:spPr>
        <p:txBody>
          <a:bodyPr>
            <a:normAutofit fontScale="32500" lnSpcReduction="20000"/>
          </a:bodyPr>
          <a:lstStyle/>
          <a:p>
            <a:pPr marL="0" marR="0" indent="0" algn="l">
              <a:lnSpc>
                <a:spcPct val="150000"/>
              </a:lnSpc>
              <a:spcBef>
                <a:spcPts val="1000"/>
              </a:spcBef>
              <a:spcAft>
                <a:spcPts val="0"/>
              </a:spcAft>
            </a:pPr>
            <a:r>
              <a:rPr lang="en-US" sz="4900" b="1" kern="1200" dirty="0">
                <a:solidFill>
                  <a:srgbClr val="000000"/>
                </a:solidFill>
                <a:effectLst/>
                <a:latin typeface="Arial" panose="020B0604020202020204" pitchFamily="34" charset="0"/>
                <a:ea typeface="mn-ea"/>
                <a:cs typeface="Arial" panose="020B0604020202020204" pitchFamily="34" charset="0"/>
              </a:rPr>
              <a:t>THE NEW SEASON PROPHETIC PRAYERS; AND DECLARATIONS POPULARLY KNOWN AS NSPPD CONTINUES ON MONDAY... NSPPDIANS; WORDS CANNOT POSSIBLY DESCRIBE WHAT IS ABOUT TO HIT YOU AND YOUR </a:t>
            </a:r>
            <a:r>
              <a:rPr lang="en-US" sz="4900" b="1" kern="1200" dirty="0" smtClean="0">
                <a:solidFill>
                  <a:srgbClr val="000000"/>
                </a:solidFill>
                <a:effectLst/>
                <a:latin typeface="Arial" panose="020B0604020202020204" pitchFamily="34" charset="0"/>
                <a:ea typeface="mn-ea"/>
                <a:cs typeface="Arial" panose="020B0604020202020204" pitchFamily="34" charset="0"/>
              </a:rPr>
              <a:t>FAMILY. GET SET FOR FIREFUL PRAYERS, PRAISE REPORTS, </a:t>
            </a:r>
            <a:r>
              <a:rPr lang="en-US" sz="4900" b="1" kern="1200" dirty="0">
                <a:solidFill>
                  <a:srgbClr val="000000"/>
                </a:solidFill>
                <a:effectLst/>
                <a:latin typeface="Arial" panose="020B0604020202020204" pitchFamily="34" charset="0"/>
                <a:ea typeface="mn-ea"/>
                <a:cs typeface="Arial" panose="020B0604020202020204" pitchFamily="34" charset="0"/>
              </a:rPr>
              <a:t>A NEW WAVE OF GLORY, MIRACLES, SIGNS AND </a:t>
            </a:r>
            <a:r>
              <a:rPr lang="en-US" sz="4900" b="1" kern="1200" dirty="0" smtClean="0">
                <a:solidFill>
                  <a:srgbClr val="000000"/>
                </a:solidFill>
                <a:effectLst/>
                <a:latin typeface="Arial" panose="020B0604020202020204" pitchFamily="34" charset="0"/>
                <a:ea typeface="mn-ea"/>
                <a:cs typeface="Arial" panose="020B0604020202020204" pitchFamily="34" charset="0"/>
              </a:rPr>
              <a:t>WONDERS</a:t>
            </a:r>
            <a:endParaRPr lang="en-US" sz="4900" dirty="0">
              <a:effectLst/>
              <a:latin typeface="Arial" panose="020B0604020202020204" pitchFamily="34" charset="0"/>
              <a:ea typeface="SimSun" panose="02010600030101010101" pitchFamily="2" charset="-122"/>
              <a:cs typeface="Arial" panose="020B0604020202020204" pitchFamily="34" charset="0"/>
            </a:endParaRPr>
          </a:p>
          <a:p>
            <a:pPr marL="0" marR="0" indent="0" algn="l">
              <a:lnSpc>
                <a:spcPct val="150000"/>
              </a:lnSpc>
              <a:spcBef>
                <a:spcPts val="1000"/>
              </a:spcBef>
              <a:spcAft>
                <a:spcPts val="0"/>
              </a:spcAft>
            </a:pPr>
            <a:r>
              <a:rPr lang="en-US" sz="4900" b="1" kern="1200" dirty="0" smtClean="0">
                <a:solidFill>
                  <a:srgbClr val="000000"/>
                </a:solidFill>
                <a:effectLst/>
                <a:latin typeface="Arial" panose="020B0604020202020204" pitchFamily="34" charset="0"/>
                <a:ea typeface="mn-ea"/>
                <a:cs typeface="Arial" panose="020B0604020202020204" pitchFamily="34" charset="0"/>
              </a:rPr>
              <a:t>IT IS A DATE WITH OUR MIND-BLOWING GOD THAT DOES </a:t>
            </a:r>
            <a:r>
              <a:rPr lang="en-US" sz="4900" b="1" kern="1200" dirty="0">
                <a:solidFill>
                  <a:srgbClr val="000000"/>
                </a:solidFill>
                <a:effectLst/>
                <a:latin typeface="Arial" panose="020B0604020202020204" pitchFamily="34" charset="0"/>
                <a:ea typeface="mn-ea"/>
                <a:cs typeface="Arial" panose="020B0604020202020204" pitchFamily="34" charset="0"/>
              </a:rPr>
              <a:t>MIND BLOWING </a:t>
            </a:r>
            <a:r>
              <a:rPr lang="en-US" sz="4900" b="1" kern="1200" dirty="0" smtClean="0">
                <a:solidFill>
                  <a:srgbClr val="000000"/>
                </a:solidFill>
                <a:effectLst/>
                <a:latin typeface="Arial" panose="020B0604020202020204" pitchFamily="34" charset="0"/>
                <a:ea typeface="mn-ea"/>
                <a:cs typeface="Arial" panose="020B0604020202020204" pitchFamily="34" charset="0"/>
              </a:rPr>
              <a:t>THINGS. Be </a:t>
            </a:r>
            <a:r>
              <a:rPr lang="en-US" sz="4900" b="1" kern="1200" dirty="0">
                <a:solidFill>
                  <a:srgbClr val="000000"/>
                </a:solidFill>
                <a:effectLst/>
                <a:latin typeface="Arial" panose="020B0604020202020204" pitchFamily="34" charset="0"/>
                <a:ea typeface="mn-ea"/>
                <a:cs typeface="Arial" panose="020B0604020202020204" pitchFamily="34" charset="0"/>
              </a:rPr>
              <a:t>a part of this global quake FROM MONDAY THROUGH  FRIDAY, 7AM Nigerian time, via any of our social media platforms as displayed on the </a:t>
            </a:r>
            <a:r>
              <a:rPr lang="en-US" sz="4900" b="1" kern="1200" dirty="0" err="1">
                <a:solidFill>
                  <a:srgbClr val="000000"/>
                </a:solidFill>
                <a:effectLst/>
                <a:latin typeface="Arial" panose="020B0604020202020204" pitchFamily="34" charset="0"/>
                <a:ea typeface="mn-ea"/>
                <a:cs typeface="Arial" panose="020B0604020202020204" pitchFamily="34" charset="0"/>
              </a:rPr>
              <a:t>screen.</a:t>
            </a:r>
            <a:endParaRPr lang="en-US" sz="4900" b="1" kern="1200" dirty="0" err="1">
              <a:solidFill>
                <a:srgbClr val="000000"/>
              </a:solidFill>
              <a:effectLst/>
              <a:latin typeface="Arial" panose="020B0604020202020204" pitchFamily="34" charset="0"/>
              <a:ea typeface="mn-ea"/>
              <a:cs typeface="Arial" panose="020B0604020202020204" pitchFamily="34" charset="0"/>
            </a:endParaRPr>
          </a:p>
          <a:p>
            <a:pPr marL="0" marR="0" indent="0" algn="l">
              <a:lnSpc>
                <a:spcPct val="150000"/>
              </a:lnSpc>
              <a:spcBef>
                <a:spcPts val="1000"/>
              </a:spcBef>
              <a:spcAft>
                <a:spcPts val="0"/>
              </a:spcAft>
            </a:pPr>
            <a:r>
              <a:rPr lang="en-US" sz="4900" b="1" kern="1200" dirty="0" err="1">
                <a:solidFill>
                  <a:srgbClr val="000000"/>
                </a:solidFill>
                <a:effectLst/>
                <a:latin typeface="Arial" panose="020B0604020202020204" pitchFamily="34" charset="0"/>
                <a:ea typeface="mn-ea"/>
                <a:cs typeface="Arial" panose="020B0604020202020204" pitchFamily="34" charset="0"/>
              </a:rPr>
              <a:t>YOU</a:t>
            </a:r>
            <a:r>
              <a:rPr lang="en-US" sz="4900" b="1" kern="1200" dirty="0">
                <a:solidFill>
                  <a:srgbClr val="000000"/>
                </a:solidFill>
                <a:effectLst/>
                <a:latin typeface="Arial" panose="020B0604020202020204" pitchFamily="34" charset="0"/>
                <a:ea typeface="mn-ea"/>
                <a:cs typeface="Arial" panose="020B0604020202020204" pitchFamily="34" charset="0"/>
              </a:rPr>
              <a:t> must EMERGE and testify; THAT WHAT GOD CANNOT DO, DOES NOT EXIST!</a:t>
            </a:r>
            <a:endParaRPr lang="en-US" sz="4900" dirty="0">
              <a:effectLst/>
              <a:latin typeface="Arial" panose="020B0604020202020204" pitchFamily="34" charset="0"/>
              <a:ea typeface="SimSun" panose="02010600030101010101" pitchFamily="2" charset="-122"/>
              <a:cs typeface="Arial" panose="020B0604020202020204" pitchFamily="34" charset="0"/>
            </a:endParaRPr>
          </a:p>
          <a:p>
            <a:pPr marL="0" marR="0" indent="0" algn="l">
              <a:lnSpc>
                <a:spcPct val="150000"/>
              </a:lnSpc>
              <a:spcBef>
                <a:spcPts val="1000"/>
              </a:spcBef>
              <a:spcAft>
                <a:spcPts val="0"/>
              </a:spcAft>
              <a:buNone/>
            </a:pPr>
            <a:r>
              <a:rPr lang="en-US" sz="4900" dirty="0" smtClean="0">
                <a:effectLst/>
                <a:latin typeface="Arial" panose="020B0604020202020204" pitchFamily="34" charset="0"/>
                <a:ea typeface="SimSun" panose="02010600030101010101" pitchFamily="2" charset="-122"/>
                <a:cs typeface="Arial" panose="020B0604020202020204" pitchFamily="34" charset="0"/>
              </a:rPr>
              <a:t>AT THE LAST  FIVE THURSDAY OF MORE ......WORD AND FIRE   SERVICE, THE WORD WAS INCISIVE AND WE WERE SO BLESSED( A CLIP OF PAPA’S PREACHING)</a:t>
            </a:r>
            <a:endParaRPr lang="en-US" sz="4900" dirty="0">
              <a:effectLst/>
              <a:latin typeface="Arial" panose="020B0604020202020204" pitchFamily="34" charset="0"/>
              <a:ea typeface="SimSun" panose="02010600030101010101" pitchFamily="2" charset="-122"/>
              <a:cs typeface="Arial" panose="020B0604020202020204" pitchFamily="34" charset="0"/>
            </a:endParaRPr>
          </a:p>
          <a:p>
            <a:pPr marL="0" marR="0" indent="0" algn="l">
              <a:lnSpc>
                <a:spcPct val="150000"/>
              </a:lnSpc>
              <a:spcBef>
                <a:spcPts val="1000"/>
              </a:spcBef>
              <a:spcAft>
                <a:spcPts val="0"/>
              </a:spcAft>
            </a:pPr>
            <a:r>
              <a:rPr lang="en-US" sz="4900" b="1" dirty="0" smtClean="0">
                <a:solidFill>
                  <a:srgbClr val="000000"/>
                </a:solidFill>
                <a:latin typeface="Arial" panose="020B0604020202020204" pitchFamily="34" charset="0"/>
                <a:ea typeface="mn-ea"/>
                <a:cs typeface="Arial" panose="020B0604020202020204" pitchFamily="34" charset="0"/>
              </a:rPr>
              <a:t>OUR FIVE THURSDAYS OF more SAW US DRAW OUR MORE FROM THE ALTAR OF FIRE. </a:t>
            </a:r>
            <a:r>
              <a:rPr lang="en-US" sz="4900" b="1" kern="1200" dirty="0" smtClean="0">
                <a:solidFill>
                  <a:srgbClr val="000000"/>
                </a:solidFill>
                <a:effectLst/>
                <a:latin typeface="Arial" panose="020B0604020202020204" pitchFamily="34" charset="0"/>
                <a:ea typeface="mn-ea"/>
                <a:cs typeface="Arial" panose="020B0604020202020204" pitchFamily="34" charset="0"/>
              </a:rPr>
              <a:t>Join</a:t>
            </a:r>
            <a:r>
              <a:rPr lang="en-US" sz="4900" b="0" kern="1200" dirty="0" smtClean="0">
                <a:solidFill>
                  <a:srgbClr val="000000"/>
                </a:solidFill>
                <a:effectLst/>
                <a:latin typeface="Arial" panose="020B0604020202020204" pitchFamily="34" charset="0"/>
                <a:ea typeface="mn-ea"/>
                <a:cs typeface="Arial" panose="020B0604020202020204" pitchFamily="34" charset="0"/>
              </a:rPr>
              <a:t> </a:t>
            </a:r>
            <a:r>
              <a:rPr lang="en-US" sz="4900" b="0" kern="1200" dirty="0">
                <a:solidFill>
                  <a:srgbClr val="000000"/>
                </a:solidFill>
                <a:effectLst/>
                <a:latin typeface="Arial" panose="020B0604020202020204" pitchFamily="34" charset="0"/>
                <a:ea typeface="mn-ea"/>
                <a:cs typeface="Arial" panose="020B0604020202020204" pitchFamily="34" charset="0"/>
              </a:rPr>
              <a:t>us every Thursday  by 6pm </a:t>
            </a:r>
            <a:r>
              <a:rPr lang="en-US" sz="4900" b="0" kern="1200" dirty="0" smtClean="0">
                <a:solidFill>
                  <a:srgbClr val="000000"/>
                </a:solidFill>
                <a:effectLst/>
                <a:latin typeface="Arial" panose="020B0604020202020204" pitchFamily="34" charset="0"/>
                <a:ea typeface="mn-ea"/>
                <a:cs typeface="Arial" panose="020B0604020202020204" pitchFamily="34" charset="0"/>
              </a:rPr>
              <a:t>FOR  </a:t>
            </a:r>
            <a:r>
              <a:rPr lang="en-US" sz="4900" b="0" kern="1200" dirty="0">
                <a:solidFill>
                  <a:srgbClr val="000000"/>
                </a:solidFill>
                <a:effectLst/>
                <a:latin typeface="Arial" panose="020B0604020202020204" pitchFamily="34" charset="0"/>
                <a:ea typeface="mn-ea"/>
                <a:cs typeface="Arial" panose="020B0604020202020204" pitchFamily="34" charset="0"/>
              </a:rPr>
              <a:t>our Word and Fire </a:t>
            </a:r>
            <a:r>
              <a:rPr lang="en-US" sz="4900" b="0" kern="1200" dirty="0" smtClean="0">
                <a:solidFill>
                  <a:srgbClr val="000000"/>
                </a:solidFill>
                <a:effectLst/>
                <a:latin typeface="Arial" panose="020B0604020202020204" pitchFamily="34" charset="0"/>
                <a:ea typeface="mn-ea"/>
                <a:cs typeface="Arial" panose="020B0604020202020204" pitchFamily="34" charset="0"/>
              </a:rPr>
              <a:t>Service.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69" y="374469"/>
            <a:ext cx="5564778" cy="879565"/>
          </a:xfrm>
        </p:spPr>
        <p:txBody>
          <a:bodyPr/>
          <a:lstStyle/>
          <a:p>
            <a:r>
              <a:rPr lang="en-US" dirty="0" smtClean="0"/>
              <a:t>                     4</a:t>
            </a:r>
            <a:endParaRPr lang="en-US" dirty="0"/>
          </a:p>
        </p:txBody>
      </p:sp>
      <p:sp>
        <p:nvSpPr>
          <p:cNvPr id="3" name="Content Placeholder 2"/>
          <p:cNvSpPr>
            <a:spLocks noGrp="1"/>
          </p:cNvSpPr>
          <p:nvPr>
            <p:ph idx="1"/>
          </p:nvPr>
        </p:nvSpPr>
        <p:spPr/>
        <p:txBody>
          <a:bodyPr>
            <a:normAutofit fontScale="92500"/>
          </a:bodyPr>
          <a:lstStyle/>
          <a:p>
            <a:pPr marL="0" marR="0">
              <a:lnSpc>
                <a:spcPct val="150000"/>
              </a:lnSpc>
              <a:spcBef>
                <a:spcPts val="0"/>
              </a:spcBef>
              <a:spcAft>
                <a:spcPts val="0"/>
              </a:spcAft>
            </a:pPr>
            <a:r>
              <a:rPr lang="en-US" dirty="0" smtClean="0">
                <a:effectLst/>
                <a:latin typeface="Visby Round CF" panose="020F0000000000000000" pitchFamily="34" charset="0"/>
                <a:ea typeface="SimSun" panose="02010600030101010101" pitchFamily="2" charset="-122"/>
                <a:cs typeface="Times New Roman" panose="02020603050405020304" pitchFamily="18" charset="0"/>
              </a:rPr>
              <a:t>ARE YOU PART OF STREAMS OF JOY ABUJA WORKFORCE? </a:t>
            </a:r>
            <a:endParaRPr lang="en-US" dirty="0" smtClean="0">
              <a:effectLst/>
              <a:latin typeface="Visby Round CF" panose="020F0000000000000000"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dirty="0" smtClean="0">
                <a:effectLst/>
                <a:latin typeface="Visby Round CF" panose="020F0000000000000000" pitchFamily="34" charset="0"/>
                <a:ea typeface="SimSun" panose="02010600030101010101" pitchFamily="2" charset="-122"/>
                <a:cs typeface="Times New Roman" panose="02020603050405020304" pitchFamily="18" charset="0"/>
              </a:rPr>
              <a:t>Do </a:t>
            </a:r>
            <a:r>
              <a:rPr lang="en-US" dirty="0">
                <a:effectLst/>
                <a:latin typeface="Visby Round CF" panose="020F0000000000000000" pitchFamily="34" charset="0"/>
                <a:ea typeface="SimSun" panose="02010600030101010101" pitchFamily="2" charset="-122"/>
                <a:cs typeface="Times New Roman" panose="02020603050405020304" pitchFamily="18" charset="0"/>
              </a:rPr>
              <a:t>you know that there is a covering over you when you serve in God’s vineyard? So, what are you waiting for? Visit the Enquiry </a:t>
            </a:r>
            <a:r>
              <a:rPr lang="en-US" dirty="0" smtClean="0">
                <a:effectLst/>
                <a:latin typeface="Visby Round CF" panose="020F0000000000000000" pitchFamily="34" charset="0"/>
                <a:ea typeface="SimSun" panose="02010600030101010101" pitchFamily="2" charset="-122"/>
                <a:cs typeface="Times New Roman" panose="02020603050405020304" pitchFamily="18" charset="0"/>
              </a:rPr>
              <a:t>Desk </a:t>
            </a:r>
            <a:r>
              <a:rPr lang="en-US" dirty="0">
                <a:effectLst/>
                <a:latin typeface="Visby Round CF" panose="020F0000000000000000" pitchFamily="34" charset="0"/>
                <a:ea typeface="SimSun" panose="02010600030101010101" pitchFamily="2" charset="-122"/>
                <a:cs typeface="Times New Roman" panose="02020603050405020304" pitchFamily="18" charset="0"/>
              </a:rPr>
              <a:t>and find out how you can join the Work </a:t>
            </a:r>
            <a:r>
              <a:rPr lang="en-US" dirty="0" smtClean="0">
                <a:effectLst/>
                <a:latin typeface="Visby Round CF" panose="020F0000000000000000" pitchFamily="34" charset="0"/>
                <a:ea typeface="SimSun" panose="02010600030101010101" pitchFamily="2" charset="-122"/>
                <a:cs typeface="Times New Roman" panose="02020603050405020304" pitchFamily="18" charset="0"/>
              </a:rPr>
              <a:t>force and the available units.</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50000"/>
              </a:lnSpc>
              <a:spcBef>
                <a:spcPts val="0"/>
              </a:spcBef>
              <a:spcAft>
                <a:spcPts val="0"/>
              </a:spcAft>
              <a:buNone/>
            </a:pPr>
            <a:r>
              <a:rPr lang="en-US" dirty="0">
                <a:effectLst/>
                <a:latin typeface="Visby Round CF" panose="020F0000000000000000" pitchFamily="34"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dirty="0">
                <a:effectLst/>
                <a:latin typeface="Visby Round CF" panose="020F0000000000000000" pitchFamily="34" charset="0"/>
                <a:ea typeface="SimSun" panose="02010600030101010101" pitchFamily="2" charset="-122"/>
                <a:cs typeface="Times New Roman" panose="02020603050405020304" pitchFamily="18" charset="0"/>
              </a:rPr>
              <a:t>YOU ARE THE BEST!!!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7580" y="394335"/>
            <a:ext cx="2868295" cy="1315720"/>
          </a:xfrm>
        </p:spPr>
        <p:txBody>
          <a:bodyPr/>
          <a:p>
            <a:r>
              <a:rPr lang="en-US"/>
              <a:t>4B</a:t>
            </a:r>
            <a:endParaRPr lang="en-US"/>
          </a:p>
        </p:txBody>
      </p:sp>
      <p:sp>
        <p:nvSpPr>
          <p:cNvPr id="3" name="Content Placeholder 2"/>
          <p:cNvSpPr>
            <a:spLocks noGrp="1"/>
          </p:cNvSpPr>
          <p:nvPr>
            <p:ph idx="1"/>
          </p:nvPr>
        </p:nvSpPr>
        <p:spPr/>
        <p:txBody>
          <a:bodyPr/>
          <a:p>
            <a:r>
              <a:rPr lang="en-US"/>
              <a:t>Are you  Single?Searching and looking foward to Mingle in God’s approved way?</a:t>
            </a:r>
            <a:endParaRPr lang="en-US"/>
          </a:p>
          <a:p>
            <a:r>
              <a:rPr lang="en-US"/>
              <a:t>Have you ever attended any of our Hang outs with Pastor Jerry?</a:t>
            </a:r>
            <a:endParaRPr lang="en-US"/>
          </a:p>
          <a:p>
            <a:r>
              <a:rPr lang="en-US"/>
              <a:t>WHERE HAVE YOU BEEN!!!</a:t>
            </a:r>
            <a:endParaRPr lang="en-US"/>
          </a:p>
          <a:p>
            <a:r>
              <a:rPr lang="en-US"/>
              <a:t>Take my word for it, you should be right here by 6pm today for another inspiring and interesting time with our Lead Pastor.</a:t>
            </a:r>
            <a:endParaRPr lang="en-US"/>
          </a:p>
          <a:p>
            <a:r>
              <a:rPr lang="en-US"/>
              <a:t>I look forward to receiving you.</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11" y="313509"/>
            <a:ext cx="6017624" cy="818605"/>
          </a:xfrm>
        </p:spPr>
        <p:txBody>
          <a:bodyPr/>
          <a:lstStyle/>
          <a:p>
            <a:r>
              <a:rPr lang="en-US" dirty="0"/>
              <a:t> </a:t>
            </a:r>
            <a:r>
              <a:rPr lang="en-US" dirty="0" smtClean="0"/>
              <a:t>                   5</a:t>
            </a:r>
            <a:endParaRPr lang="en-US" dirty="0"/>
          </a:p>
        </p:txBody>
      </p:sp>
      <p:sp>
        <p:nvSpPr>
          <p:cNvPr id="3" name="Content Placeholder 2"/>
          <p:cNvSpPr>
            <a:spLocks noGrp="1"/>
          </p:cNvSpPr>
          <p:nvPr>
            <p:ph idx="1"/>
          </p:nvPr>
        </p:nvSpPr>
        <p:spPr>
          <a:xfrm>
            <a:off x="838200" y="1036320"/>
            <a:ext cx="10515600" cy="5140643"/>
          </a:xfrm>
        </p:spPr>
        <p:txBody>
          <a:bodyPr>
            <a:normAutofit fontScale="90000" lnSpcReduction="10000"/>
          </a:bodyPr>
          <a:lstStyle/>
          <a:p>
            <a:pPr marL="0" marR="0">
              <a:lnSpc>
                <a:spcPct val="150000"/>
              </a:lnSpc>
              <a:spcBef>
                <a:spcPts val="0"/>
              </a:spcBef>
              <a:spcAft>
                <a:spcPts val="0"/>
              </a:spcAft>
            </a:pPr>
            <a:endParaRPr lang="en-US" sz="1800" dirty="0">
              <a:effectLst/>
              <a:latin typeface="Visby Round CF" panose="020F0000000000000000"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smtClean="0">
                <a:effectLst/>
                <a:latin typeface="Visby Round CF" panose="020F0000000000000000" pitchFamily="34" charset="0"/>
                <a:ea typeface="SimSun" panose="02010600030101010101" pitchFamily="2" charset="-122"/>
                <a:cs typeface="Times New Roman" panose="02020603050405020304" pitchFamily="18" charset="0"/>
              </a:rPr>
              <a:t>Our </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children’s </a:t>
            </a:r>
            <a:r>
              <a:rPr lang="en-US" sz="1800" dirty="0" smtClean="0">
                <a:effectLst/>
                <a:latin typeface="Visby Round CF" panose="020F0000000000000000" pitchFamily="34" charset="0"/>
                <a:ea typeface="SimSun" panose="02010600030101010101" pitchFamily="2" charset="-122"/>
                <a:cs typeface="Times New Roman" panose="02020603050405020304" pitchFamily="18" charset="0"/>
              </a:rPr>
              <a:t>Church, the Mighty Arrows Church, </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is indeed filled with activities that teach our Children the love of God and </a:t>
            </a:r>
            <a:r>
              <a:rPr lang="en-US" sz="1800" dirty="0" smtClean="0">
                <a:effectLst/>
                <a:latin typeface="Visby Round CF" panose="020F0000000000000000" pitchFamily="34" charset="0"/>
                <a:ea typeface="SimSun" panose="02010600030101010101" pitchFamily="2" charset="-122"/>
                <a:cs typeface="Times New Roman" panose="02020603050405020304" pitchFamily="18" charset="0"/>
              </a:rPr>
              <a:t>all they need to know in their own right as Children of God.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Parents are </a:t>
            </a:r>
            <a:r>
              <a:rPr lang="en-US" sz="1800" dirty="0" smtClean="0">
                <a:effectLst/>
                <a:latin typeface="Visby Round CF" panose="020F0000000000000000" pitchFamily="34" charset="0"/>
                <a:ea typeface="SimSun" panose="02010600030101010101" pitchFamily="2" charset="-122"/>
                <a:cs typeface="Times New Roman" panose="02020603050405020304" pitchFamily="18" charset="0"/>
              </a:rPr>
              <a:t>therefore, implored </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to take our little royalties to the Children’s church </a:t>
            </a:r>
            <a:r>
              <a:rPr lang="en-US" sz="1800" dirty="0" err="1" smtClean="0">
                <a:effectLst/>
                <a:latin typeface="Visby Round CF" panose="020F0000000000000000" pitchFamily="34" charset="0"/>
                <a:ea typeface="SimSun" panose="02010600030101010101" pitchFamily="2" charset="-122"/>
                <a:cs typeface="Times New Roman" panose="02020603050405020304" pitchFamily="18" charset="0"/>
              </a:rPr>
              <a:t>where‘</a:t>
            </a:r>
            <a:r>
              <a:rPr lang="en-US" sz="1800" dirty="0" err="1">
                <a:effectLst/>
                <a:latin typeface="Visby Round CF" panose="020F0000000000000000" pitchFamily="34" charset="0"/>
                <a:ea typeface="SimSun" panose="02010600030101010101" pitchFamily="2" charset="-122"/>
                <a:cs typeface="Times New Roman" panose="02020603050405020304" pitchFamily="18" charset="0"/>
              </a:rPr>
              <a:t>’GREATNESS</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a:t>
            </a:r>
            <a:r>
              <a:rPr lang="en-US" sz="1800" dirty="0" smtClean="0">
                <a:effectLst/>
                <a:latin typeface="Visby Round CF" panose="020F0000000000000000" pitchFamily="34" charset="0"/>
                <a:ea typeface="SimSun" panose="02010600030101010101" pitchFamily="2" charset="-122"/>
                <a:cs typeface="Times New Roman" panose="02020603050405020304" pitchFamily="18" charset="0"/>
              </a:rPr>
              <a:t>BECKONS’’.</a:t>
            </a:r>
            <a:endParaRPr lang="en-US" sz="1800" dirty="0" smtClean="0">
              <a:effectLst/>
              <a:latin typeface="Visby Round CF" panose="020F0000000000000000"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dirty="0">
                <a:effectLst/>
                <a:latin typeface="Calibri" panose="020F0502020204030204" pitchFamily="34" charset="0"/>
                <a:ea typeface="SimSun" panose="02010600030101010101" pitchFamily="2" charset="-122"/>
                <a:cs typeface="Times New Roman" panose="02020603050405020304" pitchFamily="18" charset="0"/>
              </a:rPr>
              <a:t>cLASSES ARE:</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50000"/>
              </a:lnSpc>
              <a:spcBef>
                <a:spcPts val="0"/>
              </a:spcBef>
              <a:spcAft>
                <a:spcPts val="0"/>
              </a:spcAft>
              <a:buNone/>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NURSERY – 2 TO 3 YEARS OLD</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JUNIOR CLASS : 4 TO 5 YEARS OLD</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INTERMIDIATE 6 -12 YEARS  OLD</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AND OUR (PRE -TEENS)  10 TO 12 YEARS OLD</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114" y="296091"/>
            <a:ext cx="5695406" cy="1166949"/>
          </a:xfrm>
        </p:spPr>
        <p:txBody>
          <a:bodyPr/>
          <a:lstStyle/>
          <a:p>
            <a:r>
              <a:rPr lang="en-US" dirty="0" smtClean="0"/>
              <a:t>                    6</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As we are about to wrap up this episode of the Broadcast, </a:t>
            </a:r>
            <a:r>
              <a:rPr lang="en-US" sz="1800" dirty="0" smtClean="0">
                <a:effectLst/>
                <a:latin typeface="Visby Round CF" panose="020F0000000000000000" pitchFamily="34" charset="0"/>
                <a:ea typeface="SimSun" panose="02010600030101010101" pitchFamily="2" charset="-122"/>
                <a:cs typeface="Times New Roman" panose="02020603050405020304" pitchFamily="18" charset="0"/>
              </a:rPr>
              <a:t>remember, WHAT </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GOD CANNOT DO DOES NOT EXIST.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DON’T BE WEARY OF Sharing the Strange acts of God ; SHARE and SHARE AGAIN.</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50000"/>
              </a:lnSpc>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Throughout the week, DO WELL TO stay connected online and please follow all our updates on Facebook and on Instagram;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it’s @Streamsofjoyinternational</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on Twitter,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it’s @streamsofjoyHQ </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and for our Abuja expression; WE ENCOURAGE YOU  to  like our Facebook page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a:t>
            </a:r>
            <a:r>
              <a:rPr lang="en-US" sz="1800" b="1" dirty="0" err="1" smtClean="0">
                <a:effectLst/>
                <a:latin typeface="Visby Round CF" panose="020F0000000000000000" pitchFamily="34" charset="0"/>
                <a:ea typeface="SimSun" panose="02010600030101010101" pitchFamily="2" charset="-122"/>
                <a:cs typeface="Times New Roman" panose="02020603050405020304" pitchFamily="18" charset="0"/>
              </a:rPr>
              <a:t>streamsofjoyabuja</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Visby Round CF" panose="020F0000000000000000" pitchFamily="34" charset="0"/>
                <a:ea typeface="SimSun" panose="02010600030101010101" pitchFamily="2" charset="-122"/>
                <a:cs typeface="Times New Roman" panose="02020603050405020304" pitchFamily="18" charset="0"/>
              </a:rPr>
              <a:t>ALSO  follow our lead Pastor,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on </a:t>
            </a:r>
            <a:r>
              <a:rPr lang="en-US" sz="1800" b="1" dirty="0" smtClean="0">
                <a:effectLst/>
                <a:latin typeface="Visby Round CF" panose="020F0000000000000000" pitchFamily="34" charset="0"/>
                <a:ea typeface="SimSun" panose="02010600030101010101" pitchFamily="2" charset="-122"/>
                <a:cs typeface="Times New Roman" panose="02020603050405020304" pitchFamily="18" charset="0"/>
              </a:rPr>
              <a:t>Facebook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@JERRY UCHECHUKWU EZE</a:t>
            </a:r>
            <a:r>
              <a:rPr lang="en-US" sz="1800" dirty="0">
                <a:effectLst/>
                <a:latin typeface="Visby Round CF" panose="020F0000000000000000" pitchFamily="34" charset="0"/>
                <a:ea typeface="SimSun" panose="02010600030101010101" pitchFamily="2" charset="-122"/>
                <a:cs typeface="Times New Roman" panose="02020603050405020304" pitchFamily="18" charset="0"/>
              </a:rPr>
              <a:t>, on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Instagram </a:t>
            </a:r>
            <a:r>
              <a:rPr lang="en-US" sz="1800" b="1" dirty="0" smtClean="0">
                <a:effectLst/>
                <a:latin typeface="Visby Round CF" panose="020F0000000000000000" pitchFamily="34" charset="0"/>
                <a:ea typeface="SimSun" panose="02010600030101010101" pitchFamily="2" charset="-122"/>
                <a:cs typeface="Times New Roman" panose="02020603050405020304" pitchFamily="18" charset="0"/>
              </a:rPr>
              <a:t>@</a:t>
            </a:r>
            <a:r>
              <a:rPr lang="en-US" sz="1800" b="1" dirty="0" err="1" smtClean="0">
                <a:effectLst/>
                <a:latin typeface="Visby Round CF" panose="020F0000000000000000" pitchFamily="34" charset="0"/>
                <a:ea typeface="SimSun" panose="02010600030101010101" pitchFamily="2" charset="-122"/>
                <a:cs typeface="Times New Roman" panose="02020603050405020304" pitchFamily="18" charset="0"/>
              </a:rPr>
              <a:t>realjerry</a:t>
            </a:r>
            <a:r>
              <a:rPr lang="en-US" sz="1800" b="1" dirty="0" err="1" smtClean="0">
                <a:latin typeface="Visby Round CF" panose="020F0000000000000000" pitchFamily="34" charset="0"/>
                <a:ea typeface="SimSun" panose="02010600030101010101" pitchFamily="2" charset="-122"/>
                <a:cs typeface="Times New Roman" panose="02020603050405020304" pitchFamily="18" charset="0"/>
              </a:rPr>
              <a:t>eze</a:t>
            </a:r>
            <a:r>
              <a:rPr lang="en-US" sz="1800" b="1" dirty="0" smtClean="0">
                <a:latin typeface="Visby Round CF" panose="020F0000000000000000" pitchFamily="34" charset="0"/>
                <a:ea typeface="SimSun" panose="02010600030101010101" pitchFamily="2" charset="-122"/>
                <a:cs typeface="Times New Roman" panose="02020603050405020304" pitchFamily="18" charset="0"/>
              </a:rPr>
              <a:t> with the blue tick,</a:t>
            </a:r>
            <a:r>
              <a:rPr lang="en-US" sz="1800" b="1" dirty="0" smtClean="0">
                <a:effectLst/>
                <a:latin typeface="Visby Round CF" panose="020F0000000000000000" pitchFamily="34" charset="0"/>
                <a:ea typeface="SimSun" panose="02010600030101010101" pitchFamily="2" charset="-122"/>
                <a:cs typeface="Times New Roman" panose="02020603050405020304" pitchFamily="18" charset="0"/>
              </a:rPr>
              <a:t> twitter </a:t>
            </a:r>
            <a:r>
              <a:rPr lang="en-US" sz="1800" b="1" dirty="0">
                <a:effectLst/>
                <a:latin typeface="Visby Round CF" panose="020F0000000000000000" pitchFamily="34" charset="0"/>
                <a:ea typeface="SimSun" panose="02010600030101010101" pitchFamily="2" charset="-122"/>
                <a:cs typeface="Times New Roman" panose="02020603050405020304" pitchFamily="18" charset="0"/>
              </a:rPr>
              <a:t>@realjerryeze,  and on YouTube @Pastor Jerry Eze.  </a:t>
            </a:r>
            <a:endParaRPr lang="en-US" b="1"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256" y="365126"/>
            <a:ext cx="3509555" cy="618944"/>
          </a:xfrm>
        </p:spPr>
        <p:txBody>
          <a:bodyPr>
            <a:normAutofit fontScale="90000"/>
          </a:bodyPr>
          <a:lstStyle/>
          <a:p>
            <a:r>
              <a:rPr lang="en-US" dirty="0" smtClean="0"/>
              <a:t>                          7</a:t>
            </a:r>
            <a:endParaRPr lang="en-US" dirty="0"/>
          </a:p>
        </p:txBody>
      </p:sp>
      <p:sp>
        <p:nvSpPr>
          <p:cNvPr id="3" name="Content Placeholder 2"/>
          <p:cNvSpPr>
            <a:spLocks noGrp="1"/>
          </p:cNvSpPr>
          <p:nvPr>
            <p:ph idx="1"/>
          </p:nvPr>
        </p:nvSpPr>
        <p:spPr/>
        <p:txBody>
          <a:bodyPr>
            <a:normAutofit lnSpcReduction="10000"/>
          </a:bodyPr>
          <a:lstStyle/>
          <a:p>
            <a:pPr marL="0">
              <a:lnSpc>
                <a:spcPct val="150000"/>
              </a:lnSpc>
              <a:spcBef>
                <a:spcPts val="0"/>
              </a:spcBef>
            </a:pPr>
            <a:r>
              <a:rPr lang="en-US" sz="2400" dirty="0" smtClean="0">
                <a:effectLst/>
                <a:latin typeface="Arial" panose="020B0604020202020204" pitchFamily="34" charset="0"/>
                <a:ea typeface="SimSun" panose="02010600030101010101" pitchFamily="2" charset="-122"/>
                <a:cs typeface="Arial" panose="020B0604020202020204" pitchFamily="34" charset="0"/>
              </a:rPr>
              <a:t>WHAT AN AMAZING TIME IT HAS BEEN IN GOD’S </a:t>
            </a:r>
            <a:r>
              <a:rPr lang="en-US" sz="2400" dirty="0" smtClean="0">
                <a:latin typeface="Arial" panose="020B0604020202020204" pitchFamily="34" charset="0"/>
                <a:ea typeface="SimSun" panose="02010600030101010101" pitchFamily="2" charset="-122"/>
                <a:cs typeface="Arial" panose="020B0604020202020204" pitchFamily="34" charset="0"/>
              </a:rPr>
              <a:t>PRESENCE </a:t>
            </a:r>
            <a:r>
              <a:rPr lang="en-US" sz="2400" dirty="0">
                <a:latin typeface="Arial" panose="020B0604020202020204" pitchFamily="34" charset="0"/>
                <a:ea typeface="SimSun" panose="02010600030101010101" pitchFamily="2" charset="-122"/>
                <a:cs typeface="Arial" panose="020B0604020202020204" pitchFamily="34" charset="0"/>
              </a:rPr>
              <a:t>The Angel over this house, </a:t>
            </a:r>
            <a:r>
              <a:rPr lang="en-US" sz="2400" dirty="0" err="1">
                <a:latin typeface="Arial" panose="020B0604020202020204" pitchFamily="34" charset="0"/>
                <a:ea typeface="SimSun" panose="02010600030101010101" pitchFamily="2" charset="-122"/>
                <a:cs typeface="Arial" panose="020B0604020202020204" pitchFamily="34" charset="0"/>
              </a:rPr>
              <a:t>Pst</a:t>
            </a:r>
            <a:r>
              <a:rPr lang="en-US" sz="2400" dirty="0">
                <a:latin typeface="Arial" panose="020B0604020202020204" pitchFamily="34" charset="0"/>
                <a:ea typeface="SimSun" panose="02010600030101010101" pitchFamily="2" charset="-122"/>
                <a:cs typeface="Arial" panose="020B0604020202020204" pitchFamily="34" charset="0"/>
              </a:rPr>
              <a:t>. Jerry once said ‘’ IF DESTINY BRINGS YOU TO THE MARKET PLACE; ENSURE YOU COME WITH </a:t>
            </a:r>
            <a:r>
              <a:rPr lang="en-US" sz="2400">
                <a:latin typeface="Arial" panose="020B0604020202020204" pitchFamily="34" charset="0"/>
                <a:ea typeface="SimSun" panose="02010600030101010101" pitchFamily="2" charset="-122"/>
                <a:cs typeface="Arial" panose="020B0604020202020204" pitchFamily="34" charset="0"/>
              </a:rPr>
              <a:t>A </a:t>
            </a:r>
            <a:r>
              <a:rPr lang="en-US" sz="2400" smtClean="0">
                <a:latin typeface="Arial" panose="020B0604020202020204" pitchFamily="34" charset="0"/>
                <a:ea typeface="SimSun" panose="02010600030101010101" pitchFamily="2" charset="-122"/>
                <a:cs typeface="Arial" panose="020B0604020202020204" pitchFamily="34" charset="0"/>
              </a:rPr>
              <a:t>PRODUCT, LEST YOU BECOME THE COMMODITY TO BE TRADED’’ </a:t>
            </a:r>
            <a:endParaRPr lang="en-US" sz="2400" dirty="0">
              <a:latin typeface="Arial" panose="020B0604020202020204" pitchFamily="34" charset="0"/>
              <a:ea typeface="SimSun" panose="02010600030101010101" pitchFamily="2" charset="-122"/>
              <a:cs typeface="Arial" panose="020B0604020202020204" pitchFamily="34" charset="0"/>
            </a:endParaRPr>
          </a:p>
          <a:p>
            <a:pPr marL="0" marR="0">
              <a:lnSpc>
                <a:spcPct val="150000"/>
              </a:lnSpc>
              <a:spcBef>
                <a:spcPts val="0"/>
              </a:spcBef>
              <a:spcAft>
                <a:spcPts val="0"/>
              </a:spcAft>
            </a:pPr>
            <a:r>
              <a:rPr lang="en-US" sz="2400" dirty="0" smtClean="0">
                <a:effectLst/>
                <a:latin typeface="Arial" panose="020B0604020202020204" pitchFamily="34" charset="0"/>
                <a:ea typeface="SimSun" panose="02010600030101010101" pitchFamily="2" charset="-122"/>
                <a:cs typeface="Arial" panose="020B0604020202020204" pitchFamily="34" charset="0"/>
              </a:rPr>
              <a:t> If </a:t>
            </a:r>
            <a:r>
              <a:rPr lang="en-US" sz="2400" dirty="0">
                <a:effectLst/>
                <a:latin typeface="Arial" panose="020B0604020202020204" pitchFamily="34" charset="0"/>
                <a:ea typeface="SimSun" panose="02010600030101010101" pitchFamily="2" charset="-122"/>
                <a:cs typeface="Arial" panose="020B0604020202020204" pitchFamily="34" charset="0"/>
              </a:rPr>
              <a:t>today is your first time IN SERVICE  with us, we’re </a:t>
            </a:r>
            <a:r>
              <a:rPr lang="en-US" sz="2400" dirty="0" smtClean="0">
                <a:effectLst/>
                <a:latin typeface="Arial" panose="020B0604020202020204" pitchFamily="34" charset="0"/>
                <a:ea typeface="SimSun" panose="02010600030101010101" pitchFamily="2" charset="-122"/>
                <a:cs typeface="Arial" panose="020B0604020202020204" pitchFamily="34" charset="0"/>
              </a:rPr>
              <a:t>TRULY </a:t>
            </a:r>
            <a:r>
              <a:rPr lang="en-US" sz="2400" dirty="0">
                <a:effectLst/>
                <a:latin typeface="Arial" panose="020B0604020202020204" pitchFamily="34" charset="0"/>
                <a:ea typeface="SimSun" panose="02010600030101010101" pitchFamily="2" charset="-122"/>
                <a:cs typeface="Arial" panose="020B0604020202020204" pitchFamily="34" charset="0"/>
              </a:rPr>
              <a:t>HAPPY  to have you., WELCOME once </a:t>
            </a:r>
            <a:r>
              <a:rPr lang="en-US" sz="2400" dirty="0" smtClean="0">
                <a:effectLst/>
                <a:latin typeface="Arial" panose="020B0604020202020204" pitchFamily="34" charset="0"/>
                <a:ea typeface="SimSun" panose="02010600030101010101" pitchFamily="2" charset="-122"/>
                <a:cs typeface="Arial" panose="020B0604020202020204" pitchFamily="34" charset="0"/>
              </a:rPr>
              <a:t>more</a:t>
            </a:r>
            <a:r>
              <a:rPr lang="en-US" sz="2400" dirty="0">
                <a:latin typeface="Arial" panose="020B0604020202020204" pitchFamily="34" charset="0"/>
                <a:ea typeface="SimSun" panose="02010600030101010101" pitchFamily="2" charset="-122"/>
                <a:cs typeface="Arial" panose="020B0604020202020204" pitchFamily="34" charset="0"/>
              </a:rPr>
              <a:t> </a:t>
            </a:r>
            <a:r>
              <a:rPr lang="en-US" sz="2400" dirty="0" smtClean="0">
                <a:latin typeface="Arial" panose="020B0604020202020204" pitchFamily="34" charset="0"/>
                <a:ea typeface="SimSun" panose="02010600030101010101" pitchFamily="2" charset="-122"/>
                <a:cs typeface="Arial" panose="020B0604020202020204" pitchFamily="34" charset="0"/>
              </a:rPr>
              <a:t>and please rise to be given our unique welcome as I most  </a:t>
            </a:r>
            <a:r>
              <a:rPr lang="en-US" sz="2400" dirty="0" smtClean="0">
                <a:effectLst/>
                <a:latin typeface="Arial" panose="020B0604020202020204" pitchFamily="34" charset="0"/>
                <a:ea typeface="SimSun" panose="02010600030101010101" pitchFamily="2" charset="-122"/>
                <a:cs typeface="Arial" panose="020B0604020202020204" pitchFamily="34" charset="0"/>
              </a:rPr>
              <a:t>respectfully  re-invite OUR Lead Pastor, Pastor Jerry </a:t>
            </a:r>
            <a:r>
              <a:rPr lang="en-US" sz="2400" dirty="0" err="1" smtClean="0">
                <a:effectLst/>
                <a:latin typeface="Arial" panose="020B0604020202020204" pitchFamily="34" charset="0"/>
                <a:ea typeface="SimSun" panose="02010600030101010101" pitchFamily="2" charset="-122"/>
                <a:cs typeface="Arial" panose="020B0604020202020204" pitchFamily="34" charset="0"/>
              </a:rPr>
              <a:t>Eze</a:t>
            </a:r>
            <a:r>
              <a:rPr lang="en-US" sz="2400" dirty="0" smtClean="0">
                <a:effectLst/>
                <a:latin typeface="Arial" panose="020B0604020202020204" pitchFamily="34" charset="0"/>
                <a:ea typeface="SimSun" panose="02010600030101010101" pitchFamily="2" charset="-122"/>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4640</Words>
  <Application>WPS Presentation</Application>
  <PresentationFormat>Widescreen</PresentationFormat>
  <Paragraphs>73</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Times New Roman</vt:lpstr>
      <vt:lpstr>mn-ea</vt:lpstr>
      <vt:lpstr>Courier Final Draft</vt:lpstr>
      <vt:lpstr>Cambria</vt:lpstr>
      <vt:lpstr>Visby Round CF</vt:lpstr>
      <vt:lpstr>Calibri</vt:lpstr>
      <vt:lpstr>Calibri Light</vt:lpstr>
      <vt:lpstr>Microsoft YaHei</vt:lpstr>
      <vt:lpstr>Arial Unicode MS</vt:lpstr>
      <vt:lpstr>Office Theme</vt:lpstr>
      <vt:lpstr>                                             1  In Streams of Joy Abuja Broadcast today:</vt:lpstr>
      <vt:lpstr>2</vt:lpstr>
      <vt:lpstr>                 3</vt:lpstr>
      <vt:lpstr>                     4</vt:lpstr>
      <vt:lpstr>PowerPoint 演示文稿</vt:lpstr>
      <vt:lpstr>                    5</vt:lpstr>
      <vt:lpstr>                    6</vt:lpstr>
      <vt:lpstr>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Chinyere Anyanwu</dc:creator>
  <cp:lastModifiedBy>SwyeatNyla</cp:lastModifiedBy>
  <cp:revision>35</cp:revision>
  <dcterms:created xsi:type="dcterms:W3CDTF">2022-05-24T20:11:00Z</dcterms:created>
  <dcterms:modified xsi:type="dcterms:W3CDTF">2022-06-07T19:47:41Z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8666AAE8860342C6BDB57F511FDE9EED</vt:lpwstr>
  </property>
  <property fmtid="{D5CDD505-2E9C-101B-9397-08002B2CF9AE}" pid="3" name="KSOProductBuildVer">
    <vt:lpwstr>1033-11.2.0.11156</vt:lpwstr>
  </property>
</Properties>
</file>