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3" r:id="rId7"/>
    <p:sldId id="262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5F5F5"/>
    <a:srgbClr val="726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59" d="100"/>
          <a:sy n="59" d="100"/>
        </p:scale>
        <p:origin x="259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957E-55D2-4505-AD1B-CAF9F545E6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828A-E449-4CA4-A715-0368683AE3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957E-55D2-4505-AD1B-CAF9F545E6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828A-E449-4CA4-A715-0368683AE3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957E-55D2-4505-AD1B-CAF9F545E6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828A-E449-4CA4-A715-0368683AE3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ic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957E-55D2-4505-AD1B-CAF9F545E6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828A-E449-4CA4-A715-0368683AE384}" type="slidenum">
              <a:rPr lang="en-US" smtClean="0"/>
            </a:fld>
            <a:endParaRPr lang="en-US"/>
          </a:p>
        </p:txBody>
      </p:sp>
      <p:sp>
        <p:nvSpPr>
          <p:cNvPr id="9" name="Flowchart: Document 8"/>
          <p:cNvSpPr/>
          <p:nvPr userDrawn="1"/>
        </p:nvSpPr>
        <p:spPr>
          <a:xfrm>
            <a:off x="0" y="1"/>
            <a:ext cx="6858000" cy="2401555"/>
          </a:xfrm>
          <a:prstGeom prst="flowChartDocument">
            <a:avLst/>
          </a:prstGeom>
          <a:solidFill>
            <a:srgbClr val="726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-281354" y="-205296"/>
            <a:ext cx="74207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FAFAFA"/>
                </a:solidFill>
                <a:latin typeface="Arial Black" panose="020B0A04020102020204" pitchFamily="34" charset="0"/>
              </a:rPr>
              <a:t>Pricing</a:t>
            </a:r>
            <a:endParaRPr lang="en-US" sz="23900" dirty="0">
              <a:solidFill>
                <a:srgbClr val="FAFAFA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Flowchart: Document 6"/>
          <p:cNvSpPr/>
          <p:nvPr userDrawn="1"/>
        </p:nvSpPr>
        <p:spPr>
          <a:xfrm>
            <a:off x="0" y="1"/>
            <a:ext cx="6858000" cy="2401555"/>
          </a:xfrm>
          <a:prstGeom prst="flowChartDocument">
            <a:avLst/>
          </a:prstGeom>
          <a:solidFill>
            <a:srgbClr val="7267EF">
              <a:alpha val="9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957E-55D2-4505-AD1B-CAF9F545E6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828A-E449-4CA4-A715-0368683AE3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957E-55D2-4505-AD1B-CAF9F545E6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828A-E449-4CA4-A715-0368683AE3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957E-55D2-4505-AD1B-CAF9F545E65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828A-E449-4CA4-A715-0368683AE3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957E-55D2-4505-AD1B-CAF9F545E65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828A-E449-4CA4-A715-0368683AE3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957E-55D2-4505-AD1B-CAF9F545E65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828A-E449-4CA4-A715-0368683AE3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957E-55D2-4505-AD1B-CAF9F545E65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828A-E449-4CA4-A715-0368683AE3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957E-55D2-4505-AD1B-CAF9F545E65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828A-E449-4CA4-A715-0368683AE3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957E-55D2-4505-AD1B-CAF9F545E65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828A-E449-4CA4-A715-0368683AE3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1957E-55D2-4505-AD1B-CAF9F545E6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7828A-E449-4CA4-A715-0368683AE38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hdphoto" Target="../media/image12.wdp"/><Relationship Id="rId4" Type="http://schemas.openxmlformats.org/officeDocument/2006/relationships/image" Target="../media/image11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25" y="5667986"/>
            <a:ext cx="2896752" cy="21089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7775542"/>
            <a:ext cx="6858000" cy="2130458"/>
          </a:xfrm>
          <a:prstGeom prst="rect">
            <a:avLst/>
          </a:prstGeom>
          <a:solidFill>
            <a:srgbClr val="7267EF"/>
          </a:solidFill>
          <a:ln>
            <a:solidFill>
              <a:srgbClr val="726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04" y="356181"/>
            <a:ext cx="1354068" cy="740452"/>
          </a:xfrm>
          <a:prstGeom prst="rect">
            <a:avLst/>
          </a:prstGeom>
        </p:spPr>
      </p:pic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-4962345" y="2806514"/>
            <a:ext cx="2281438" cy="4363252"/>
            <a:chOff x="474732" y="4085863"/>
            <a:chExt cx="2864228" cy="547783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b="87134"/>
            <a:stretch>
              <a:fillRect/>
            </a:stretch>
          </p:blipFill>
          <p:spPr>
            <a:xfrm>
              <a:off x="624160" y="4530848"/>
              <a:ext cx="2582616" cy="470130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732" y="4085863"/>
              <a:ext cx="2864228" cy="5477838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03563" y="1540742"/>
            <a:ext cx="49477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Not all assessments are created equal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3563" y="2611964"/>
            <a:ext cx="5232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Find out how </a:t>
            </a:r>
            <a:r>
              <a:rPr lang="en-US" sz="1600" b="1" dirty="0" smtClean="0">
                <a:solidFill>
                  <a:srgbClr val="7267EF"/>
                </a:solidFill>
              </a:rPr>
              <a:t>Questa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is helping smart educators craft and setup quality and engaging assessments for their students.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369904" y="3687121"/>
            <a:ext cx="2846709" cy="5444334"/>
            <a:chOff x="369903" y="2013837"/>
            <a:chExt cx="3222845" cy="616369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5"/>
            <a:srcRect b="20753"/>
            <a:stretch>
              <a:fillRect/>
            </a:stretch>
          </p:blipFill>
          <p:spPr>
            <a:xfrm>
              <a:off x="538264" y="2519853"/>
              <a:ext cx="2907342" cy="512608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903" y="2013837"/>
              <a:ext cx="3222845" cy="6163694"/>
            </a:xfrm>
            <a:prstGeom prst="rect">
              <a:avLst/>
            </a:prstGeom>
          </p:spPr>
        </p:pic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713188" y="5185054"/>
            <a:ext cx="2284092" cy="4368328"/>
            <a:chOff x="3703531" y="5198021"/>
            <a:chExt cx="2284092" cy="436832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22153" y="5557736"/>
              <a:ext cx="2066324" cy="340942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3531" y="5198021"/>
              <a:ext cx="2284092" cy="4368328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7308764" y="7369218"/>
            <a:ext cx="2524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Computer-Based Testing App</a:t>
            </a: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314123" y="8661905"/>
            <a:ext cx="2171910" cy="2835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0" sx="110000" sy="11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Computer-Based Testing App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7" y="375636"/>
            <a:ext cx="1354068" cy="7404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1202" y="1592186"/>
            <a:ext cx="58431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utomated &amp; Online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Computer-Based Testing App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202" y="2683555"/>
            <a:ext cx="61188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Smart educators use Questa to set examinations for their students. With </a:t>
            </a:r>
            <a:r>
              <a:rPr lang="en-US" sz="1600" b="1" dirty="0" smtClean="0">
                <a:solidFill>
                  <a:srgbClr val="7267EF"/>
                </a:solidFill>
              </a:rPr>
              <a:t>Questa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they are able to build assessments on the go and use them instantly!</a:t>
            </a: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Students can take the exams using the mobile devices or laptops.</a:t>
            </a: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 smtClean="0">
                <a:solidFill>
                  <a:srgbClr val="7267EF"/>
                </a:solidFill>
              </a:rPr>
              <a:t>Questa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makes it possible to build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effective assessments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enhance understanding of students in the topic areas of any subjects they are tested on.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Most reliable Computer-based Testing (CBT) App ever built!</a:t>
            </a:r>
            <a:endParaRPr lang="en-US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15719" y="1877473"/>
            <a:ext cx="2999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Fullscreen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Mode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Automatic Grading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Instant result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Questions shuffle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62" y="6283019"/>
            <a:ext cx="5201476" cy="3471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00" r="8290"/>
          <a:stretch>
            <a:fillRect/>
          </a:stretch>
        </p:blipFill>
        <p:spPr>
          <a:xfrm>
            <a:off x="3488981" y="-10932"/>
            <a:ext cx="5264026" cy="9916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7" y="375636"/>
            <a:ext cx="1354068" cy="7404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1202" y="1592186"/>
            <a:ext cx="4727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Why use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Questa?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19441" y="-10932"/>
            <a:ext cx="1510475" cy="9927864"/>
            <a:chOff x="2819441" y="-10932"/>
            <a:chExt cx="1510475" cy="9927864"/>
          </a:xfrm>
        </p:grpSpPr>
        <p:sp>
          <p:nvSpPr>
            <p:cNvPr id="11" name="Rectangle 2"/>
            <p:cNvSpPr/>
            <p:nvPr/>
          </p:nvSpPr>
          <p:spPr>
            <a:xfrm rot="10800000">
              <a:off x="2819441" y="-10932"/>
              <a:ext cx="966470" cy="9916795"/>
            </a:xfrm>
            <a:custGeom>
              <a:avLst/>
              <a:gdLst>
                <a:gd name="connsiteX0" fmla="*/ 0 w 408562"/>
                <a:gd name="connsiteY0" fmla="*/ 0 h 9916932"/>
                <a:gd name="connsiteX1" fmla="*/ 408562 w 408562"/>
                <a:gd name="connsiteY1" fmla="*/ 0 h 9916932"/>
                <a:gd name="connsiteX2" fmla="*/ 408562 w 408562"/>
                <a:gd name="connsiteY2" fmla="*/ 9916932 h 9916932"/>
                <a:gd name="connsiteX3" fmla="*/ 0 w 408562"/>
                <a:gd name="connsiteY3" fmla="*/ 9916932 h 9916932"/>
                <a:gd name="connsiteX4" fmla="*/ 0 w 408562"/>
                <a:gd name="connsiteY4" fmla="*/ 0 h 9916932"/>
                <a:gd name="connsiteX0-1" fmla="*/ 0 w 408562"/>
                <a:gd name="connsiteY0-2" fmla="*/ 0 h 9916932"/>
                <a:gd name="connsiteX1-3" fmla="*/ 408562 w 408562"/>
                <a:gd name="connsiteY1-4" fmla="*/ 0 h 9916932"/>
                <a:gd name="connsiteX2-5" fmla="*/ 142673 w 408562"/>
                <a:gd name="connsiteY2-6" fmla="*/ 4053191 h 9916932"/>
                <a:gd name="connsiteX3-7" fmla="*/ 408562 w 408562"/>
                <a:gd name="connsiteY3-8" fmla="*/ 9916932 h 9916932"/>
                <a:gd name="connsiteX4-9" fmla="*/ 0 w 408562"/>
                <a:gd name="connsiteY4-10" fmla="*/ 9916932 h 9916932"/>
                <a:gd name="connsiteX5" fmla="*/ 0 w 408562"/>
                <a:gd name="connsiteY5" fmla="*/ 0 h 9916932"/>
                <a:gd name="connsiteX0-11" fmla="*/ 0 w 499354"/>
                <a:gd name="connsiteY0-12" fmla="*/ 0 h 9916932"/>
                <a:gd name="connsiteX1-13" fmla="*/ 408562 w 499354"/>
                <a:gd name="connsiteY1-14" fmla="*/ 0 h 9916932"/>
                <a:gd name="connsiteX2-15" fmla="*/ 142673 w 499354"/>
                <a:gd name="connsiteY2-16" fmla="*/ 4053191 h 9916932"/>
                <a:gd name="connsiteX3-17" fmla="*/ 499354 w 499354"/>
                <a:gd name="connsiteY3-18" fmla="*/ 7645940 h 9916932"/>
                <a:gd name="connsiteX4-19" fmla="*/ 408562 w 499354"/>
                <a:gd name="connsiteY4-20" fmla="*/ 9916932 h 9916932"/>
                <a:gd name="connsiteX5-21" fmla="*/ 0 w 499354"/>
                <a:gd name="connsiteY5-22" fmla="*/ 9916932 h 9916932"/>
                <a:gd name="connsiteX6" fmla="*/ 0 w 499354"/>
                <a:gd name="connsiteY6" fmla="*/ 0 h 9916932"/>
                <a:gd name="connsiteX0-23" fmla="*/ 0 w 501249"/>
                <a:gd name="connsiteY0-24" fmla="*/ 0 h 9916932"/>
                <a:gd name="connsiteX1-25" fmla="*/ 408562 w 501249"/>
                <a:gd name="connsiteY1-26" fmla="*/ 0 h 9916932"/>
                <a:gd name="connsiteX2-27" fmla="*/ 142673 w 501249"/>
                <a:gd name="connsiteY2-28" fmla="*/ 4053191 h 9916932"/>
                <a:gd name="connsiteX3-29" fmla="*/ 499354 w 501249"/>
                <a:gd name="connsiteY3-30" fmla="*/ 7645940 h 9916932"/>
                <a:gd name="connsiteX4-31" fmla="*/ 408562 w 501249"/>
                <a:gd name="connsiteY4-32" fmla="*/ 9916932 h 9916932"/>
                <a:gd name="connsiteX5-33" fmla="*/ 0 w 501249"/>
                <a:gd name="connsiteY5-34" fmla="*/ 9916932 h 9916932"/>
                <a:gd name="connsiteX6-35" fmla="*/ 0 w 501249"/>
                <a:gd name="connsiteY6-36" fmla="*/ 0 h 9916932"/>
                <a:gd name="connsiteX0-37" fmla="*/ 0 w 581252"/>
                <a:gd name="connsiteY0-38" fmla="*/ 0 h 9916932"/>
                <a:gd name="connsiteX1-39" fmla="*/ 408562 w 581252"/>
                <a:gd name="connsiteY1-40" fmla="*/ 0 h 9916932"/>
                <a:gd name="connsiteX2-41" fmla="*/ 142673 w 581252"/>
                <a:gd name="connsiteY2-42" fmla="*/ 4053191 h 9916932"/>
                <a:gd name="connsiteX3-43" fmla="*/ 499354 w 581252"/>
                <a:gd name="connsiteY3-44" fmla="*/ 7645940 h 9916932"/>
                <a:gd name="connsiteX4-45" fmla="*/ 408562 w 581252"/>
                <a:gd name="connsiteY4-46" fmla="*/ 9916932 h 9916932"/>
                <a:gd name="connsiteX5-47" fmla="*/ 0 w 581252"/>
                <a:gd name="connsiteY5-48" fmla="*/ 9916932 h 9916932"/>
                <a:gd name="connsiteX6-49" fmla="*/ 0 w 581252"/>
                <a:gd name="connsiteY6-50" fmla="*/ 0 h 9916932"/>
                <a:gd name="connsiteX0-51" fmla="*/ 0 w 493916"/>
                <a:gd name="connsiteY0-52" fmla="*/ 0 h 9916932"/>
                <a:gd name="connsiteX1-53" fmla="*/ 408562 w 493916"/>
                <a:gd name="connsiteY1-54" fmla="*/ 0 h 9916932"/>
                <a:gd name="connsiteX2-55" fmla="*/ 142673 w 493916"/>
                <a:gd name="connsiteY2-56" fmla="*/ 4053191 h 9916932"/>
                <a:gd name="connsiteX3-57" fmla="*/ 382622 w 493916"/>
                <a:gd name="connsiteY3-58" fmla="*/ 7976680 h 9916932"/>
                <a:gd name="connsiteX4-59" fmla="*/ 408562 w 493916"/>
                <a:gd name="connsiteY4-60" fmla="*/ 9916932 h 9916932"/>
                <a:gd name="connsiteX5-61" fmla="*/ 0 w 493916"/>
                <a:gd name="connsiteY5-62" fmla="*/ 9916932 h 9916932"/>
                <a:gd name="connsiteX6-63" fmla="*/ 0 w 493916"/>
                <a:gd name="connsiteY6-64" fmla="*/ 0 h 9916932"/>
                <a:gd name="connsiteX0-65" fmla="*/ 0 w 429394"/>
                <a:gd name="connsiteY0-66" fmla="*/ 0 h 9916932"/>
                <a:gd name="connsiteX1-67" fmla="*/ 408562 w 429394"/>
                <a:gd name="connsiteY1-68" fmla="*/ 0 h 9916932"/>
                <a:gd name="connsiteX2-69" fmla="*/ 415047 w 429394"/>
                <a:gd name="connsiteY2-70" fmla="*/ 4079132 h 9916932"/>
                <a:gd name="connsiteX3-71" fmla="*/ 382622 w 429394"/>
                <a:gd name="connsiteY3-72" fmla="*/ 7976680 h 9916932"/>
                <a:gd name="connsiteX4-73" fmla="*/ 408562 w 429394"/>
                <a:gd name="connsiteY4-74" fmla="*/ 9916932 h 9916932"/>
                <a:gd name="connsiteX5-75" fmla="*/ 0 w 429394"/>
                <a:gd name="connsiteY5-76" fmla="*/ 9916932 h 9916932"/>
                <a:gd name="connsiteX6-77" fmla="*/ 0 w 429394"/>
                <a:gd name="connsiteY6-78" fmla="*/ 0 h 9916932"/>
                <a:gd name="connsiteX0-79" fmla="*/ 0 w 429394"/>
                <a:gd name="connsiteY0-80" fmla="*/ 0 h 9916932"/>
                <a:gd name="connsiteX1-81" fmla="*/ 408562 w 429394"/>
                <a:gd name="connsiteY1-82" fmla="*/ 0 h 9916932"/>
                <a:gd name="connsiteX2-83" fmla="*/ 415047 w 429394"/>
                <a:gd name="connsiteY2-84" fmla="*/ 4079132 h 9916932"/>
                <a:gd name="connsiteX3-85" fmla="*/ 382622 w 429394"/>
                <a:gd name="connsiteY3-86" fmla="*/ 7976680 h 9916932"/>
                <a:gd name="connsiteX4-87" fmla="*/ 408562 w 429394"/>
                <a:gd name="connsiteY4-88" fmla="*/ 9916932 h 9916932"/>
                <a:gd name="connsiteX5-89" fmla="*/ 0 w 429394"/>
                <a:gd name="connsiteY5-90" fmla="*/ 9916932 h 9916932"/>
                <a:gd name="connsiteX6-91" fmla="*/ 0 w 429394"/>
                <a:gd name="connsiteY6-92" fmla="*/ 0 h 9916932"/>
                <a:gd name="connsiteX0-93" fmla="*/ 0 w 417396"/>
                <a:gd name="connsiteY0-94" fmla="*/ 0 h 9916932"/>
                <a:gd name="connsiteX1-95" fmla="*/ 408562 w 417396"/>
                <a:gd name="connsiteY1-96" fmla="*/ 0 h 9916932"/>
                <a:gd name="connsiteX2-97" fmla="*/ 415047 w 417396"/>
                <a:gd name="connsiteY2-98" fmla="*/ 4079132 h 9916932"/>
                <a:gd name="connsiteX3-99" fmla="*/ 382622 w 417396"/>
                <a:gd name="connsiteY3-100" fmla="*/ 7976680 h 9916932"/>
                <a:gd name="connsiteX4-101" fmla="*/ 408562 w 417396"/>
                <a:gd name="connsiteY4-102" fmla="*/ 9916932 h 9916932"/>
                <a:gd name="connsiteX5-103" fmla="*/ 0 w 417396"/>
                <a:gd name="connsiteY5-104" fmla="*/ 9916932 h 9916932"/>
                <a:gd name="connsiteX6-105" fmla="*/ 0 w 417396"/>
                <a:gd name="connsiteY6-106" fmla="*/ 0 h 9916932"/>
                <a:gd name="connsiteX0-107" fmla="*/ 0 w 481091"/>
                <a:gd name="connsiteY0-108" fmla="*/ 0 h 9916932"/>
                <a:gd name="connsiteX1-109" fmla="*/ 408562 w 481091"/>
                <a:gd name="connsiteY1-110" fmla="*/ 0 h 9916932"/>
                <a:gd name="connsiteX2-111" fmla="*/ 415047 w 481091"/>
                <a:gd name="connsiteY2-112" fmla="*/ 4079132 h 9916932"/>
                <a:gd name="connsiteX3-113" fmla="*/ 382622 w 481091"/>
                <a:gd name="connsiteY3-114" fmla="*/ 7976680 h 9916932"/>
                <a:gd name="connsiteX4-115" fmla="*/ 408562 w 481091"/>
                <a:gd name="connsiteY4-116" fmla="*/ 9916932 h 9916932"/>
                <a:gd name="connsiteX5-117" fmla="*/ 0 w 481091"/>
                <a:gd name="connsiteY5-118" fmla="*/ 9916932 h 9916932"/>
                <a:gd name="connsiteX6-119" fmla="*/ 0 w 481091"/>
                <a:gd name="connsiteY6-120" fmla="*/ 0 h 9916932"/>
                <a:gd name="connsiteX0-121" fmla="*/ 0 w 613950"/>
                <a:gd name="connsiteY0-122" fmla="*/ 0 h 9916932"/>
                <a:gd name="connsiteX1-123" fmla="*/ 408562 w 613950"/>
                <a:gd name="connsiteY1-124" fmla="*/ 0 h 9916932"/>
                <a:gd name="connsiteX2-125" fmla="*/ 415047 w 613950"/>
                <a:gd name="connsiteY2-126" fmla="*/ 4079132 h 9916932"/>
                <a:gd name="connsiteX3-127" fmla="*/ 382622 w 613950"/>
                <a:gd name="connsiteY3-128" fmla="*/ 7976680 h 9916932"/>
                <a:gd name="connsiteX4-129" fmla="*/ 408562 w 613950"/>
                <a:gd name="connsiteY4-130" fmla="*/ 9916932 h 9916932"/>
                <a:gd name="connsiteX5-131" fmla="*/ 0 w 613950"/>
                <a:gd name="connsiteY5-132" fmla="*/ 9916932 h 9916932"/>
                <a:gd name="connsiteX6-133" fmla="*/ 0 w 613950"/>
                <a:gd name="connsiteY6-134" fmla="*/ 0 h 9916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613950" h="9916932">
                  <a:moveTo>
                    <a:pt x="0" y="0"/>
                  </a:moveTo>
                  <a:lnTo>
                    <a:pt x="408562" y="0"/>
                  </a:lnTo>
                  <a:cubicBezTo>
                    <a:pt x="477736" y="679855"/>
                    <a:pt x="830094" y="2308697"/>
                    <a:pt x="415047" y="4079132"/>
                  </a:cubicBezTo>
                  <a:cubicBezTo>
                    <a:pt x="0" y="5849567"/>
                    <a:pt x="733899" y="7016683"/>
                    <a:pt x="382622" y="7976680"/>
                  </a:cubicBezTo>
                  <a:cubicBezTo>
                    <a:pt x="31345" y="8936677"/>
                    <a:pt x="438826" y="9159935"/>
                    <a:pt x="408562" y="9916932"/>
                  </a:cubicBezTo>
                  <a:lnTo>
                    <a:pt x="0" y="991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715966" y="0"/>
              <a:ext cx="613950" cy="9916932"/>
            </a:xfrm>
            <a:custGeom>
              <a:avLst/>
              <a:gdLst>
                <a:gd name="connsiteX0" fmla="*/ 0 w 408562"/>
                <a:gd name="connsiteY0" fmla="*/ 0 h 9916932"/>
                <a:gd name="connsiteX1" fmla="*/ 408562 w 408562"/>
                <a:gd name="connsiteY1" fmla="*/ 0 h 9916932"/>
                <a:gd name="connsiteX2" fmla="*/ 408562 w 408562"/>
                <a:gd name="connsiteY2" fmla="*/ 9916932 h 9916932"/>
                <a:gd name="connsiteX3" fmla="*/ 0 w 408562"/>
                <a:gd name="connsiteY3" fmla="*/ 9916932 h 9916932"/>
                <a:gd name="connsiteX4" fmla="*/ 0 w 408562"/>
                <a:gd name="connsiteY4" fmla="*/ 0 h 9916932"/>
                <a:gd name="connsiteX0-1" fmla="*/ 0 w 408562"/>
                <a:gd name="connsiteY0-2" fmla="*/ 0 h 9916932"/>
                <a:gd name="connsiteX1-3" fmla="*/ 408562 w 408562"/>
                <a:gd name="connsiteY1-4" fmla="*/ 0 h 9916932"/>
                <a:gd name="connsiteX2-5" fmla="*/ 142673 w 408562"/>
                <a:gd name="connsiteY2-6" fmla="*/ 4053191 h 9916932"/>
                <a:gd name="connsiteX3-7" fmla="*/ 408562 w 408562"/>
                <a:gd name="connsiteY3-8" fmla="*/ 9916932 h 9916932"/>
                <a:gd name="connsiteX4-9" fmla="*/ 0 w 408562"/>
                <a:gd name="connsiteY4-10" fmla="*/ 9916932 h 9916932"/>
                <a:gd name="connsiteX5" fmla="*/ 0 w 408562"/>
                <a:gd name="connsiteY5" fmla="*/ 0 h 9916932"/>
                <a:gd name="connsiteX0-11" fmla="*/ 0 w 499354"/>
                <a:gd name="connsiteY0-12" fmla="*/ 0 h 9916932"/>
                <a:gd name="connsiteX1-13" fmla="*/ 408562 w 499354"/>
                <a:gd name="connsiteY1-14" fmla="*/ 0 h 9916932"/>
                <a:gd name="connsiteX2-15" fmla="*/ 142673 w 499354"/>
                <a:gd name="connsiteY2-16" fmla="*/ 4053191 h 9916932"/>
                <a:gd name="connsiteX3-17" fmla="*/ 499354 w 499354"/>
                <a:gd name="connsiteY3-18" fmla="*/ 7645940 h 9916932"/>
                <a:gd name="connsiteX4-19" fmla="*/ 408562 w 499354"/>
                <a:gd name="connsiteY4-20" fmla="*/ 9916932 h 9916932"/>
                <a:gd name="connsiteX5-21" fmla="*/ 0 w 499354"/>
                <a:gd name="connsiteY5-22" fmla="*/ 9916932 h 9916932"/>
                <a:gd name="connsiteX6" fmla="*/ 0 w 499354"/>
                <a:gd name="connsiteY6" fmla="*/ 0 h 9916932"/>
                <a:gd name="connsiteX0-23" fmla="*/ 0 w 501249"/>
                <a:gd name="connsiteY0-24" fmla="*/ 0 h 9916932"/>
                <a:gd name="connsiteX1-25" fmla="*/ 408562 w 501249"/>
                <a:gd name="connsiteY1-26" fmla="*/ 0 h 9916932"/>
                <a:gd name="connsiteX2-27" fmla="*/ 142673 w 501249"/>
                <a:gd name="connsiteY2-28" fmla="*/ 4053191 h 9916932"/>
                <a:gd name="connsiteX3-29" fmla="*/ 499354 w 501249"/>
                <a:gd name="connsiteY3-30" fmla="*/ 7645940 h 9916932"/>
                <a:gd name="connsiteX4-31" fmla="*/ 408562 w 501249"/>
                <a:gd name="connsiteY4-32" fmla="*/ 9916932 h 9916932"/>
                <a:gd name="connsiteX5-33" fmla="*/ 0 w 501249"/>
                <a:gd name="connsiteY5-34" fmla="*/ 9916932 h 9916932"/>
                <a:gd name="connsiteX6-35" fmla="*/ 0 w 501249"/>
                <a:gd name="connsiteY6-36" fmla="*/ 0 h 9916932"/>
                <a:gd name="connsiteX0-37" fmla="*/ 0 w 581252"/>
                <a:gd name="connsiteY0-38" fmla="*/ 0 h 9916932"/>
                <a:gd name="connsiteX1-39" fmla="*/ 408562 w 581252"/>
                <a:gd name="connsiteY1-40" fmla="*/ 0 h 9916932"/>
                <a:gd name="connsiteX2-41" fmla="*/ 142673 w 581252"/>
                <a:gd name="connsiteY2-42" fmla="*/ 4053191 h 9916932"/>
                <a:gd name="connsiteX3-43" fmla="*/ 499354 w 581252"/>
                <a:gd name="connsiteY3-44" fmla="*/ 7645940 h 9916932"/>
                <a:gd name="connsiteX4-45" fmla="*/ 408562 w 581252"/>
                <a:gd name="connsiteY4-46" fmla="*/ 9916932 h 9916932"/>
                <a:gd name="connsiteX5-47" fmla="*/ 0 w 581252"/>
                <a:gd name="connsiteY5-48" fmla="*/ 9916932 h 9916932"/>
                <a:gd name="connsiteX6-49" fmla="*/ 0 w 581252"/>
                <a:gd name="connsiteY6-50" fmla="*/ 0 h 9916932"/>
                <a:gd name="connsiteX0-51" fmla="*/ 0 w 493916"/>
                <a:gd name="connsiteY0-52" fmla="*/ 0 h 9916932"/>
                <a:gd name="connsiteX1-53" fmla="*/ 408562 w 493916"/>
                <a:gd name="connsiteY1-54" fmla="*/ 0 h 9916932"/>
                <a:gd name="connsiteX2-55" fmla="*/ 142673 w 493916"/>
                <a:gd name="connsiteY2-56" fmla="*/ 4053191 h 9916932"/>
                <a:gd name="connsiteX3-57" fmla="*/ 382622 w 493916"/>
                <a:gd name="connsiteY3-58" fmla="*/ 7976680 h 9916932"/>
                <a:gd name="connsiteX4-59" fmla="*/ 408562 w 493916"/>
                <a:gd name="connsiteY4-60" fmla="*/ 9916932 h 9916932"/>
                <a:gd name="connsiteX5-61" fmla="*/ 0 w 493916"/>
                <a:gd name="connsiteY5-62" fmla="*/ 9916932 h 9916932"/>
                <a:gd name="connsiteX6-63" fmla="*/ 0 w 493916"/>
                <a:gd name="connsiteY6-64" fmla="*/ 0 h 9916932"/>
                <a:gd name="connsiteX0-65" fmla="*/ 0 w 429394"/>
                <a:gd name="connsiteY0-66" fmla="*/ 0 h 9916932"/>
                <a:gd name="connsiteX1-67" fmla="*/ 408562 w 429394"/>
                <a:gd name="connsiteY1-68" fmla="*/ 0 h 9916932"/>
                <a:gd name="connsiteX2-69" fmla="*/ 415047 w 429394"/>
                <a:gd name="connsiteY2-70" fmla="*/ 4079132 h 9916932"/>
                <a:gd name="connsiteX3-71" fmla="*/ 382622 w 429394"/>
                <a:gd name="connsiteY3-72" fmla="*/ 7976680 h 9916932"/>
                <a:gd name="connsiteX4-73" fmla="*/ 408562 w 429394"/>
                <a:gd name="connsiteY4-74" fmla="*/ 9916932 h 9916932"/>
                <a:gd name="connsiteX5-75" fmla="*/ 0 w 429394"/>
                <a:gd name="connsiteY5-76" fmla="*/ 9916932 h 9916932"/>
                <a:gd name="connsiteX6-77" fmla="*/ 0 w 429394"/>
                <a:gd name="connsiteY6-78" fmla="*/ 0 h 9916932"/>
                <a:gd name="connsiteX0-79" fmla="*/ 0 w 429394"/>
                <a:gd name="connsiteY0-80" fmla="*/ 0 h 9916932"/>
                <a:gd name="connsiteX1-81" fmla="*/ 408562 w 429394"/>
                <a:gd name="connsiteY1-82" fmla="*/ 0 h 9916932"/>
                <a:gd name="connsiteX2-83" fmla="*/ 415047 w 429394"/>
                <a:gd name="connsiteY2-84" fmla="*/ 4079132 h 9916932"/>
                <a:gd name="connsiteX3-85" fmla="*/ 382622 w 429394"/>
                <a:gd name="connsiteY3-86" fmla="*/ 7976680 h 9916932"/>
                <a:gd name="connsiteX4-87" fmla="*/ 408562 w 429394"/>
                <a:gd name="connsiteY4-88" fmla="*/ 9916932 h 9916932"/>
                <a:gd name="connsiteX5-89" fmla="*/ 0 w 429394"/>
                <a:gd name="connsiteY5-90" fmla="*/ 9916932 h 9916932"/>
                <a:gd name="connsiteX6-91" fmla="*/ 0 w 429394"/>
                <a:gd name="connsiteY6-92" fmla="*/ 0 h 9916932"/>
                <a:gd name="connsiteX0-93" fmla="*/ 0 w 417396"/>
                <a:gd name="connsiteY0-94" fmla="*/ 0 h 9916932"/>
                <a:gd name="connsiteX1-95" fmla="*/ 408562 w 417396"/>
                <a:gd name="connsiteY1-96" fmla="*/ 0 h 9916932"/>
                <a:gd name="connsiteX2-97" fmla="*/ 415047 w 417396"/>
                <a:gd name="connsiteY2-98" fmla="*/ 4079132 h 9916932"/>
                <a:gd name="connsiteX3-99" fmla="*/ 382622 w 417396"/>
                <a:gd name="connsiteY3-100" fmla="*/ 7976680 h 9916932"/>
                <a:gd name="connsiteX4-101" fmla="*/ 408562 w 417396"/>
                <a:gd name="connsiteY4-102" fmla="*/ 9916932 h 9916932"/>
                <a:gd name="connsiteX5-103" fmla="*/ 0 w 417396"/>
                <a:gd name="connsiteY5-104" fmla="*/ 9916932 h 9916932"/>
                <a:gd name="connsiteX6-105" fmla="*/ 0 w 417396"/>
                <a:gd name="connsiteY6-106" fmla="*/ 0 h 9916932"/>
                <a:gd name="connsiteX0-107" fmla="*/ 0 w 481091"/>
                <a:gd name="connsiteY0-108" fmla="*/ 0 h 9916932"/>
                <a:gd name="connsiteX1-109" fmla="*/ 408562 w 481091"/>
                <a:gd name="connsiteY1-110" fmla="*/ 0 h 9916932"/>
                <a:gd name="connsiteX2-111" fmla="*/ 415047 w 481091"/>
                <a:gd name="connsiteY2-112" fmla="*/ 4079132 h 9916932"/>
                <a:gd name="connsiteX3-113" fmla="*/ 382622 w 481091"/>
                <a:gd name="connsiteY3-114" fmla="*/ 7976680 h 9916932"/>
                <a:gd name="connsiteX4-115" fmla="*/ 408562 w 481091"/>
                <a:gd name="connsiteY4-116" fmla="*/ 9916932 h 9916932"/>
                <a:gd name="connsiteX5-117" fmla="*/ 0 w 481091"/>
                <a:gd name="connsiteY5-118" fmla="*/ 9916932 h 9916932"/>
                <a:gd name="connsiteX6-119" fmla="*/ 0 w 481091"/>
                <a:gd name="connsiteY6-120" fmla="*/ 0 h 9916932"/>
                <a:gd name="connsiteX0-121" fmla="*/ 0 w 613950"/>
                <a:gd name="connsiteY0-122" fmla="*/ 0 h 9916932"/>
                <a:gd name="connsiteX1-123" fmla="*/ 408562 w 613950"/>
                <a:gd name="connsiteY1-124" fmla="*/ 0 h 9916932"/>
                <a:gd name="connsiteX2-125" fmla="*/ 415047 w 613950"/>
                <a:gd name="connsiteY2-126" fmla="*/ 4079132 h 9916932"/>
                <a:gd name="connsiteX3-127" fmla="*/ 382622 w 613950"/>
                <a:gd name="connsiteY3-128" fmla="*/ 7976680 h 9916932"/>
                <a:gd name="connsiteX4-129" fmla="*/ 408562 w 613950"/>
                <a:gd name="connsiteY4-130" fmla="*/ 9916932 h 9916932"/>
                <a:gd name="connsiteX5-131" fmla="*/ 0 w 613950"/>
                <a:gd name="connsiteY5-132" fmla="*/ 9916932 h 9916932"/>
                <a:gd name="connsiteX6-133" fmla="*/ 0 w 613950"/>
                <a:gd name="connsiteY6-134" fmla="*/ 0 h 9916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613950" h="9916932">
                  <a:moveTo>
                    <a:pt x="0" y="0"/>
                  </a:moveTo>
                  <a:lnTo>
                    <a:pt x="408562" y="0"/>
                  </a:lnTo>
                  <a:cubicBezTo>
                    <a:pt x="477736" y="679855"/>
                    <a:pt x="830094" y="2308697"/>
                    <a:pt x="415047" y="4079132"/>
                  </a:cubicBezTo>
                  <a:cubicBezTo>
                    <a:pt x="0" y="5849567"/>
                    <a:pt x="733899" y="7016683"/>
                    <a:pt x="382622" y="7976680"/>
                  </a:cubicBezTo>
                  <a:cubicBezTo>
                    <a:pt x="31345" y="8936677"/>
                    <a:pt x="438826" y="9159935"/>
                    <a:pt x="408562" y="9916932"/>
                  </a:cubicBezTo>
                  <a:lnTo>
                    <a:pt x="0" y="991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11202" y="3215379"/>
            <a:ext cx="39235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7267EF"/>
              </a:buClr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Fullscreen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Mode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>
                <a:srgbClr val="7267EF"/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Automatic Grading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>
                <a:srgbClr val="7267EF"/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Instant result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>
                <a:srgbClr val="7267EF"/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Questions shuffle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>
                <a:srgbClr val="7267EF"/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Automated timing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>
                <a:srgbClr val="7267EF"/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Fast Search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>
                <a:srgbClr val="7267EF"/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Ticketing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>
                <a:srgbClr val="7267EF"/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Mathematics Equation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>
                <a:srgbClr val="7267EF"/>
              </a:buClr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MsWord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Copy &amp; Paste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>
                <a:srgbClr val="7267EF"/>
              </a:buClr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Multichoice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&amp; Essay Types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567" y="7992931"/>
            <a:ext cx="34566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7267EF"/>
                </a:solidFill>
              </a:rPr>
              <a:t>Questa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understands your job. So it makes setting assessments like a breeze, a fun-filled activity with no stress for you as an educator.</a:t>
            </a: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7" y="375636"/>
            <a:ext cx="1354068" cy="7404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1202" y="1592186"/>
            <a:ext cx="4727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What are they saying about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Questa?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9566" y="521976"/>
            <a:ext cx="6608407" cy="4095122"/>
            <a:chOff x="369566" y="521976"/>
            <a:chExt cx="6608407" cy="4095122"/>
          </a:xfrm>
        </p:grpSpPr>
        <p:sp>
          <p:nvSpPr>
            <p:cNvPr id="15" name="TextBox 14"/>
            <p:cNvSpPr txBox="1"/>
            <p:nvPr/>
          </p:nvSpPr>
          <p:spPr>
            <a:xfrm>
              <a:off x="4620915" y="521976"/>
              <a:ext cx="2357058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900" b="1" dirty="0" smtClean="0">
                  <a:solidFill>
                    <a:srgbClr val="F5F5F5"/>
                  </a:solidFill>
                  <a:latin typeface="Georgia" panose="02040502050405020303" pitchFamily="18" charset="0"/>
                </a:rPr>
                <a:t>”</a:t>
              </a:r>
              <a:endParaRPr lang="en-US" sz="19900" i="1" dirty="0" smtClean="0">
                <a:solidFill>
                  <a:srgbClr val="F5F5F5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9566" y="3537662"/>
              <a:ext cx="4786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7267EF"/>
                  </a:solidFill>
                </a:rPr>
                <a:t>Questa</a:t>
              </a: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has </a:t>
              </a:r>
              <a:r>
                <a: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helped us </a:t>
              </a:r>
              <a:r>
                <a: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to improve the productivity of our teachers by 150% as they can set examinations on the go and students can answer them instantly.</a:t>
              </a:r>
              <a:endPara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47389" y="4401085"/>
              <a:ext cx="992306" cy="216013"/>
              <a:chOff x="369567" y="3836881"/>
              <a:chExt cx="1697695" cy="36956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195" b="100000" l="61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567" y="3836881"/>
                <a:ext cx="369567" cy="36956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195" b="100000" l="61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276" y="3836881"/>
                <a:ext cx="369567" cy="369567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195" b="100000" l="61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4985" y="3836881"/>
                <a:ext cx="369567" cy="369567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195" b="100000" l="61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7695" y="3836881"/>
                <a:ext cx="369567" cy="369567"/>
              </a:xfrm>
              <a:prstGeom prst="rect">
                <a:avLst/>
              </a:prstGeom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369566" y="2959162"/>
              <a:ext cx="51298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Adebayo </a:t>
              </a:r>
              <a:r>
                <a:rPr lang="en-US" sz="16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Olufemi</a:t>
              </a:r>
              <a:r>
                <a:rPr 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(Education Consultant)</a:t>
              </a:r>
              <a:endPara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sz="16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Concord Schools, Oyo state</a:t>
              </a:r>
              <a:endPara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01607" y="5231971"/>
            <a:ext cx="5129803" cy="1657936"/>
            <a:chOff x="1488247" y="5206251"/>
            <a:chExt cx="5129803" cy="1657936"/>
          </a:xfrm>
        </p:grpSpPr>
        <p:grpSp>
          <p:nvGrpSpPr>
            <p:cNvPr id="17" name="Group 16"/>
            <p:cNvGrpSpPr/>
            <p:nvPr/>
          </p:nvGrpSpPr>
          <p:grpSpPr>
            <a:xfrm>
              <a:off x="1488247" y="5206251"/>
              <a:ext cx="5129803" cy="1657936"/>
              <a:chOff x="369566" y="2959162"/>
              <a:chExt cx="5129803" cy="1657936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69566" y="3537662"/>
                <a:ext cx="47860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With</a:t>
                </a:r>
                <a:r>
                  <a:rPr lang="en-US" sz="1600" b="1" dirty="0" smtClean="0"/>
                  <a:t> </a:t>
                </a:r>
                <a:r>
                  <a:rPr lang="en-US" sz="1600" b="1" dirty="0" smtClean="0">
                    <a:solidFill>
                      <a:srgbClr val="7267EF"/>
                    </a:solidFill>
                  </a:rPr>
                  <a:t>Questa</a:t>
                </a:r>
                <a:r>
                  <a:rPr lang="en-US" sz="1600" dirty="0" smtClean="0">
                    <a:solidFill>
                      <a:srgbClr val="7267EF"/>
                    </a:solidFill>
                  </a:rPr>
                  <a:t>, </a:t>
                </a:r>
                <a:r>
                  <a:rPr lang="en-US" sz="1600" dirty="0" smtClean="0"/>
                  <a:t>paper-work has been replaced by a seamless experience of assessment builder that makes it fun to set examination questions without any hassles</a:t>
                </a:r>
                <a:r>
                  <a:rPr 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  <a:endPara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grpSp>
            <p:nvGrpSpPr>
              <p:cNvPr id="20" name="Group 19"/>
              <p:cNvGrpSpPr>
                <a:grpSpLocks noChangeAspect="1"/>
              </p:cNvGrpSpPr>
              <p:nvPr/>
            </p:nvGrpSpPr>
            <p:grpSpPr>
              <a:xfrm>
                <a:off x="447389" y="4401085"/>
                <a:ext cx="992306" cy="216013"/>
                <a:chOff x="369567" y="3836881"/>
                <a:chExt cx="1697695" cy="369567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195" b="100000" l="61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9567" y="3836881"/>
                  <a:ext cx="369567" cy="369567"/>
                </a:xfrm>
                <a:prstGeom prst="rect">
                  <a:avLst/>
                </a:prstGeom>
              </p:spPr>
            </p:pic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195" b="100000" l="61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2276" y="3836881"/>
                  <a:ext cx="369567" cy="369567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195" b="100000" l="61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4985" y="3836881"/>
                  <a:ext cx="369567" cy="369567"/>
                </a:xfrm>
                <a:prstGeom prst="rect">
                  <a:avLst/>
                </a:prstGeom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195" b="100000" l="61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97695" y="3836881"/>
                  <a:ext cx="369567" cy="369567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/>
              <p:cNvSpPr txBox="1"/>
              <p:nvPr/>
            </p:nvSpPr>
            <p:spPr>
              <a:xfrm>
                <a:off x="369566" y="2959162"/>
                <a:ext cx="51298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Mayowa</a:t>
                </a:r>
                <a:r>
                  <a:rPr lang="en-US" sz="16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6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Fateyinse</a:t>
                </a:r>
                <a:r>
                  <a:rPr lang="en-US" sz="16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(MPhil.)</a:t>
                </a:r>
                <a:endParaRPr 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lang="en-US" sz="16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Waldorf Knoll Academy, </a:t>
                </a:r>
                <a:r>
                  <a:rPr lang="en-US" sz="1600" i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Jabi</a:t>
                </a:r>
                <a:r>
                  <a:rPr lang="en-US" sz="16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FCT</a:t>
                </a:r>
                <a:endParaRPr lang="en-US" sz="16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195" b="100000" l="61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675" y="6648174"/>
              <a:ext cx="216013" cy="216013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392179" y="7504779"/>
            <a:ext cx="5129803" cy="1657936"/>
            <a:chOff x="1488247" y="5206251"/>
            <a:chExt cx="5129803" cy="1657936"/>
          </a:xfrm>
        </p:grpSpPr>
        <p:grpSp>
          <p:nvGrpSpPr>
            <p:cNvPr id="40" name="Group 39"/>
            <p:cNvGrpSpPr/>
            <p:nvPr/>
          </p:nvGrpSpPr>
          <p:grpSpPr>
            <a:xfrm>
              <a:off x="1488247" y="5206251"/>
              <a:ext cx="5129803" cy="1657936"/>
              <a:chOff x="369566" y="2959162"/>
              <a:chExt cx="5129803" cy="165793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369566" y="3537662"/>
                <a:ext cx="47860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 have been using</a:t>
                </a:r>
                <a:r>
                  <a:rPr lang="en-US" sz="1600" b="1" dirty="0" smtClean="0"/>
                  <a:t> </a:t>
                </a:r>
                <a:r>
                  <a:rPr lang="en-US" sz="1600" b="1" dirty="0" smtClean="0">
                    <a:solidFill>
                      <a:srgbClr val="7267EF"/>
                    </a:solidFill>
                  </a:rPr>
                  <a:t>Questa</a:t>
                </a:r>
                <a:r>
                  <a:rPr lang="en-US" sz="1600" dirty="0" smtClean="0">
                    <a:solidFill>
                      <a:srgbClr val="7267EF"/>
                    </a:solidFill>
                  </a:rPr>
                  <a:t> </a:t>
                </a:r>
                <a:r>
                  <a:rPr lang="en-US" sz="1600" dirty="0" smtClean="0"/>
                  <a:t>for sometime now. I find the interface very intuitive and friendly. The examination experience is stress-free and engaging.</a:t>
                </a:r>
                <a:endParaRPr lang="en-US" sz="1600" dirty="0" smtClean="0"/>
              </a:p>
            </p:txBody>
          </p:sp>
          <p:grpSp>
            <p:nvGrpSpPr>
              <p:cNvPr id="44" name="Group 43"/>
              <p:cNvGrpSpPr>
                <a:grpSpLocks noChangeAspect="1"/>
              </p:cNvGrpSpPr>
              <p:nvPr/>
            </p:nvGrpSpPr>
            <p:grpSpPr>
              <a:xfrm>
                <a:off x="447389" y="4401085"/>
                <a:ext cx="992306" cy="216013"/>
                <a:chOff x="369567" y="3836881"/>
                <a:chExt cx="1697695" cy="369567"/>
              </a:xfrm>
            </p:grpSpPr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195" b="100000" l="61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9567" y="3836881"/>
                  <a:ext cx="369567" cy="369567"/>
                </a:xfrm>
                <a:prstGeom prst="rect">
                  <a:avLst/>
                </a:prstGeom>
              </p:spPr>
            </p:pic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195" b="100000" l="61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2276" y="3836881"/>
                  <a:ext cx="369567" cy="369567"/>
                </a:xfrm>
                <a:prstGeom prst="rect">
                  <a:avLst/>
                </a:prstGeom>
              </p:spPr>
            </p:pic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195" b="100000" l="61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4985" y="3836881"/>
                  <a:ext cx="369567" cy="369567"/>
                </a:xfrm>
                <a:prstGeom prst="rect">
                  <a:avLst/>
                </a:prstGeom>
              </p:spPr>
            </p:pic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195" b="100000" l="61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97695" y="3836881"/>
                  <a:ext cx="369567" cy="369567"/>
                </a:xfrm>
                <a:prstGeom prst="rect">
                  <a:avLst/>
                </a:prstGeom>
              </p:spPr>
            </p:pic>
          </p:grpSp>
          <p:sp>
            <p:nvSpPr>
              <p:cNvPr id="45" name="TextBox 44"/>
              <p:cNvSpPr txBox="1"/>
              <p:nvPr/>
            </p:nvSpPr>
            <p:spPr>
              <a:xfrm>
                <a:off x="369566" y="2959162"/>
                <a:ext cx="51298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Rodeeyat</a:t>
                </a:r>
                <a:r>
                  <a:rPr lang="en-US" sz="16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6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Shittu</a:t>
                </a:r>
                <a:r>
                  <a:rPr lang="en-US" sz="16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(</a:t>
                </a:r>
                <a:r>
                  <a:rPr lang="en-US" sz="16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Student Trainer)</a:t>
                </a:r>
                <a:endParaRPr 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lang="en-US" sz="16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University of Ilorin, Ilorin, </a:t>
                </a:r>
                <a:r>
                  <a:rPr lang="en-US" sz="1600" i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Kwara</a:t>
                </a:r>
                <a:r>
                  <a:rPr lang="en-US" sz="16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State</a:t>
                </a:r>
                <a:endParaRPr lang="en-US" sz="16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195" b="100000" l="61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675" y="6648174"/>
              <a:ext cx="216013" cy="21601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86284" y="564997"/>
            <a:ext cx="5285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AFAFA"/>
                </a:solidFill>
                <a:latin typeface="Arial Rounded MT Bold" panose="020F0704030504030204" pitchFamily="34" charset="0"/>
              </a:rPr>
              <a:t>Ready to start with</a:t>
            </a:r>
            <a:endParaRPr lang="en-US" sz="3600" dirty="0">
              <a:solidFill>
                <a:srgbClr val="FAFAFA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6000" dirty="0">
                <a:solidFill>
                  <a:srgbClr val="FAFAFA"/>
                </a:solidFill>
                <a:latin typeface="Arial Rounded MT Bold" panose="020F0704030504030204" pitchFamily="34" charset="0"/>
              </a:rPr>
              <a:t>Questa?!</a:t>
            </a:r>
            <a:endParaRPr lang="en-US" sz="6000" dirty="0">
              <a:solidFill>
                <a:srgbClr val="FAFAF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79525" y="2473028"/>
            <a:ext cx="2898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Choose a plan that suits you.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1012" y="3650065"/>
            <a:ext cx="2110154" cy="4411680"/>
            <a:chOff x="341644" y="3617407"/>
            <a:chExt cx="2110154" cy="4411680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341644" y="3617407"/>
              <a:ext cx="2110154" cy="432079"/>
            </a:xfrm>
            <a:prstGeom prst="roundRect">
              <a:avLst/>
            </a:prstGeom>
            <a:solidFill>
              <a:srgbClr val="8E8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Exams per month</a:t>
              </a:r>
              <a:endParaRPr lang="en-GB" sz="1600" b="1" dirty="0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341644" y="4181700"/>
              <a:ext cx="2110154" cy="432079"/>
            </a:xfrm>
            <a:prstGeom prst="roundRect">
              <a:avLst/>
            </a:prstGeom>
            <a:solidFill>
              <a:srgbClr val="8E8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Questions</a:t>
              </a:r>
              <a:endParaRPr lang="en-GB" sz="1600" b="1" dirty="0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341644" y="4745993"/>
              <a:ext cx="2110154" cy="432079"/>
            </a:xfrm>
            <a:prstGeom prst="roundRect">
              <a:avLst/>
            </a:prstGeom>
            <a:solidFill>
              <a:srgbClr val="8E8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Mathematical equations</a:t>
              </a:r>
              <a:endParaRPr lang="en-GB" sz="1400" b="1" dirty="0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341644" y="5316196"/>
              <a:ext cx="2110154" cy="432079"/>
            </a:xfrm>
            <a:prstGeom prst="roundRect">
              <a:avLst/>
            </a:prstGeom>
            <a:solidFill>
              <a:srgbClr val="8E8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Instructor accounts</a:t>
              </a:r>
              <a:endParaRPr lang="en-GB" sz="1600" b="1" dirty="0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341644" y="5886399"/>
              <a:ext cx="2110154" cy="432079"/>
            </a:xfrm>
            <a:prstGeom prst="roundRect">
              <a:avLst/>
            </a:prstGeom>
            <a:solidFill>
              <a:srgbClr val="8E8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Custom template</a:t>
              </a:r>
              <a:endParaRPr lang="en-GB" sz="1600" b="1" dirty="0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341644" y="6456602"/>
              <a:ext cx="2110154" cy="432079"/>
            </a:xfrm>
            <a:prstGeom prst="roundRect">
              <a:avLst/>
            </a:prstGeom>
            <a:solidFill>
              <a:srgbClr val="8E8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File storage</a:t>
              </a:r>
              <a:endParaRPr lang="en-GB" sz="1600" b="1" dirty="0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341644" y="7026805"/>
              <a:ext cx="2110154" cy="432079"/>
            </a:xfrm>
            <a:prstGeom prst="roundRect">
              <a:avLst/>
            </a:prstGeom>
            <a:solidFill>
              <a:srgbClr val="8E8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Offline Authoring</a:t>
              </a:r>
              <a:endParaRPr lang="en-GB" sz="1600" b="1" dirty="0"/>
            </a:p>
          </p:txBody>
        </p:sp>
        <p:sp>
          <p:nvSpPr>
            <p:cNvPr id="51" name="Rectangle: Rounded Corners 50"/>
            <p:cNvSpPr/>
            <p:nvPr/>
          </p:nvSpPr>
          <p:spPr>
            <a:xfrm>
              <a:off x="341644" y="7597008"/>
              <a:ext cx="2110154" cy="432079"/>
            </a:xfrm>
            <a:prstGeom prst="roundRect">
              <a:avLst/>
            </a:prstGeom>
            <a:solidFill>
              <a:srgbClr val="8E8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Email/phone support</a:t>
              </a:r>
              <a:endParaRPr lang="en-GB" sz="16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584094" y="3079862"/>
            <a:ext cx="1234273" cy="4981883"/>
            <a:chOff x="2714726" y="3047204"/>
            <a:chExt cx="1234273" cy="4981883"/>
          </a:xfrm>
        </p:grpSpPr>
        <p:sp>
          <p:nvSpPr>
            <p:cNvPr id="25" name="Rectangle: Rounded Corners 24"/>
            <p:cNvSpPr/>
            <p:nvPr/>
          </p:nvSpPr>
          <p:spPr>
            <a:xfrm>
              <a:off x="2714726" y="3617407"/>
              <a:ext cx="1234273" cy="432079"/>
            </a:xfrm>
            <a:prstGeom prst="roundRect">
              <a:avLst/>
            </a:prstGeom>
            <a:solidFill>
              <a:srgbClr val="C7C3F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20</a:t>
              </a:r>
              <a:endParaRPr lang="en-GB" sz="1600" b="1" dirty="0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2714726" y="4181700"/>
              <a:ext cx="1234273" cy="432079"/>
            </a:xfrm>
            <a:prstGeom prst="roundRect">
              <a:avLst/>
            </a:prstGeom>
            <a:solidFill>
              <a:srgbClr val="8E86F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40</a:t>
              </a:r>
              <a:endParaRPr lang="en-GB" sz="1600" b="1" dirty="0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2714726" y="4745993"/>
              <a:ext cx="1234273" cy="432079"/>
            </a:xfrm>
            <a:prstGeom prst="roundRect">
              <a:avLst/>
            </a:prstGeom>
            <a:solidFill>
              <a:srgbClr val="C7C3F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rgbClr val="FF0000"/>
                  </a:solidFill>
                </a:rPr>
                <a:t>×</a:t>
              </a:r>
              <a:endParaRPr lang="en-GB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: Rounded Corners 27"/>
            <p:cNvSpPr/>
            <p:nvPr/>
          </p:nvSpPr>
          <p:spPr>
            <a:xfrm>
              <a:off x="2714726" y="5316196"/>
              <a:ext cx="1234273" cy="432079"/>
            </a:xfrm>
            <a:prstGeom prst="roundRect">
              <a:avLst/>
            </a:prstGeom>
            <a:solidFill>
              <a:srgbClr val="8E86F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×</a:t>
              </a:r>
              <a:endPara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: Rounded Corners 29"/>
            <p:cNvSpPr/>
            <p:nvPr/>
          </p:nvSpPr>
          <p:spPr>
            <a:xfrm>
              <a:off x="2714726" y="5886399"/>
              <a:ext cx="1234273" cy="432079"/>
            </a:xfrm>
            <a:prstGeom prst="roundRect">
              <a:avLst/>
            </a:prstGeom>
            <a:solidFill>
              <a:srgbClr val="C7C3F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×</a:t>
              </a:r>
              <a:endPara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2714726" y="6456602"/>
              <a:ext cx="1234273" cy="432079"/>
            </a:xfrm>
            <a:prstGeom prst="roundRect">
              <a:avLst/>
            </a:prstGeom>
            <a:solidFill>
              <a:srgbClr val="8E86F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50mb</a:t>
              </a:r>
              <a:endParaRPr lang="en-GB" sz="1600" b="1" dirty="0"/>
            </a:p>
          </p:txBody>
        </p:sp>
        <p:sp>
          <p:nvSpPr>
            <p:cNvPr id="32" name="Rectangle: Rounded Corners 31"/>
            <p:cNvSpPr/>
            <p:nvPr/>
          </p:nvSpPr>
          <p:spPr>
            <a:xfrm>
              <a:off x="2714726" y="7026805"/>
              <a:ext cx="1234273" cy="432079"/>
            </a:xfrm>
            <a:prstGeom prst="roundRect">
              <a:avLst/>
            </a:prstGeom>
            <a:solidFill>
              <a:srgbClr val="C7C3F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×</a:t>
              </a:r>
              <a:endParaRPr lang="en-GB" sz="1600" b="1" dirty="0"/>
            </a:p>
          </p:txBody>
        </p:sp>
        <p:sp>
          <p:nvSpPr>
            <p:cNvPr id="48" name="Rectangle: Rounded Corners 47"/>
            <p:cNvSpPr/>
            <p:nvPr/>
          </p:nvSpPr>
          <p:spPr>
            <a:xfrm>
              <a:off x="2714726" y="3047204"/>
              <a:ext cx="1234273" cy="432079"/>
            </a:xfrm>
            <a:prstGeom prst="roundRect">
              <a:avLst/>
            </a:prstGeom>
            <a:solidFill>
              <a:srgbClr val="7267E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Free</a:t>
              </a:r>
              <a:endParaRPr lang="en-GB" sz="1600" b="1" dirty="0"/>
            </a:p>
          </p:txBody>
        </p:sp>
        <p:sp>
          <p:nvSpPr>
            <p:cNvPr id="56" name="Rectangle: Rounded Corners 55"/>
            <p:cNvSpPr/>
            <p:nvPr/>
          </p:nvSpPr>
          <p:spPr>
            <a:xfrm>
              <a:off x="2714726" y="7597008"/>
              <a:ext cx="1234273" cy="432079"/>
            </a:xfrm>
            <a:prstGeom prst="roundRect">
              <a:avLst/>
            </a:prstGeom>
            <a:solidFill>
              <a:srgbClr val="8E86F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50mb</a:t>
              </a:r>
              <a:endParaRPr lang="en-GB" sz="16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02103" y="3079862"/>
            <a:ext cx="1234273" cy="4981883"/>
            <a:chOff x="4032735" y="3047204"/>
            <a:chExt cx="1234273" cy="4981883"/>
          </a:xfrm>
        </p:grpSpPr>
        <p:sp>
          <p:nvSpPr>
            <p:cNvPr id="33" name="Rectangle: Rounded Corners 32"/>
            <p:cNvSpPr/>
            <p:nvPr/>
          </p:nvSpPr>
          <p:spPr>
            <a:xfrm>
              <a:off x="4032735" y="3617407"/>
              <a:ext cx="1234273" cy="432079"/>
            </a:xfrm>
            <a:prstGeom prst="roundRect">
              <a:avLst/>
            </a:prstGeom>
            <a:solidFill>
              <a:srgbClr val="C7C3F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Unlimited</a:t>
              </a:r>
              <a:endParaRPr lang="en-GB" sz="1600" b="1" dirty="0"/>
            </a:p>
          </p:txBody>
        </p:sp>
        <p:sp>
          <p:nvSpPr>
            <p:cNvPr id="34" name="Rectangle: Rounded Corners 33"/>
            <p:cNvSpPr/>
            <p:nvPr/>
          </p:nvSpPr>
          <p:spPr>
            <a:xfrm>
              <a:off x="4032735" y="4181700"/>
              <a:ext cx="1234273" cy="432079"/>
            </a:xfrm>
            <a:prstGeom prst="roundRect">
              <a:avLst/>
            </a:prstGeom>
            <a:solidFill>
              <a:srgbClr val="8E86F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Unlimited</a:t>
              </a:r>
              <a:endParaRPr lang="en-GB" sz="1600" b="1" dirty="0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032735" y="4745993"/>
              <a:ext cx="1234273" cy="432079"/>
            </a:xfrm>
            <a:prstGeom prst="roundRect">
              <a:avLst/>
            </a:prstGeom>
            <a:solidFill>
              <a:srgbClr val="C7C3F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Yes</a:t>
              </a:r>
              <a:endParaRPr lang="en-GB" sz="1400" b="1" dirty="0"/>
            </a:p>
          </p:txBody>
        </p:sp>
        <p:sp>
          <p:nvSpPr>
            <p:cNvPr id="37" name="Rectangle: Rounded Corners 36"/>
            <p:cNvSpPr/>
            <p:nvPr/>
          </p:nvSpPr>
          <p:spPr>
            <a:xfrm>
              <a:off x="4032735" y="5316196"/>
              <a:ext cx="1234273" cy="432079"/>
            </a:xfrm>
            <a:prstGeom prst="roundRect">
              <a:avLst/>
            </a:prstGeom>
            <a:solidFill>
              <a:srgbClr val="8E86F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Yes</a:t>
              </a:r>
              <a:endParaRPr lang="en-GB" sz="1600" b="1" dirty="0"/>
            </a:p>
          </p:txBody>
        </p:sp>
        <p:sp>
          <p:nvSpPr>
            <p:cNvPr id="38" name="Rectangle: Rounded Corners 37"/>
            <p:cNvSpPr/>
            <p:nvPr/>
          </p:nvSpPr>
          <p:spPr>
            <a:xfrm>
              <a:off x="4032735" y="5886399"/>
              <a:ext cx="1234273" cy="432079"/>
            </a:xfrm>
            <a:prstGeom prst="roundRect">
              <a:avLst/>
            </a:prstGeom>
            <a:solidFill>
              <a:srgbClr val="C7C3F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Yes</a:t>
              </a:r>
              <a:endParaRPr lang="en-GB" sz="1600" b="1" dirty="0"/>
            </a:p>
          </p:txBody>
        </p:sp>
        <p:sp>
          <p:nvSpPr>
            <p:cNvPr id="39" name="Rectangle: Rounded Corners 38"/>
            <p:cNvSpPr/>
            <p:nvPr/>
          </p:nvSpPr>
          <p:spPr>
            <a:xfrm>
              <a:off x="4032735" y="6456602"/>
              <a:ext cx="1234273" cy="432079"/>
            </a:xfrm>
            <a:prstGeom prst="roundRect">
              <a:avLst/>
            </a:prstGeom>
            <a:solidFill>
              <a:srgbClr val="8E86F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1Gb</a:t>
              </a:r>
              <a:endParaRPr lang="en-GB" sz="1600" b="1" dirty="0"/>
            </a:p>
          </p:txBody>
        </p:sp>
        <p:sp>
          <p:nvSpPr>
            <p:cNvPr id="40" name="Rectangle: Rounded Corners 39"/>
            <p:cNvSpPr/>
            <p:nvPr/>
          </p:nvSpPr>
          <p:spPr>
            <a:xfrm>
              <a:off x="4032735" y="7026805"/>
              <a:ext cx="1234273" cy="432079"/>
            </a:xfrm>
            <a:prstGeom prst="roundRect">
              <a:avLst/>
            </a:prstGeom>
            <a:solidFill>
              <a:srgbClr val="C7C3F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×</a:t>
              </a:r>
              <a:endParaRPr lang="en-GB" sz="1600" b="1" dirty="0"/>
            </a:p>
          </p:txBody>
        </p:sp>
        <p:sp>
          <p:nvSpPr>
            <p:cNvPr id="49" name="Rectangle: Rounded Corners 48"/>
            <p:cNvSpPr/>
            <p:nvPr/>
          </p:nvSpPr>
          <p:spPr>
            <a:xfrm>
              <a:off x="4032735" y="3047204"/>
              <a:ext cx="1234273" cy="432079"/>
            </a:xfrm>
            <a:prstGeom prst="roundRect">
              <a:avLst/>
            </a:prstGeom>
            <a:solidFill>
              <a:srgbClr val="7267E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200k/</a:t>
              </a:r>
              <a:r>
                <a:rPr lang="en-GB" sz="1600" b="1" dirty="0" err="1"/>
                <a:t>yr</a:t>
              </a:r>
              <a:endParaRPr lang="en-GB" sz="1600" b="1" dirty="0"/>
            </a:p>
          </p:txBody>
        </p:sp>
        <p:sp>
          <p:nvSpPr>
            <p:cNvPr id="57" name="Rectangle: Rounded Corners 56"/>
            <p:cNvSpPr/>
            <p:nvPr/>
          </p:nvSpPr>
          <p:spPr>
            <a:xfrm>
              <a:off x="4032735" y="7597008"/>
              <a:ext cx="1234273" cy="432079"/>
            </a:xfrm>
            <a:prstGeom prst="roundRect">
              <a:avLst/>
            </a:prstGeom>
            <a:solidFill>
              <a:srgbClr val="8E86F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1Gb</a:t>
              </a:r>
              <a:endParaRPr lang="en-GB" sz="1600" b="1" dirty="0"/>
            </a:p>
          </p:txBody>
        </p:sp>
      </p:grpSp>
      <p:sp>
        <p:nvSpPr>
          <p:cNvPr id="14" name="Rectangle: Rounded Corners 13"/>
          <p:cNvSpPr/>
          <p:nvPr/>
        </p:nvSpPr>
        <p:spPr>
          <a:xfrm>
            <a:off x="5279979" y="2827912"/>
            <a:ext cx="1362388" cy="540169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726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5350744" y="3079862"/>
            <a:ext cx="1234273" cy="4981883"/>
            <a:chOff x="5481376" y="3047204"/>
            <a:chExt cx="1234273" cy="4981883"/>
          </a:xfrm>
        </p:grpSpPr>
        <p:sp>
          <p:nvSpPr>
            <p:cNvPr id="41" name="Rectangle: Rounded Corners 40"/>
            <p:cNvSpPr/>
            <p:nvPr/>
          </p:nvSpPr>
          <p:spPr>
            <a:xfrm>
              <a:off x="5481376" y="3617407"/>
              <a:ext cx="1234273" cy="432079"/>
            </a:xfrm>
            <a:prstGeom prst="roundRect">
              <a:avLst/>
            </a:prstGeom>
            <a:solidFill>
              <a:srgbClr val="C7C3F9"/>
            </a:solidFill>
            <a:ln w="38100">
              <a:solidFill>
                <a:schemeClr val="tx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Unlimited</a:t>
              </a:r>
              <a:endParaRPr lang="en-GB" sz="1600" b="1" dirty="0"/>
            </a:p>
          </p:txBody>
        </p:sp>
        <p:sp>
          <p:nvSpPr>
            <p:cNvPr id="42" name="Rectangle: Rounded Corners 41"/>
            <p:cNvSpPr/>
            <p:nvPr/>
          </p:nvSpPr>
          <p:spPr>
            <a:xfrm>
              <a:off x="5481376" y="4181700"/>
              <a:ext cx="1234273" cy="432079"/>
            </a:xfrm>
            <a:prstGeom prst="roundRect">
              <a:avLst/>
            </a:prstGeom>
            <a:solidFill>
              <a:srgbClr val="8E86F2"/>
            </a:solidFill>
            <a:ln w="38100">
              <a:solidFill>
                <a:schemeClr val="tx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Unlimited</a:t>
              </a:r>
              <a:endParaRPr lang="en-GB" sz="1600" b="1" dirty="0"/>
            </a:p>
          </p:txBody>
        </p:sp>
        <p:sp>
          <p:nvSpPr>
            <p:cNvPr id="43" name="Rectangle: Rounded Corners 42"/>
            <p:cNvSpPr/>
            <p:nvPr/>
          </p:nvSpPr>
          <p:spPr>
            <a:xfrm>
              <a:off x="5481376" y="4745993"/>
              <a:ext cx="1234273" cy="432079"/>
            </a:xfrm>
            <a:prstGeom prst="roundRect">
              <a:avLst/>
            </a:prstGeom>
            <a:solidFill>
              <a:srgbClr val="C7C3F9"/>
            </a:solidFill>
            <a:ln w="38100">
              <a:solidFill>
                <a:schemeClr val="tx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Yes</a:t>
              </a:r>
              <a:endParaRPr lang="en-GB" sz="1400" b="1" dirty="0"/>
            </a:p>
          </p:txBody>
        </p:sp>
        <p:sp>
          <p:nvSpPr>
            <p:cNvPr id="44" name="Rectangle: Rounded Corners 43"/>
            <p:cNvSpPr/>
            <p:nvPr/>
          </p:nvSpPr>
          <p:spPr>
            <a:xfrm>
              <a:off x="5481376" y="5316196"/>
              <a:ext cx="1234273" cy="432079"/>
            </a:xfrm>
            <a:prstGeom prst="roundRect">
              <a:avLst/>
            </a:prstGeom>
            <a:solidFill>
              <a:srgbClr val="8E86F2"/>
            </a:solidFill>
            <a:ln w="38100">
              <a:solidFill>
                <a:schemeClr val="tx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Yes</a:t>
              </a:r>
              <a:endParaRPr lang="en-GB" sz="1600" b="1" dirty="0"/>
            </a:p>
          </p:txBody>
        </p:sp>
        <p:sp>
          <p:nvSpPr>
            <p:cNvPr id="45" name="Rectangle: Rounded Corners 44"/>
            <p:cNvSpPr/>
            <p:nvPr/>
          </p:nvSpPr>
          <p:spPr>
            <a:xfrm>
              <a:off x="5481376" y="5886399"/>
              <a:ext cx="1234273" cy="432079"/>
            </a:xfrm>
            <a:prstGeom prst="roundRect">
              <a:avLst/>
            </a:prstGeom>
            <a:solidFill>
              <a:srgbClr val="C7C3F9"/>
            </a:solidFill>
            <a:ln w="38100">
              <a:solidFill>
                <a:schemeClr val="tx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Yes</a:t>
              </a:r>
              <a:endParaRPr lang="en-GB" sz="1600" b="1" dirty="0"/>
            </a:p>
          </p:txBody>
        </p:sp>
        <p:sp>
          <p:nvSpPr>
            <p:cNvPr id="46" name="Rectangle: Rounded Corners 45"/>
            <p:cNvSpPr/>
            <p:nvPr/>
          </p:nvSpPr>
          <p:spPr>
            <a:xfrm>
              <a:off x="5481376" y="6456602"/>
              <a:ext cx="1234273" cy="432079"/>
            </a:xfrm>
            <a:prstGeom prst="roundRect">
              <a:avLst/>
            </a:prstGeom>
            <a:solidFill>
              <a:srgbClr val="8E86F2"/>
            </a:solidFill>
            <a:ln w="38100">
              <a:solidFill>
                <a:schemeClr val="tx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5Gb</a:t>
              </a:r>
              <a:endParaRPr lang="en-GB" sz="1600" b="1" dirty="0"/>
            </a:p>
          </p:txBody>
        </p:sp>
        <p:sp>
          <p:nvSpPr>
            <p:cNvPr id="47" name="Rectangle: Rounded Corners 46"/>
            <p:cNvSpPr/>
            <p:nvPr/>
          </p:nvSpPr>
          <p:spPr>
            <a:xfrm>
              <a:off x="5481376" y="7026805"/>
              <a:ext cx="1234273" cy="432079"/>
            </a:xfrm>
            <a:prstGeom prst="roundRect">
              <a:avLst/>
            </a:prstGeom>
            <a:solidFill>
              <a:srgbClr val="C7C3F9"/>
            </a:solidFill>
            <a:ln w="38100">
              <a:solidFill>
                <a:schemeClr val="tx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Yes</a:t>
              </a:r>
              <a:endParaRPr lang="en-GB" sz="1600" b="1" dirty="0"/>
            </a:p>
          </p:txBody>
        </p:sp>
        <p:sp>
          <p:nvSpPr>
            <p:cNvPr id="50" name="Rectangle: Rounded Corners 49"/>
            <p:cNvSpPr/>
            <p:nvPr/>
          </p:nvSpPr>
          <p:spPr>
            <a:xfrm>
              <a:off x="5481376" y="3047204"/>
              <a:ext cx="1234273" cy="432079"/>
            </a:xfrm>
            <a:prstGeom prst="roundRect">
              <a:avLst/>
            </a:prstGeom>
            <a:solidFill>
              <a:srgbClr val="7267EF"/>
            </a:solidFill>
            <a:ln w="38100">
              <a:solidFill>
                <a:schemeClr val="tx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350k/</a:t>
              </a:r>
              <a:r>
                <a:rPr lang="en-GB" sz="1600" b="1" dirty="0" err="1"/>
                <a:t>yr</a:t>
              </a:r>
              <a:endParaRPr lang="en-GB" sz="1600" b="1" dirty="0"/>
            </a:p>
          </p:txBody>
        </p:sp>
        <p:sp>
          <p:nvSpPr>
            <p:cNvPr id="58" name="Rectangle: Rounded Corners 57"/>
            <p:cNvSpPr/>
            <p:nvPr/>
          </p:nvSpPr>
          <p:spPr>
            <a:xfrm>
              <a:off x="5481376" y="7597008"/>
              <a:ext cx="1234273" cy="432079"/>
            </a:xfrm>
            <a:prstGeom prst="roundRect">
              <a:avLst/>
            </a:prstGeom>
            <a:solidFill>
              <a:srgbClr val="8E86F2"/>
            </a:solidFill>
            <a:ln w="38100">
              <a:solidFill>
                <a:schemeClr val="tx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5Gb</a:t>
              </a:r>
              <a:endParaRPr lang="en-GB" sz="1600" b="1" dirty="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241173" y="8265512"/>
            <a:ext cx="1440000" cy="432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smtClean="0"/>
              <a:t>RECOMMENDED</a:t>
            </a:r>
            <a:endParaRPr lang="en-GB" sz="1100" b="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53"/>
          <a:stretch>
            <a:fillRect/>
          </a:stretch>
        </p:blipFill>
        <p:spPr>
          <a:xfrm flipH="1">
            <a:off x="77820" y="8392776"/>
            <a:ext cx="3002605" cy="14787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7" y="375636"/>
            <a:ext cx="1354068" cy="7404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1202" y="1592186"/>
            <a:ext cx="5467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Get in touch to know how you can get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Questa!</a:t>
            </a:r>
            <a:endParaRPr lang="en-US" sz="4000" dirty="0" smtClean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9567" y="2992917"/>
            <a:ext cx="52270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7267EF"/>
                </a:solidFill>
              </a:rPr>
              <a:t>Questa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knows your educational needs. So it is appropriate to serve you as a productivity tool.</a:t>
            </a: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CALL US:</a:t>
            </a: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5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Emmanuel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Diogu</a:t>
            </a: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(Business Support)</a:t>
            </a: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5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810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900 0275</a:t>
            </a: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@gmail.com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1" t="9648" r="8841" b="7168"/>
          <a:stretch>
            <a:fillRect/>
          </a:stretch>
        </p:blipFill>
        <p:spPr>
          <a:xfrm>
            <a:off x="601494" y="5894961"/>
            <a:ext cx="5655013" cy="3774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2225</Words>
  <Application>WPS Presentation</Application>
  <PresentationFormat>A4 Paper (210x297 mm)</PresentationFormat>
  <Paragraphs>151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Arial Black</vt:lpstr>
      <vt:lpstr>Arial Rounded MT Bold</vt:lpstr>
      <vt:lpstr>Georgia</vt:lpstr>
      <vt:lpstr>Calibri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Bamsquared EduTech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Olawale B</dc:creator>
  <cp:lastModifiedBy>Joseph Bamidele Olawale</cp:lastModifiedBy>
  <cp:revision>49</cp:revision>
  <dcterms:created xsi:type="dcterms:W3CDTF">2022-01-08T16:17:00Z</dcterms:created>
  <dcterms:modified xsi:type="dcterms:W3CDTF">2022-07-21T20:48:35Z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F53E1E2FB50E498994BCF489180FB040</vt:lpwstr>
  </property>
  <property fmtid="{D5CDD505-2E9C-101B-9397-08002B2CF9AE}" pid="3" name="KSOProductBuildVer">
    <vt:lpwstr>1033-11.2.0.11191</vt:lpwstr>
  </property>
</Properties>
</file>