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86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9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1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14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4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53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8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7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02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7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6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03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D721C-98DE-456A-AFE8-1E328CB828AB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6589B0-63A2-447E-8F0E-9D19AB66FB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6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LTE_(Long-Term_Evolution,_4G)" TargetMode="External"/><Relationship Id="rId2" Type="http://schemas.openxmlformats.org/officeDocument/2006/relationships/hyperlink" Target="https://www.tadviser.ru/index.php/5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%D0%9A%D0%BE%D0%BC%D0%BF%D0%B0%D0%BD%D0%B8%D1%8F:GSMA_%D0%90%D1%81%D1%81%D0%BE%D1%86%D0%B8%D0%B0%D1%86%D0%B8%D1%8F" TargetMode="External"/><Relationship Id="rId2" Type="http://schemas.openxmlformats.org/officeDocument/2006/relationships/hyperlink" Target="https://www.tadviser.ru/index.php/5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5G" TargetMode="External"/><Relationship Id="rId2" Type="http://schemas.openxmlformats.org/officeDocument/2006/relationships/hyperlink" Target="https://www.tadviser.ru/index.php/%D0%9F%D0%BE%D0%BB%D1%8C%D1%88%D0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adviser.ru/index.php/%D0%AE%D0%B6%D0%BD%D0%B0%D1%8F_%D0%9A%D0%BE%D1%80%D0%B5%D1%8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%D0%9C%D0%B0%D0%BB%D0%B0%D0%B9%D0%B7%D0%B8%D1%8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dviser.ru/index.php/5G" TargetMode="External"/><Relationship Id="rId4" Type="http://schemas.openxmlformats.org/officeDocument/2006/relationships/hyperlink" Target="https://www.tadviser.ru/index.php/%D0%93%D0%BE%D1%81%D1%83%D0%B4%D0%B0%D1%80%D1%81%D1%82%D0%B2%D0%BE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dviser.ru/index.php/AR" TargetMode="External"/><Relationship Id="rId3" Type="http://schemas.openxmlformats.org/officeDocument/2006/relationships/hyperlink" Target="https://www.tadviser.ru/index.php/%D0%9A%D0%BE%D0%BC%D0%BF%D0%B0%D0%BD%D0%B8%D1%8F:Huawei" TargetMode="External"/><Relationship Id="rId7" Type="http://schemas.openxmlformats.org/officeDocument/2006/relationships/hyperlink" Target="https://www.tadviser.ru/index.php/VR" TargetMode="External"/><Relationship Id="rId2" Type="http://schemas.openxmlformats.org/officeDocument/2006/relationships/hyperlink" Target="https://www.tadviser.ru/index.php/5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dviser.ru/index.php/%D0%A2%D0%B5%D0%BB%D0%B5%D0%BC%D0%B5%D0%B4%D0%B8%D1%86%D0%B8%D0%BD%D0%B0" TargetMode="External"/><Relationship Id="rId5" Type="http://schemas.openxmlformats.org/officeDocument/2006/relationships/hyperlink" Target="https://www.tadviser.ru/index.php/%D0%A0%D0%BE%D0%B1%D0%BE%D1%82" TargetMode="External"/><Relationship Id="rId4" Type="http://schemas.openxmlformats.org/officeDocument/2006/relationships/hyperlink" Target="https://www.tadviser.ru/index.php/%D0%9F%D0%B5%D1%80%D1%81%D0%BE%D0%BD%D0%B0:%D0%92%D0%B0%D0%BD%D1%8C%D1%87%D0%B6%D0%BE%D1%83_%D0%9C%D0%B5%D0%BD_(Meng_Wanzhou)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LT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84022" y="3514987"/>
            <a:ext cx="39596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Приготовил презентацию </a:t>
            </a:r>
          </a:p>
          <a:p>
            <a:r>
              <a:rPr lang="ru-RU" sz="1400" dirty="0" smtClean="0"/>
              <a:t>Студент </a:t>
            </a:r>
            <a:r>
              <a:rPr lang="en-US" sz="1400" dirty="0" smtClean="0"/>
              <a:t>II</a:t>
            </a:r>
            <a:r>
              <a:rPr lang="ru-RU" sz="1400" dirty="0"/>
              <a:t> </a:t>
            </a:r>
            <a:r>
              <a:rPr lang="ru-RU" sz="1400" dirty="0" smtClean="0"/>
              <a:t>курса</a:t>
            </a:r>
          </a:p>
          <a:p>
            <a:r>
              <a:rPr lang="ru-RU" sz="1400" dirty="0" smtClean="0"/>
              <a:t>Казанского (Приволжского) Федерального Университета Филиала В Городе Джизак</a:t>
            </a:r>
          </a:p>
          <a:p>
            <a:r>
              <a:rPr lang="ru-RU" sz="1400" dirty="0" smtClean="0"/>
              <a:t>По направлению ИСИТ</a:t>
            </a:r>
          </a:p>
          <a:p>
            <a:r>
              <a:rPr lang="ru-RU" sz="1400" dirty="0" smtClean="0"/>
              <a:t>Группа 122801</a:t>
            </a:r>
          </a:p>
          <a:p>
            <a:r>
              <a:rPr lang="ru-RU" sz="1400" dirty="0" err="1" smtClean="0"/>
              <a:t>Хайруллаев</a:t>
            </a:r>
            <a:r>
              <a:rPr lang="ru-RU" sz="1400" dirty="0" smtClean="0"/>
              <a:t> </a:t>
            </a:r>
            <a:r>
              <a:rPr lang="ru-RU" sz="1400" dirty="0" err="1" smtClean="0"/>
              <a:t>Мухаммадкодир</a:t>
            </a:r>
            <a:endParaRPr lang="ru-RU" sz="1400" dirty="0" smtClean="0"/>
          </a:p>
          <a:p>
            <a:r>
              <a:rPr lang="ru-RU" sz="1400" dirty="0" smtClean="0"/>
              <a:t>Принял(а)__________________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55" y="1709519"/>
            <a:ext cx="5777218" cy="9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6" y="2589668"/>
            <a:ext cx="4137739" cy="31556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81475" y="7357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40C28"/>
                </a:solidFill>
                <a:effectLst/>
                <a:latin typeface="Google Sans"/>
              </a:rPr>
              <a:t>5G</a:t>
            </a:r>
            <a:r>
              <a:rPr lang="ru-RU" b="0" i="0" dirty="0" smtClean="0">
                <a:solidFill>
                  <a:srgbClr val="474747"/>
                </a:solidFill>
                <a:effectLst/>
                <a:latin typeface="Google Sans"/>
              </a:rPr>
              <a:t> – это пятое поколение беспроводной сотовой технологии, которое обеспечивает повышенную скорость выгрузки и загрузки, более устойчивое подключение и увеличенную емкость по сравнению с сетями предыдущих поколений.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4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6205" y="2399251"/>
            <a:ext cx="8741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/>
              <a:t>Спасибо за внимание!</a:t>
            </a:r>
            <a:r>
              <a:rPr lang="ru-RU" sz="9600" dirty="0" smtClean="0">
                <a:sym typeface="Wingdings" panose="05000000000000000000" pitchFamily="2" charset="2"/>
              </a:rPr>
              <a:t>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9575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1162" y="2589344"/>
            <a:ext cx="7085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smtClean="0">
                <a:effectLst/>
                <a:latin typeface="Arial" panose="020B0604020202020204" pitchFamily="34" charset="0"/>
              </a:rPr>
              <a:t>Количество подключенных к интернету устройств и требования абонентов к скорости мобильного доступа увеличиваются с каждым годом. Разработчики телеком-оборудования и операторы связи, стремясь ответить на новые вызовы, обновляют архитектуру сетей и регламенты взаимодействия. Так появляются сети пятого поколения (</a:t>
            </a:r>
            <a:r>
              <a:rPr lang="ru-RU" b="0" i="1" strike="noStrike" dirty="0" smtClean="0">
                <a:effectLst/>
                <a:latin typeface="Arial" panose="020B0604020202020204" pitchFamily="34" charset="0"/>
                <a:hlinkClick r:id="rId2" tooltip="5G"/>
              </a:rPr>
              <a:t>5G</a:t>
            </a:r>
            <a:r>
              <a:rPr lang="ru-RU" b="0" i="1" dirty="0" smtClean="0">
                <a:effectLst/>
                <a:latin typeface="Arial" panose="020B0604020202020204" pitchFamily="34" charset="0"/>
              </a:rPr>
              <a:t>), которые являются следующим этапом эволюции сетей четвертого поколения (см. </a:t>
            </a:r>
            <a:r>
              <a:rPr lang="ru-RU" b="0" i="1" strike="noStrike" dirty="0" smtClean="0">
                <a:effectLst/>
                <a:latin typeface="Arial" panose="020B0604020202020204" pitchFamily="34" charset="0"/>
                <a:hlinkClick r:id="rId3" tooltip="LTE (Long-Term Evolution, 4G)"/>
              </a:rPr>
              <a:t>LTE, 4G</a:t>
            </a:r>
            <a:r>
              <a:rPr lang="ru-RU" b="0" i="1" dirty="0" smtClean="0">
                <a:effectLst/>
                <a:latin typeface="Arial" panose="020B0604020202020204" pitchFamily="34" charset="0"/>
              </a:rPr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5065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16527" y="2643467"/>
            <a:ext cx="78492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 итогам 2023 года общее количество используемых в мире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tooltip="5G"/>
              </a:rPr>
              <a:t>5G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-устройств достигло 1,6 млрд. Для сравнения, в 2022-м этот показатель составлял приблизительно 1 млрд. Таким образом, рост в годовом исчислении зафиксирован на уровне 60%. Об этом говорится в исследовании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GSMA Ассоциация"/>
              </a:rPr>
              <a:t>GSMA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GSMAi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опубликованном 28 февраля 2024 года.</a:t>
            </a:r>
          </a:p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 состоянию на январь 2024-го 261 оператор в 101 стране по всему миру запустил коммерческие услуги 5G, тогда как еще более 90 операторов на 64 рынках взяли на себя обязательства по их развертыванию. Из 261 доступной 5G-сети 47 построены на автономной архитектуре (SA), а еще 89 таких сетей находятся на стадии внедрения.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826" y="681736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3306" y="2664358"/>
            <a:ext cx="76982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Аналитики полагают, что к 2030 году число используемых в мире 5G-устройств увеличится до 5,5 млрд. Прогнозируется, что ежемесячный глобальный мобильный трафик данных на одно 5G-соединение вырастет с 12,8 Гбайт в 2023 году до 47,9 Гбайт в 2030-м. При этом количество корпоративных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IoT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-подключений поднимется до 38,5 млрд. Развитию отрасли способствует внедрение приложений и сервисов на основе генеративного искусственного интеллекта: по состоянию на конец 2023 года соответствующие решения тестируют 56% операторов. Аналитики также полагают, что к 2030 году на 5G будет приходиться 56% всех мобильных подключений, что сделает эту технологию доминирующей в области сотовой связи.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362115" y="939567"/>
            <a:ext cx="3338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5G</a:t>
            </a:r>
            <a:endParaRPr lang="ru-RU" sz="9600" b="1" dirty="0"/>
          </a:p>
        </p:txBody>
      </p:sp>
    </p:spTree>
    <p:extLst>
      <p:ext uri="{BB962C8B-B14F-4D97-AF65-F5344CB8AC3E}">
        <p14:creationId xmlns:p14="http://schemas.microsoft.com/office/powerpoint/2010/main" val="22965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25" y="2769721"/>
            <a:ext cx="5972367" cy="26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0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73247" y="609705"/>
            <a:ext cx="69936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 октября 2023 года Управление электронных коммуникаций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tooltip="Польша"/>
              </a:rPr>
              <a:t>Польши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сообщило о завершении аукциона по продаже частот для сетей сотовой связи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5G"/>
              </a:rPr>
              <a:t>5G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В государственный бюджет поступит в общей сложности более 1,9 млрд злотых (приблизительно $449,54 млн по курсу на 19 октября 2023-го).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62026" y="2489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середине августа 2023 года компания SK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Telecom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крупнейший мобильный оператор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Южная Корея"/>
              </a:rPr>
              <a:t>Южной Кореи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обнародовала документ, согласно которому коммерческий запуск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5G"/>
              </a:rPr>
              <a:t>5G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-сетей оказался далеко не столь успешным, как предрекали участники отрасли.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04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5" y="2567206"/>
            <a:ext cx="6388043" cy="358667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78135" y="602994"/>
            <a:ext cx="6364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 июля 2023 года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Maxis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Broadband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дочерняя структура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Малайзия"/>
              </a:rPr>
              <a:t>малазийской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телекоммуникационной компании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Maxis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Bhd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сообщила о намерении подписать соглашение с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Государство"/>
              </a:rPr>
              <a:t>государственной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инфраструктурной организацией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Digital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Nasional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Berhad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(DNB) о предоставлении услуг на базе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 tooltip="5G"/>
              </a:rPr>
              <a:t>5G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82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99376" y="2857306"/>
            <a:ext cx="87217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Применить технологию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tooltip="5G"/>
              </a:rPr>
              <a:t>5G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 бизнесе оказалось сложнее, чем ожидалось. Об этом 28 июня 2023 года заявила финансовый директор китайской телекоммуникационной корпорации </a:t>
            </a:r>
            <a:r>
              <a:rPr lang="ru-RU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Huawei"/>
              </a:rPr>
              <a:t>Huawei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Мэн </a:t>
            </a:r>
            <a:r>
              <a:rPr lang="ru-RU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Ваньчжоу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 (</a:t>
            </a:r>
            <a:r>
              <a:rPr lang="ru-RU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Meng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 </a:t>
            </a:r>
            <a:r>
              <a:rPr lang="ru-RU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Wanzhou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Ваньчжоу Мен (Meng Wanzhou)"/>
              </a:rPr>
              <a:t>)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Huawei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отмечает, что появление каждого следующего поколения технологий мобильной связи открывает новые возможности в плане более качественного и разностороннего использования сетей. Платформа 5G разрабатывались как раз для этой цели. В качестве ключевых областей применения технологии в бизнес-сфере называются автоматизация производства,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 tooltip="Робот"/>
              </a:rPr>
              <a:t>роботизированный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транспорт,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 tooltip="Телемедицина"/>
              </a:rPr>
              <a:t>телемедицина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системы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7" tooltip="VR"/>
              </a:rPr>
              <a:t>виртуальной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8" tooltip="AR"/>
              </a:rPr>
              <a:t>дополненной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и смешанной реальности.</a:t>
            </a:r>
            <a:endParaRPr lang="ru-RU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8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01" y="639355"/>
            <a:ext cx="4779672" cy="252131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80595" y="3160671"/>
            <a:ext cx="9585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Как сообщила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Ваньчжоу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проблемы, связанные с внедрением 5G в бизнесе, оказались недооценены. Использование этой технологии в корне отличается от решений 2G, 3G или </a:t>
            </a:r>
            <a:r>
              <a:rPr lang="ru-RU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LTE"/>
              </a:rPr>
              <a:t>4G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Huawei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подчёркивает, что при построении сетей 5G необходимо с самого начала учитывать пропускную способность и площадь покрытия, а также обеспечивать единообразный и согласованный пользовательский опыт. А для этого необходима разработка дифференцированных планов с учётом ограничений развёртывания и требований к покрытию в различных сценариях с использованием </a:t>
            </a:r>
            <a:r>
              <a:rPr lang="ru-RU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макросотовых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микросотовых и опорных базовых станций.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713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258</Words>
  <Application>Microsoft Office PowerPoint</Application>
  <PresentationFormat>Широкоэкранный</PresentationFormat>
  <Paragraphs>20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Garamond</vt:lpstr>
      <vt:lpstr>Google Sans</vt:lpstr>
      <vt:lpstr>Wingdings</vt:lpstr>
      <vt:lpstr>Натуральные материалы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2024-04-01T07:29:28Z</dcterms:created>
  <dcterms:modified xsi:type="dcterms:W3CDTF">2024-04-01T07:44:41Z</dcterms:modified>
</cp:coreProperties>
</file>