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73" r:id="rId4"/>
    <p:sldId id="271" r:id="rId5"/>
    <p:sldId id="270" r:id="rId6"/>
    <p:sldId id="272" r:id="rId7"/>
    <p:sldId id="274" r:id="rId8"/>
    <p:sldId id="277" r:id="rId9"/>
    <p:sldId id="275" r:id="rId10"/>
    <p:sldId id="276" r:id="rId11"/>
    <p:sldId id="278" r:id="rId12"/>
    <p:sldId id="279" r:id="rId13"/>
    <p:sldId id="281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69" r:id="rId24"/>
  </p:sldIdLst>
  <p:sldSz cx="9144000" cy="6858000" type="screen4x3"/>
  <p:notesSz cx="6858000" cy="9144000"/>
  <p:embeddedFontLst>
    <p:embeddedFont>
      <p:font typeface="HY나무B" pitchFamily="18" charset="-127"/>
      <p:regular r:id="rId25"/>
    </p:embeddedFont>
    <p:embeddedFont>
      <p:font typeface="HY그래픽" pitchFamily="18" charset="-127"/>
      <p:regular r:id="rId26"/>
    </p:embeddedFont>
    <p:embeddedFont>
      <p:font typeface="맑은 고딕" pitchFamily="50" charset="-127"/>
      <p:regular r:id="rId27"/>
      <p:bold r:id="rId28"/>
    </p:embeddedFont>
    <p:embeddedFont>
      <p:font typeface="HY얕은샘물M" pitchFamily="18" charset="-127"/>
      <p:regular r:id="rId29"/>
    </p:embeddedFont>
    <p:embeddedFont>
      <p:font typeface="-윤고딕330" charset="-127"/>
      <p:regular r:id="rId30"/>
    </p:embeddedFont>
    <p:embeddedFont>
      <p:font typeface="HY나무M" pitchFamily="18" charset="-127"/>
      <p:regular r:id="rId31"/>
    </p:embeddedFont>
    <p:embeddedFont>
      <p:font typeface="HY강M" pitchFamily="18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D75"/>
    <a:srgbClr val="5585BF"/>
    <a:srgbClr val="F6D660"/>
    <a:srgbClr val="FF8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60" autoAdjust="0"/>
  </p:normalViewPr>
  <p:slideViewPr>
    <p:cSldViewPr>
      <p:cViewPr>
        <p:scale>
          <a:sx n="80" d="100"/>
          <a:sy n="80" d="100"/>
        </p:scale>
        <p:origin x="-72" y="-6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23E-AEEB-4298-AB86-35AF78145A11}" type="datetimeFigureOut">
              <a:rPr lang="ko-KR" altLang="en-US" smtClean="0"/>
              <a:pPr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23E-AEEB-4298-AB86-35AF78145A11}" type="datetimeFigureOut">
              <a:rPr lang="ko-KR" altLang="en-US" smtClean="0"/>
              <a:pPr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23E-AEEB-4298-AB86-35AF78145A11}" type="datetimeFigureOut">
              <a:rPr lang="ko-KR" altLang="en-US" smtClean="0"/>
              <a:pPr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23E-AEEB-4298-AB86-35AF78145A11}" type="datetimeFigureOut">
              <a:rPr lang="ko-KR" altLang="en-US" smtClean="0"/>
              <a:pPr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23E-AEEB-4298-AB86-35AF78145A11}" type="datetimeFigureOut">
              <a:rPr lang="ko-KR" altLang="en-US" smtClean="0"/>
              <a:pPr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23E-AEEB-4298-AB86-35AF78145A11}" type="datetimeFigureOut">
              <a:rPr lang="ko-KR" altLang="en-US" smtClean="0"/>
              <a:pPr/>
              <a:t>2015-06-11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23E-AEEB-4298-AB86-35AF78145A11}" type="datetimeFigureOut">
              <a:rPr lang="ko-KR" altLang="en-US" smtClean="0"/>
              <a:pPr/>
              <a:t>2015-06-11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23E-AEEB-4298-AB86-35AF78145A11}" type="datetimeFigureOut">
              <a:rPr lang="ko-KR" altLang="en-US" smtClean="0"/>
              <a:pPr/>
              <a:t>2015-06-11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23E-AEEB-4298-AB86-35AF78145A11}" type="datetimeFigureOut">
              <a:rPr lang="ko-KR" altLang="en-US" smtClean="0"/>
              <a:pPr/>
              <a:t>2015-06-11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23E-AEEB-4298-AB86-35AF78145A11}" type="datetimeFigureOut">
              <a:rPr lang="ko-KR" altLang="en-US" smtClean="0"/>
              <a:pPr/>
              <a:t>2015-06-11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23E-AEEB-4298-AB86-35AF78145A11}" type="datetimeFigureOut">
              <a:rPr lang="ko-KR" altLang="en-US" smtClean="0"/>
              <a:pPr/>
              <a:t>2015-06-11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1">
                <a:lumMod val="95000"/>
                <a:alpha val="50000"/>
              </a:schemeClr>
            </a:gs>
            <a:gs pos="100000">
              <a:schemeClr val="bg1">
                <a:lumMod val="95000"/>
                <a:alpha val="2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C923E-AEEB-4298-AB86-35AF78145A11}" type="datetimeFigureOut">
              <a:rPr lang="ko-KR" altLang="en-US" smtClean="0"/>
              <a:pPr/>
              <a:t>2015-06-11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0B7C-596E-450A-A237-E2B66BAC29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564800" y="5100662"/>
            <a:ext cx="1584000" cy="1764000"/>
            <a:chOff x="7564800" y="5100662"/>
            <a:chExt cx="1584000" cy="1764000"/>
          </a:xfrm>
        </p:grpSpPr>
        <p:sp>
          <p:nvSpPr>
            <p:cNvPr id="51" name="자유형 50"/>
            <p:cNvSpPr/>
            <p:nvPr/>
          </p:nvSpPr>
          <p:spPr>
            <a:xfrm>
              <a:off x="8277101" y="5929330"/>
              <a:ext cx="866899" cy="926275"/>
            </a:xfrm>
            <a:custGeom>
              <a:avLst/>
              <a:gdLst>
                <a:gd name="connsiteX0" fmla="*/ 273133 w 866899"/>
                <a:gd name="connsiteY0" fmla="*/ 926275 h 926275"/>
                <a:gd name="connsiteX1" fmla="*/ 866899 w 866899"/>
                <a:gd name="connsiteY1" fmla="*/ 320634 h 926275"/>
                <a:gd name="connsiteX2" fmla="*/ 866899 w 866899"/>
                <a:gd name="connsiteY2" fmla="*/ 0 h 926275"/>
                <a:gd name="connsiteX3" fmla="*/ 0 w 866899"/>
                <a:gd name="connsiteY3" fmla="*/ 926275 h 926275"/>
                <a:gd name="connsiteX4" fmla="*/ 273133 w 866899"/>
                <a:gd name="connsiteY4" fmla="*/ 926275 h 92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899" h="926275">
                  <a:moveTo>
                    <a:pt x="273133" y="926275"/>
                  </a:moveTo>
                  <a:lnTo>
                    <a:pt x="866899" y="320634"/>
                  </a:lnTo>
                  <a:lnTo>
                    <a:pt x="866899" y="0"/>
                  </a:lnTo>
                  <a:lnTo>
                    <a:pt x="0" y="926275"/>
                  </a:lnTo>
                  <a:lnTo>
                    <a:pt x="273133" y="9262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7564800" y="5100662"/>
              <a:ext cx="1584000" cy="1764000"/>
            </a:xfrm>
            <a:custGeom>
              <a:avLst/>
              <a:gdLst>
                <a:gd name="connsiteX0" fmla="*/ 1638795 w 1650670"/>
                <a:gd name="connsiteY0" fmla="*/ 415636 h 1828800"/>
                <a:gd name="connsiteX1" fmla="*/ 308758 w 1650670"/>
                <a:gd name="connsiteY1" fmla="*/ 1828800 h 1828800"/>
                <a:gd name="connsiteX2" fmla="*/ 47501 w 1650670"/>
                <a:gd name="connsiteY2" fmla="*/ 1828800 h 1828800"/>
                <a:gd name="connsiteX3" fmla="*/ 0 w 1650670"/>
                <a:gd name="connsiteY3" fmla="*/ 1816924 h 1828800"/>
                <a:gd name="connsiteX4" fmla="*/ 1650670 w 1650670"/>
                <a:gd name="connsiteY4" fmla="*/ 0 h 1828800"/>
                <a:gd name="connsiteX5" fmla="*/ 1638795 w 1650670"/>
                <a:gd name="connsiteY5" fmla="*/ 415636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1828800">
                  <a:moveTo>
                    <a:pt x="1638795" y="415636"/>
                  </a:moveTo>
                  <a:lnTo>
                    <a:pt x="308758" y="1828800"/>
                  </a:lnTo>
                  <a:lnTo>
                    <a:pt x="47501" y="1828800"/>
                  </a:lnTo>
                  <a:lnTo>
                    <a:pt x="0" y="1816924"/>
                  </a:lnTo>
                  <a:lnTo>
                    <a:pt x="1650670" y="0"/>
                  </a:lnTo>
                  <a:lnTo>
                    <a:pt x="1638795" y="415636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589641" y="1587838"/>
            <a:ext cx="39272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 err="1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D75"/>
                </a:solidFill>
                <a:latin typeface="+mn-ea"/>
              </a:rPr>
              <a:t>마시멜로</a:t>
            </a:r>
            <a:endParaRPr lang="en-US" altLang="ko-KR" sz="6600" b="1" dirty="0" smtClean="0">
              <a:ln w="12700">
                <a:solidFill>
                  <a:schemeClr val="bg1">
                    <a:lumMod val="95000"/>
                  </a:schemeClr>
                </a:solidFill>
              </a:ln>
              <a:solidFill>
                <a:srgbClr val="FF0D75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41613" y="2500306"/>
            <a:ext cx="5444119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66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HY나무B" pitchFamily="18" charset="-127"/>
                <a:ea typeface="HY나무B" pitchFamily="18" charset="-127"/>
              </a:rPr>
              <a:t>대구 지하철 </a:t>
            </a:r>
            <a:endParaRPr lang="en-US" altLang="ko-KR" sz="6600" b="1" dirty="0" smtClean="0">
              <a:ln w="12700">
                <a:solidFill>
                  <a:schemeClr val="bg1">
                    <a:lumMod val="95000"/>
                  </a:schemeClr>
                </a:solidFill>
              </a:ln>
              <a:latin typeface="HY나무B" pitchFamily="18" charset="-127"/>
              <a:ea typeface="HY나무B" pitchFamily="18" charset="-127"/>
            </a:endParaRPr>
          </a:p>
          <a:p>
            <a:pPr algn="ctr"/>
            <a:r>
              <a:rPr lang="ko-KR" altLang="en-US" sz="66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HY나무B" pitchFamily="18" charset="-127"/>
                <a:ea typeface="HY나무B" pitchFamily="18" charset="-127"/>
              </a:rPr>
              <a:t>도착 </a:t>
            </a:r>
            <a:r>
              <a:rPr lang="ko-KR" altLang="en-US" sz="6600" b="1" dirty="0" err="1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HY나무B" pitchFamily="18" charset="-127"/>
                <a:ea typeface="HY나무B" pitchFamily="18" charset="-127"/>
              </a:rPr>
              <a:t>알림어플</a:t>
            </a:r>
            <a:endParaRPr lang="ko-KR" altLang="en-US" sz="6600" b="1" dirty="0">
              <a:ln w="12700">
                <a:solidFill>
                  <a:schemeClr val="bg1">
                    <a:lumMod val="95000"/>
                  </a:schemeClr>
                </a:solidFill>
              </a:ln>
              <a:latin typeface="HY나무B" pitchFamily="18" charset="-127"/>
              <a:ea typeface="HY나무B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58" name="자유형 57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119170" y="4607856"/>
            <a:ext cx="5072098" cy="214314"/>
            <a:chOff x="2071670" y="3550981"/>
            <a:chExt cx="5072098" cy="214314"/>
          </a:xfrm>
        </p:grpSpPr>
        <p:sp>
          <p:nvSpPr>
            <p:cNvPr id="16" name="직사각형 15"/>
            <p:cNvSpPr/>
            <p:nvPr/>
          </p:nvSpPr>
          <p:spPr>
            <a:xfrm flipH="1">
              <a:off x="2071670" y="3550981"/>
              <a:ext cx="5072098" cy="71438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0D7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flipH="1">
              <a:off x="2071670" y="3693857"/>
              <a:ext cx="5072098" cy="71438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0D7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286016" y="48549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200" spc="3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그래픽" pitchFamily="18" charset="-127"/>
                <a:ea typeface="HY그래픽" pitchFamily="18" charset="-127"/>
              </a:rPr>
              <a:t>2015.06.11</a:t>
            </a:r>
          </a:p>
          <a:p>
            <a:pPr algn="ctr"/>
            <a:r>
              <a:rPr lang="ko-KR" altLang="en-US" sz="1200" spc="3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그래픽" pitchFamily="18" charset="-127"/>
                <a:ea typeface="HY그래픽" pitchFamily="18" charset="-127"/>
              </a:rPr>
              <a:t>김광진 배용</a:t>
            </a:r>
            <a:r>
              <a:rPr lang="ko-KR" altLang="en-US" sz="1200" spc="300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그래픽" pitchFamily="18" charset="-127"/>
                <a:ea typeface="HY그래픽" pitchFamily="18" charset="-127"/>
              </a:rPr>
              <a:t>건</a:t>
            </a:r>
            <a:r>
              <a:rPr lang="ko-KR" altLang="en-US" sz="1200" spc="3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그래픽" pitchFamily="18" charset="-127"/>
                <a:ea typeface="HY그래픽" pitchFamily="18" charset="-127"/>
              </a:rPr>
              <a:t> 최인호</a:t>
            </a:r>
            <a:r>
              <a:rPr lang="en-US" altLang="ko-KR" sz="1200" spc="3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그래픽" pitchFamily="18" charset="-127"/>
                <a:ea typeface="HY그래픽" pitchFamily="18" charset="-127"/>
              </a:rPr>
              <a:t/>
            </a:r>
            <a:br>
              <a:rPr lang="en-US" altLang="ko-KR" sz="1200" spc="3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그래픽" pitchFamily="18" charset="-127"/>
                <a:ea typeface="HY그래픽" pitchFamily="18" charset="-127"/>
              </a:rPr>
            </a:br>
            <a:endParaRPr lang="en-US" altLang="ko-KR" sz="1200" spc="300" dirty="0">
              <a:ln>
                <a:solidFill>
                  <a:schemeClr val="tx1">
                    <a:alpha val="44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그래픽" pitchFamily="18" charset="-127"/>
              <a:ea typeface="HY그래픽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982040" y="486771"/>
            <a:ext cx="1794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HY나무B" pitchFamily="18" charset="-127"/>
                <a:ea typeface="HY나무B" pitchFamily="18" charset="-127"/>
              </a:rPr>
              <a:t>업무분담</a:t>
            </a:r>
            <a:endParaRPr lang="ko-KR" altLang="en-US" sz="3200" dirty="0">
              <a:latin typeface="HY나무B" pitchFamily="18" charset="-127"/>
              <a:ea typeface="HY나무B" pitchFamily="18" charset="-127"/>
            </a:endParaRPr>
          </a:p>
        </p:txBody>
      </p:sp>
      <p:grpSp>
        <p:nvGrpSpPr>
          <p:cNvPr id="24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25" name="자유형 24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82040" y="1997224"/>
            <a:ext cx="2146121" cy="3664024"/>
            <a:chOff x="982040" y="1997224"/>
            <a:chExt cx="2146121" cy="3664024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982040" y="1997224"/>
              <a:ext cx="2146121" cy="3664024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44898" y="2264974"/>
              <a:ext cx="147668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b="1" dirty="0" smtClean="0">
                  <a:ln w="1270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김 광 진</a:t>
              </a:r>
              <a:endParaRPr lang="ko-KR" altLang="en-US" sz="2800" dirty="0"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11156" y="3143248"/>
              <a:ext cx="20970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기능 구현</a:t>
              </a:r>
              <a:endParaRPr lang="en-US" altLang="ko-KR" sz="1600" dirty="0" smtClean="0"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( GPS ,DB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등 전체적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 )</a:t>
              </a:r>
              <a:endParaRPr lang="ko-KR" altLang="en-US" sz="1600" dirty="0"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88282" y="4575774"/>
              <a:ext cx="15969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UI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 기획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&amp;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구성</a:t>
              </a:r>
              <a:endParaRPr lang="ko-KR" altLang="en-US" sz="1600" dirty="0"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54032" y="3926636"/>
              <a:ext cx="189507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구현가능 자료조사</a:t>
              </a:r>
              <a:endParaRPr lang="ko-KR" altLang="en-US" sz="1600" dirty="0"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228184" y="1997224"/>
            <a:ext cx="2146120" cy="3680915"/>
            <a:chOff x="6228184" y="1997224"/>
            <a:chExt cx="2146120" cy="3680915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6228184" y="1997224"/>
              <a:ext cx="2146120" cy="3680915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650992" y="2272264"/>
              <a:ext cx="15023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배 용 건</a:t>
              </a:r>
              <a:endParaRPr lang="ko-KR" altLang="en-US" sz="2800" dirty="0"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832138" y="3143248"/>
              <a:ext cx="107433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기능 구현</a:t>
              </a:r>
              <a:endParaRPr lang="en-US" altLang="ko-KR" sz="1600" dirty="0" smtClean="0"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( </a:t>
              </a:r>
              <a:r>
                <a:rPr lang="ko-KR" altLang="en-US" sz="1600" dirty="0" err="1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역검색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 )</a:t>
              </a:r>
              <a:endParaRPr lang="ko-KR" altLang="en-US" sz="1600" dirty="0"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06514" y="3929066"/>
              <a:ext cx="14622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PPT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자료 수집</a:t>
              </a:r>
              <a:endParaRPr lang="ko-KR" altLang="en-US" sz="1600" dirty="0"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43306" y="2000240"/>
            <a:ext cx="2146120" cy="3664024"/>
            <a:chOff x="3643306" y="2000240"/>
            <a:chExt cx="2146120" cy="3664024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643306" y="2000240"/>
              <a:ext cx="2146120" cy="366402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74618" y="2273600"/>
              <a:ext cx="1502334" cy="52322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최 인 호</a:t>
              </a:r>
              <a:endParaRPr lang="ko-KR" altLang="en-US" sz="2800" dirty="0"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57620" y="3143248"/>
              <a:ext cx="165782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기능 구현</a:t>
              </a:r>
              <a:endParaRPr lang="en-US" altLang="ko-KR" sz="1600" dirty="0" smtClean="0"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( </a:t>
              </a:r>
              <a:r>
                <a:rPr lang="ko-KR" altLang="en-US" sz="1600" dirty="0" err="1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메뉴바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,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설정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 )</a:t>
              </a:r>
              <a:endParaRPr lang="ko-KR" altLang="en-US" sz="1600" dirty="0"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000496" y="3947412"/>
              <a:ext cx="15969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UI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 기획 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&amp;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구성</a:t>
              </a:r>
              <a:endParaRPr lang="ko-KR" altLang="en-US" sz="1600" dirty="0"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42024" y="4617568"/>
              <a:ext cx="9829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PPT </a:t>
              </a:r>
              <a:r>
                <a:rPr lang="ko-KR" altLang="en-US" sz="1600" dirty="0" smtClean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rPr>
                <a:t>구성</a:t>
              </a:r>
              <a:endParaRPr lang="ko-KR" altLang="en-US" sz="1600" dirty="0"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924287" y="5985866"/>
            <a:ext cx="3749329" cy="720080"/>
            <a:chOff x="2924287" y="5985866"/>
            <a:chExt cx="3749329" cy="72008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924287" y="5985866"/>
              <a:ext cx="3749329" cy="7200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196074" y="6030508"/>
              <a:ext cx="3183593" cy="523220"/>
              <a:chOff x="3196074" y="6030508"/>
              <a:chExt cx="3183593" cy="523220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3196074" y="6030508"/>
                <a:ext cx="1261884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ko-KR" altLang="en-US" sz="2800" dirty="0" smtClean="0"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윤동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규</a:t>
                </a:r>
                <a:endParaRPr lang="ko-KR" altLang="en-US" sz="2800" dirty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620851" y="6134716"/>
                <a:ext cx="1758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dirty="0" err="1" smtClean="0"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포토샵</a:t>
                </a:r>
                <a:r>
                  <a:rPr lang="ko-KR" altLang="en-US" sz="1600" dirty="0" smtClean="0">
                    <a:solidFill>
                      <a:schemeClr val="bg1"/>
                    </a:solidFill>
                    <a:latin typeface="HY나무B" pitchFamily="18" charset="-127"/>
                    <a:ea typeface="HY나무B" pitchFamily="18" charset="-127"/>
                  </a:rPr>
                  <a:t> 관련 작업</a:t>
                </a:r>
                <a:endParaRPr lang="ko-KR" altLang="en-US" sz="1600" dirty="0">
                  <a:solidFill>
                    <a:schemeClr val="bg1"/>
                  </a:solidFill>
                  <a:latin typeface="HY나무B" pitchFamily="18" charset="-127"/>
                  <a:ea typeface="HY나무B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1970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3"/>
          <p:cNvGrpSpPr/>
          <p:nvPr/>
        </p:nvGrpSpPr>
        <p:grpSpPr>
          <a:xfrm>
            <a:off x="7564800" y="5100662"/>
            <a:ext cx="1584000" cy="1764000"/>
            <a:chOff x="7564800" y="5100662"/>
            <a:chExt cx="1584000" cy="1764000"/>
          </a:xfrm>
        </p:grpSpPr>
        <p:sp>
          <p:nvSpPr>
            <p:cNvPr id="44" name="자유형 43"/>
            <p:cNvSpPr/>
            <p:nvPr/>
          </p:nvSpPr>
          <p:spPr>
            <a:xfrm>
              <a:off x="8277101" y="5929330"/>
              <a:ext cx="866899" cy="926275"/>
            </a:xfrm>
            <a:custGeom>
              <a:avLst/>
              <a:gdLst>
                <a:gd name="connsiteX0" fmla="*/ 273133 w 866899"/>
                <a:gd name="connsiteY0" fmla="*/ 926275 h 926275"/>
                <a:gd name="connsiteX1" fmla="*/ 866899 w 866899"/>
                <a:gd name="connsiteY1" fmla="*/ 320634 h 926275"/>
                <a:gd name="connsiteX2" fmla="*/ 866899 w 866899"/>
                <a:gd name="connsiteY2" fmla="*/ 0 h 926275"/>
                <a:gd name="connsiteX3" fmla="*/ 0 w 866899"/>
                <a:gd name="connsiteY3" fmla="*/ 926275 h 926275"/>
                <a:gd name="connsiteX4" fmla="*/ 273133 w 866899"/>
                <a:gd name="connsiteY4" fmla="*/ 926275 h 92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899" h="926275">
                  <a:moveTo>
                    <a:pt x="273133" y="926275"/>
                  </a:moveTo>
                  <a:lnTo>
                    <a:pt x="866899" y="320634"/>
                  </a:lnTo>
                  <a:lnTo>
                    <a:pt x="866899" y="0"/>
                  </a:lnTo>
                  <a:lnTo>
                    <a:pt x="0" y="926275"/>
                  </a:lnTo>
                  <a:lnTo>
                    <a:pt x="273133" y="9262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7564800" y="5100662"/>
              <a:ext cx="1584000" cy="1764000"/>
            </a:xfrm>
            <a:custGeom>
              <a:avLst/>
              <a:gdLst>
                <a:gd name="connsiteX0" fmla="*/ 1638795 w 1650670"/>
                <a:gd name="connsiteY0" fmla="*/ 415636 h 1828800"/>
                <a:gd name="connsiteX1" fmla="*/ 308758 w 1650670"/>
                <a:gd name="connsiteY1" fmla="*/ 1828800 h 1828800"/>
                <a:gd name="connsiteX2" fmla="*/ 47501 w 1650670"/>
                <a:gd name="connsiteY2" fmla="*/ 1828800 h 1828800"/>
                <a:gd name="connsiteX3" fmla="*/ 0 w 1650670"/>
                <a:gd name="connsiteY3" fmla="*/ 1816924 h 1828800"/>
                <a:gd name="connsiteX4" fmla="*/ 1650670 w 1650670"/>
                <a:gd name="connsiteY4" fmla="*/ 0 h 1828800"/>
                <a:gd name="connsiteX5" fmla="*/ 1638795 w 1650670"/>
                <a:gd name="connsiteY5" fmla="*/ 415636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1828800">
                  <a:moveTo>
                    <a:pt x="1638795" y="415636"/>
                  </a:moveTo>
                  <a:lnTo>
                    <a:pt x="308758" y="1828800"/>
                  </a:lnTo>
                  <a:lnTo>
                    <a:pt x="47501" y="1828800"/>
                  </a:lnTo>
                  <a:lnTo>
                    <a:pt x="0" y="1816924"/>
                  </a:lnTo>
                  <a:lnTo>
                    <a:pt x="1650670" y="0"/>
                  </a:lnTo>
                  <a:lnTo>
                    <a:pt x="1638795" y="415636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4420" y="-71462"/>
            <a:ext cx="771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D75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endParaRPr lang="en-US" altLang="ko-KR" sz="6600" b="1" dirty="0" smtClean="0">
              <a:ln w="12700">
                <a:solidFill>
                  <a:schemeClr val="bg1">
                    <a:lumMod val="95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0433" y="201019"/>
            <a:ext cx="195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sz="3200" dirty="0"/>
          </a:p>
        </p:txBody>
      </p:sp>
      <p:grpSp>
        <p:nvGrpSpPr>
          <p:cNvPr id="3" name="그룹 1"/>
          <p:cNvGrpSpPr/>
          <p:nvPr/>
        </p:nvGrpSpPr>
        <p:grpSpPr>
          <a:xfrm>
            <a:off x="1446795" y="2621962"/>
            <a:ext cx="6052247" cy="1168837"/>
            <a:chOff x="2417173" y="3008111"/>
            <a:chExt cx="4068650" cy="785818"/>
          </a:xfrm>
        </p:grpSpPr>
        <p:grpSp>
          <p:nvGrpSpPr>
            <p:cNvPr id="4" name="그룹 87"/>
            <p:cNvGrpSpPr/>
            <p:nvPr/>
          </p:nvGrpSpPr>
          <p:grpSpPr>
            <a:xfrm>
              <a:off x="2417173" y="3008111"/>
              <a:ext cx="785818" cy="785818"/>
              <a:chOff x="2500298" y="1428736"/>
              <a:chExt cx="785818" cy="785818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2500298" y="1428736"/>
                <a:ext cx="785818" cy="7858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790468" y="1571611"/>
                <a:ext cx="333202" cy="517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400" b="1" dirty="0" smtClean="0">
                    <a:ln w="12700">
                      <a:solidFill>
                        <a:schemeClr val="bg1">
                          <a:lumMod val="95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3</a:t>
                </a:r>
                <a:endParaRPr lang="ko-KR" altLang="en-US" sz="4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316309" y="3037026"/>
              <a:ext cx="3169514" cy="682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6000" b="1" i="1" smtClean="0"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reflection blurRad="6350" stA="50000" endA="300" endPos="50000" dist="60007" dir="5400000" sy="-100000" algn="bl" rotWithShape="0"/>
                  </a:effectLst>
                  <a:latin typeface="HY나무M" pitchFamily="18" charset="-127"/>
                  <a:ea typeface="HY나무M" pitchFamily="18" charset="-127"/>
                </a:rPr>
                <a:t>구현기능설명</a:t>
              </a:r>
              <a:endParaRPr lang="ko-KR" altLang="en-US" sz="6000" b="1" i="1" dirty="0"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reflection blurRad="6350" stA="50000" endA="300" endPos="50000" dist="60007" dir="5400000" sy="-100000" algn="bl" rotWithShape="0"/>
                </a:effectLst>
                <a:latin typeface="HY나무M" pitchFamily="18" charset="-127"/>
                <a:ea typeface="HY나무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383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982040" y="486771"/>
            <a:ext cx="2372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latin typeface="HY나무B" pitchFamily="18" charset="-127"/>
                <a:ea typeface="HY나무B" pitchFamily="18" charset="-127"/>
              </a:rPr>
              <a:t>전체 흐름도</a:t>
            </a:r>
            <a:endParaRPr lang="ko-KR" altLang="en-US" sz="3200" dirty="0">
              <a:latin typeface="HY나무B" pitchFamily="18" charset="-127"/>
              <a:ea typeface="HY나무B" pitchFamily="18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25" name="자유형 24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 descr="gps알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1142984"/>
            <a:ext cx="1446620" cy="25717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그림 18" descr="노선도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8926" y="4071942"/>
            <a:ext cx="1446620" cy="25717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그림 19" descr="설정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5206" y="4071942"/>
            <a:ext cx="1446620" cy="25717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그림 22" descr="역검색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2066" y="1142984"/>
            <a:ext cx="1446619" cy="25717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그림 23" descr="역정보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72066" y="4071942"/>
            <a:ext cx="1446620" cy="25717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그림 31" descr="즐겨찾기 편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5786" y="4071942"/>
            <a:ext cx="1446620" cy="25717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그림 34" descr="시간표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5206" y="1142984"/>
            <a:ext cx="1457068" cy="25903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그림 35" descr="즐겨찾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28926" y="1142984"/>
            <a:ext cx="1446620" cy="25717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오른쪽 화살표 13"/>
          <p:cNvSpPr/>
          <p:nvPr/>
        </p:nvSpPr>
        <p:spPr>
          <a:xfrm rot="8165498">
            <a:off x="1477016" y="3598978"/>
            <a:ext cx="1989593" cy="62867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9513162">
            <a:off x="5763063" y="3757607"/>
            <a:ext cx="1989593" cy="62867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2911623">
            <a:off x="3787754" y="3788560"/>
            <a:ext cx="1989593" cy="62867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4766686" y="3829812"/>
            <a:ext cx="1989593" cy="62867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3687300" y="5133394"/>
            <a:ext cx="1989593" cy="628671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982040" y="486771"/>
            <a:ext cx="2598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HY나무B" pitchFamily="18" charset="-127"/>
                <a:ea typeface="HY나무B" pitchFamily="18" charset="-127"/>
              </a:rPr>
              <a:t>세부기능설명</a:t>
            </a:r>
            <a:endParaRPr lang="ko-KR" altLang="en-US" sz="3200" dirty="0">
              <a:latin typeface="HY나무B" pitchFamily="18" charset="-127"/>
              <a:ea typeface="HY나무B" pitchFamily="18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25" name="자유형 24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 descr="gps알람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285860"/>
            <a:ext cx="2857520" cy="50800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그룹 5"/>
          <p:cNvGrpSpPr/>
          <p:nvPr/>
        </p:nvGrpSpPr>
        <p:grpSpPr>
          <a:xfrm>
            <a:off x="5849260" y="1285860"/>
            <a:ext cx="2723268" cy="785818"/>
            <a:chOff x="5849260" y="1285860"/>
            <a:chExt cx="2723268" cy="785818"/>
          </a:xfrm>
        </p:grpSpPr>
        <p:cxnSp>
          <p:nvCxnSpPr>
            <p:cNvPr id="35" name="직선 연결선 34"/>
            <p:cNvCxnSpPr/>
            <p:nvPr/>
          </p:nvCxnSpPr>
          <p:spPr>
            <a:xfrm rot="10800000">
              <a:off x="5849260" y="1714488"/>
              <a:ext cx="794442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6580890" y="1588864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929454" y="1285860"/>
              <a:ext cx="1643074" cy="7858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28946" y="1537108"/>
              <a:ext cx="1428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새로고침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버튼</a:t>
              </a:r>
              <a:endParaRPr lang="ko-KR" altLang="en-US" sz="1400" dirty="0">
                <a:latin typeface="HY나무M" pitchFamily="18" charset="-127"/>
                <a:ea typeface="HY나무M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14348" y="4771500"/>
            <a:ext cx="2714644" cy="1229268"/>
            <a:chOff x="714348" y="4771500"/>
            <a:chExt cx="2714644" cy="1229268"/>
          </a:xfrm>
        </p:grpSpPr>
        <p:grpSp>
          <p:nvGrpSpPr>
            <p:cNvPr id="3" name="그룹 2"/>
            <p:cNvGrpSpPr/>
            <p:nvPr/>
          </p:nvGrpSpPr>
          <p:grpSpPr>
            <a:xfrm>
              <a:off x="714348" y="4771500"/>
              <a:ext cx="2714644" cy="1229268"/>
              <a:chOff x="714348" y="4771500"/>
              <a:chExt cx="2714644" cy="1229268"/>
            </a:xfrm>
          </p:grpSpPr>
          <p:cxnSp>
            <p:nvCxnSpPr>
              <p:cNvPr id="52" name="직선 연결선 51"/>
              <p:cNvCxnSpPr/>
              <p:nvPr/>
            </p:nvCxnSpPr>
            <p:spPr>
              <a:xfrm rot="10800000">
                <a:off x="2571736" y="5214950"/>
                <a:ext cx="857256" cy="7858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타원 52"/>
              <p:cNvSpPr/>
              <p:nvPr/>
            </p:nvSpPr>
            <p:spPr>
              <a:xfrm>
                <a:off x="2428860" y="5072074"/>
                <a:ext cx="214314" cy="2401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53"/>
              <p:cNvSpPr/>
              <p:nvPr/>
            </p:nvSpPr>
            <p:spPr>
              <a:xfrm>
                <a:off x="714348" y="4771500"/>
                <a:ext cx="1643074" cy="78581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000100" y="4929198"/>
              <a:ext cx="1428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탭바형식</a:t>
              </a:r>
              <a:endParaRPr lang="en-US" altLang="ko-KR" sz="1400" dirty="0" smtClean="0">
                <a:latin typeface="HY나무M" pitchFamily="18" charset="-127"/>
                <a:ea typeface="HY나무M" pitchFamily="18" charset="-127"/>
              </a:endParaRPr>
            </a:p>
            <a:p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페이지 넘김</a:t>
              </a:r>
              <a:endParaRPr lang="ko-KR" altLang="en-US" sz="1400" dirty="0">
                <a:latin typeface="HY나무M" pitchFamily="18" charset="-127"/>
                <a:ea typeface="HY나무M" pitchFamily="18" charset="-127"/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357158" y="1928802"/>
            <a:ext cx="2357454" cy="1428760"/>
          </a:xfrm>
          <a:prstGeom prst="roundRect">
            <a:avLst/>
          </a:prstGeom>
          <a:noFill/>
          <a:ln>
            <a:solidFill>
              <a:srgbClr val="FF0D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57884" y="2836478"/>
            <a:ext cx="2766400" cy="785818"/>
            <a:chOff x="5857884" y="2836478"/>
            <a:chExt cx="2766400" cy="78581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944276" y="2836478"/>
              <a:ext cx="1643074" cy="7858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95524" y="3096352"/>
              <a:ext cx="1428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설정 리스트</a:t>
              </a:r>
              <a:endParaRPr lang="ko-KR" altLang="en-US" sz="1400" dirty="0">
                <a:latin typeface="HY나무M" pitchFamily="18" charset="-127"/>
                <a:ea typeface="HY나무M" pitchFamily="18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rot="10800000">
              <a:off x="5857884" y="3143248"/>
              <a:ext cx="794442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>
              <a:off x="6589514" y="3017624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7252" y="2223180"/>
            <a:ext cx="3000396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D75"/>
                </a:solidFill>
                <a:latin typeface="HY나무M" pitchFamily="18" charset="-127"/>
                <a:ea typeface="HY나무M" pitchFamily="18" charset="-127"/>
              </a:rPr>
              <a:t>Main </a:t>
            </a:r>
            <a:r>
              <a:rPr lang="ko-KR" altLang="en-US" sz="1600" dirty="0" smtClean="0">
                <a:solidFill>
                  <a:srgbClr val="FF0D75"/>
                </a:solidFill>
                <a:latin typeface="HY나무M" pitchFamily="18" charset="-127"/>
                <a:ea typeface="HY나무M" pitchFamily="18" charset="-127"/>
              </a:rPr>
              <a:t>화면  </a:t>
            </a:r>
            <a:endParaRPr lang="en-US" altLang="ko-KR" sz="1600" dirty="0" smtClean="0">
              <a:solidFill>
                <a:srgbClr val="FF0D75"/>
              </a:solidFill>
              <a:latin typeface="HY나무M" pitchFamily="18" charset="-127"/>
              <a:ea typeface="HY나무M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FF0D75"/>
                </a:solidFill>
                <a:latin typeface="HY나무M" pitchFamily="18" charset="-127"/>
                <a:ea typeface="HY나무M" pitchFamily="18" charset="-127"/>
              </a:rPr>
              <a:t>GPS</a:t>
            </a:r>
            <a:r>
              <a:rPr lang="ko-KR" altLang="en-US" sz="1600" dirty="0" err="1" smtClean="0">
                <a:solidFill>
                  <a:srgbClr val="FF0D75"/>
                </a:solidFill>
                <a:latin typeface="HY나무M" pitchFamily="18" charset="-127"/>
                <a:ea typeface="HY나무M" pitchFamily="18" charset="-127"/>
              </a:rPr>
              <a:t>알람</a:t>
            </a:r>
            <a:r>
              <a:rPr lang="ko-KR" altLang="en-US" sz="1600" dirty="0" smtClean="0">
                <a:solidFill>
                  <a:srgbClr val="FF0D75"/>
                </a:solidFill>
                <a:latin typeface="HY나무M" pitchFamily="18" charset="-127"/>
                <a:ea typeface="HY나무M" pitchFamily="18" charset="-127"/>
              </a:rPr>
              <a:t> 리스트 </a:t>
            </a:r>
            <a:r>
              <a:rPr lang="ko-KR" altLang="en-US" sz="1600" dirty="0" err="1" smtClean="0">
                <a:solidFill>
                  <a:srgbClr val="FF0D75"/>
                </a:solidFill>
                <a:latin typeface="HY나무M" pitchFamily="18" charset="-127"/>
                <a:ea typeface="HY나무M" pitchFamily="18" charset="-127"/>
              </a:rPr>
              <a:t>뷰</a:t>
            </a:r>
            <a:r>
              <a:rPr lang="ko-KR" altLang="en-US" sz="1600" dirty="0" smtClean="0">
                <a:solidFill>
                  <a:srgbClr val="FF0D75"/>
                </a:solidFill>
                <a:latin typeface="HY나무M" pitchFamily="18" charset="-127"/>
                <a:ea typeface="HY나무M" pitchFamily="18" charset="-127"/>
              </a:rPr>
              <a:t> 화면</a:t>
            </a:r>
            <a:endParaRPr lang="ko-KR" altLang="en-US" sz="1600" dirty="0">
              <a:solidFill>
                <a:srgbClr val="FF0D75"/>
              </a:solidFill>
              <a:latin typeface="HY나무M" pitchFamily="18" charset="-127"/>
              <a:ea typeface="HY나무M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즐겨찾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285860"/>
            <a:ext cx="2857520" cy="50800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직사각형 55"/>
          <p:cNvSpPr/>
          <p:nvPr/>
        </p:nvSpPr>
        <p:spPr>
          <a:xfrm>
            <a:off x="982040" y="486771"/>
            <a:ext cx="2598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HY나무B" pitchFamily="18" charset="-127"/>
                <a:ea typeface="HY나무B" pitchFamily="18" charset="-127"/>
              </a:rPr>
              <a:t>세부기능설명</a:t>
            </a:r>
            <a:endParaRPr lang="ko-KR" altLang="en-US" sz="3200" dirty="0">
              <a:latin typeface="HY나무B" pitchFamily="18" charset="-127"/>
              <a:ea typeface="HY나무B" pitchFamily="18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25" name="자유형 24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849260" y="1285860"/>
            <a:ext cx="2771258" cy="785818"/>
            <a:chOff x="5849260" y="1285860"/>
            <a:chExt cx="2771258" cy="785818"/>
          </a:xfrm>
        </p:grpSpPr>
        <p:cxnSp>
          <p:nvCxnSpPr>
            <p:cNvPr id="35" name="직선 연결선 34"/>
            <p:cNvCxnSpPr/>
            <p:nvPr/>
          </p:nvCxnSpPr>
          <p:spPr>
            <a:xfrm rot="10800000">
              <a:off x="5849260" y="1714488"/>
              <a:ext cx="794442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6580890" y="1588864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929454" y="1285860"/>
              <a:ext cx="1643074" cy="7858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34060" y="1537108"/>
              <a:ext cx="15864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err="1" smtClean="0">
                  <a:latin typeface="HY나무M" pitchFamily="18" charset="-127"/>
                  <a:ea typeface="HY나무M" pitchFamily="18" charset="-127"/>
                </a:rPr>
                <a:t>편집창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이동 버튼</a:t>
              </a:r>
              <a:endParaRPr lang="ko-KR" altLang="en-US" sz="1400" dirty="0">
                <a:latin typeface="HY나무M" pitchFamily="18" charset="-127"/>
                <a:ea typeface="HY나무M" pitchFamily="18" charset="-127"/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357158" y="1928802"/>
            <a:ext cx="2357454" cy="1428760"/>
          </a:xfrm>
          <a:prstGeom prst="roundRect">
            <a:avLst/>
          </a:prstGeom>
          <a:noFill/>
          <a:ln>
            <a:solidFill>
              <a:srgbClr val="FF0D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57884" y="2836478"/>
            <a:ext cx="2729466" cy="785818"/>
            <a:chOff x="5857884" y="2836478"/>
            <a:chExt cx="2729466" cy="78581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944276" y="2836478"/>
              <a:ext cx="1643074" cy="7858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00638" y="2906580"/>
              <a:ext cx="1428760" cy="688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</a:t>
              </a:r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즐겨찾기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목록</a:t>
              </a:r>
              <a:endParaRPr lang="en-US" altLang="ko-KR" sz="1400" dirty="0" smtClean="0">
                <a:latin typeface="HY나무M" pitchFamily="18" charset="-127"/>
                <a:ea typeface="HY나무M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설정 상태</a:t>
              </a:r>
              <a:endParaRPr lang="ko-KR" altLang="en-US" sz="1400" dirty="0">
                <a:latin typeface="HY나무M" pitchFamily="18" charset="-127"/>
                <a:ea typeface="HY나무M" pitchFamily="18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rot="10800000">
              <a:off x="5857884" y="3143248"/>
              <a:ext cx="794442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>
              <a:off x="6589514" y="3017624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7252" y="2223180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 smtClean="0">
                <a:solidFill>
                  <a:srgbClr val="FF0D75"/>
                </a:solidFill>
                <a:latin typeface="HY나무M" pitchFamily="18" charset="-127"/>
                <a:ea typeface="HY나무M" pitchFamily="18" charset="-127"/>
              </a:rPr>
              <a:t>즐겨찾기</a:t>
            </a:r>
            <a:r>
              <a:rPr lang="ko-KR" altLang="en-US" sz="2400" dirty="0" smtClean="0">
                <a:solidFill>
                  <a:srgbClr val="FF0D75"/>
                </a:solidFill>
                <a:latin typeface="HY나무M" pitchFamily="18" charset="-127"/>
                <a:ea typeface="HY나무M" pitchFamily="18" charset="-127"/>
              </a:rPr>
              <a:t> 구성  </a:t>
            </a:r>
            <a:endParaRPr lang="en-US" altLang="ko-KR" sz="2400" dirty="0" smtClean="0">
              <a:solidFill>
                <a:srgbClr val="FF0D75"/>
              </a:solidFill>
              <a:latin typeface="HY나무M" pitchFamily="18" charset="-127"/>
              <a:ea typeface="HY나무M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rgbClr val="FF0D75"/>
              </a:solidFill>
              <a:latin typeface="HY나무M" pitchFamily="18" charset="-127"/>
              <a:ea typeface="HY나무M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87388" y="3214686"/>
            <a:ext cx="2984480" cy="2000264"/>
            <a:chOff x="587388" y="3214686"/>
            <a:chExt cx="2984480" cy="2000264"/>
          </a:xfrm>
        </p:grpSpPr>
        <p:grpSp>
          <p:nvGrpSpPr>
            <p:cNvPr id="4" name="그룹 3"/>
            <p:cNvGrpSpPr/>
            <p:nvPr/>
          </p:nvGrpSpPr>
          <p:grpSpPr>
            <a:xfrm>
              <a:off x="642910" y="3214686"/>
              <a:ext cx="2928958" cy="2000264"/>
              <a:chOff x="642910" y="3214686"/>
              <a:chExt cx="2928958" cy="2000264"/>
            </a:xfrm>
          </p:grpSpPr>
          <p:cxnSp>
            <p:nvCxnSpPr>
              <p:cNvPr id="22" name="직선 연결선 21"/>
              <p:cNvCxnSpPr/>
              <p:nvPr/>
            </p:nvCxnSpPr>
            <p:spPr>
              <a:xfrm rot="5400000">
                <a:off x="2357422" y="3429000"/>
                <a:ext cx="1428760" cy="10001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/>
              <p:cNvSpPr/>
              <p:nvPr/>
            </p:nvSpPr>
            <p:spPr>
              <a:xfrm>
                <a:off x="2428860" y="4500570"/>
                <a:ext cx="214314" cy="2401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42910" y="4286256"/>
                <a:ext cx="1714512" cy="92869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87388" y="4387338"/>
              <a:ext cx="1785950" cy="688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롱 터치 시 </a:t>
              </a:r>
              <a:endParaRPr lang="en-US" altLang="ko-KR" sz="1400" dirty="0" smtClean="0">
                <a:latin typeface="HY나무M" pitchFamily="18" charset="-127"/>
                <a:ea typeface="HY나무M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편집화면으로 이동</a:t>
              </a:r>
              <a:endParaRPr lang="ko-KR" altLang="en-US" sz="1400" dirty="0">
                <a:latin typeface="HY나무M" pitchFamily="18" charset="-127"/>
                <a:ea typeface="HY나무M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즐겨찾기 편집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285860"/>
            <a:ext cx="2853056" cy="507209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직사각형 55"/>
          <p:cNvSpPr/>
          <p:nvPr/>
        </p:nvSpPr>
        <p:spPr>
          <a:xfrm>
            <a:off x="982040" y="486771"/>
            <a:ext cx="2598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HY나무B" pitchFamily="18" charset="-127"/>
                <a:ea typeface="HY나무B" pitchFamily="18" charset="-127"/>
              </a:rPr>
              <a:t>세부기능설명</a:t>
            </a:r>
            <a:endParaRPr lang="ko-KR" altLang="en-US" sz="3200" dirty="0">
              <a:latin typeface="HY나무B" pitchFamily="18" charset="-127"/>
              <a:ea typeface="HY나무B" pitchFamily="18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25" name="자유형 24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643570" y="1285860"/>
            <a:ext cx="2976948" cy="785818"/>
            <a:chOff x="5643570" y="1285860"/>
            <a:chExt cx="2976948" cy="785818"/>
          </a:xfrm>
        </p:grpSpPr>
        <p:cxnSp>
          <p:nvCxnSpPr>
            <p:cNvPr id="35" name="직선 연결선 34"/>
            <p:cNvCxnSpPr/>
            <p:nvPr/>
          </p:nvCxnSpPr>
          <p:spPr>
            <a:xfrm rot="10800000">
              <a:off x="5643570" y="1714488"/>
              <a:ext cx="1000132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6580890" y="1588864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929454" y="1285860"/>
              <a:ext cx="1643074" cy="7858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34060" y="1537108"/>
              <a:ext cx="15864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저장 </a:t>
              </a:r>
              <a:r>
                <a:rPr lang="en-US" altLang="ko-KR" sz="1400" dirty="0" smtClean="0">
                  <a:latin typeface="HY나무M" pitchFamily="18" charset="-127"/>
                  <a:ea typeface="HY나무M" pitchFamily="18" charset="-127"/>
                </a:rPr>
                <a:t>&amp; 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삭제 버튼</a:t>
              </a:r>
              <a:endParaRPr lang="ko-KR" altLang="en-US" sz="1400" dirty="0">
                <a:latin typeface="HY나무M" pitchFamily="18" charset="-127"/>
                <a:ea typeface="HY나무M" pitchFamily="18" charset="-127"/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357158" y="1928802"/>
            <a:ext cx="2357454" cy="1428760"/>
          </a:xfrm>
          <a:prstGeom prst="roundRect">
            <a:avLst/>
          </a:prstGeom>
          <a:noFill/>
          <a:ln>
            <a:solidFill>
              <a:srgbClr val="FF0D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7252" y="2223180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0D75"/>
                </a:solidFill>
                <a:latin typeface="HY나무M" pitchFamily="18" charset="-127"/>
                <a:ea typeface="HY나무M" pitchFamily="18" charset="-127"/>
              </a:rPr>
              <a:t>편집기능 구성  </a:t>
            </a:r>
            <a:endParaRPr lang="en-US" altLang="ko-KR" sz="2400" dirty="0" smtClean="0">
              <a:solidFill>
                <a:srgbClr val="FF0D75"/>
              </a:solidFill>
              <a:latin typeface="HY나무M" pitchFamily="18" charset="-127"/>
              <a:ea typeface="HY나무M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rgbClr val="FF0D75"/>
              </a:solidFill>
              <a:latin typeface="HY나무M" pitchFamily="18" charset="-127"/>
              <a:ea typeface="HY나무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7388" y="3643314"/>
            <a:ext cx="3484546" cy="1571636"/>
            <a:chOff x="587388" y="3643314"/>
            <a:chExt cx="3484546" cy="1571636"/>
          </a:xfrm>
        </p:grpSpPr>
        <p:cxnSp>
          <p:nvCxnSpPr>
            <p:cNvPr id="22" name="직선 연결선 21"/>
            <p:cNvCxnSpPr/>
            <p:nvPr/>
          </p:nvCxnSpPr>
          <p:spPr>
            <a:xfrm rot="10800000" flipV="1">
              <a:off x="2571736" y="3643314"/>
              <a:ext cx="1500198" cy="100013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2428860" y="4500570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642910" y="4286256"/>
              <a:ext cx="1714512" cy="9286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7388" y="4387338"/>
              <a:ext cx="17859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 smtClean="0">
                  <a:latin typeface="HY나무M" pitchFamily="18" charset="-127"/>
                  <a:ea typeface="HY나무M" pitchFamily="18" charset="-127"/>
                </a:rPr>
                <a:t>GPS</a:t>
              </a:r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알람여부</a:t>
              </a:r>
              <a:endParaRPr lang="en-US" altLang="ko-KR" sz="1400" dirty="0" smtClean="0">
                <a:latin typeface="HY나무M" pitchFamily="18" charset="-127"/>
                <a:ea typeface="HY나무M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체크박스기능</a:t>
              </a:r>
              <a:endParaRPr lang="ko-KR" altLang="en-US" sz="1400" dirty="0">
                <a:latin typeface="HY나무M" pitchFamily="18" charset="-127"/>
                <a:ea typeface="HY나무M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286382" y="3571876"/>
            <a:ext cx="3686434" cy="1263277"/>
            <a:chOff x="5286382" y="3571876"/>
            <a:chExt cx="3686434" cy="1263277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944276" y="3571876"/>
              <a:ext cx="1985442" cy="7858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29454" y="3714752"/>
              <a:ext cx="204336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시간대 </a:t>
              </a:r>
              <a:r>
                <a:rPr lang="en-US" altLang="ko-KR" sz="1400" dirty="0" smtClean="0">
                  <a:latin typeface="HY나무M" pitchFamily="18" charset="-127"/>
                  <a:ea typeface="HY나무M" pitchFamily="18" charset="-127"/>
                </a:rPr>
                <a:t>&amp; </a:t>
              </a:r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요일별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설정</a:t>
              </a:r>
              <a:endParaRPr lang="en-US" altLang="ko-KR" sz="1400" dirty="0" smtClean="0">
                <a:latin typeface="HY나무M" pitchFamily="18" charset="-127"/>
                <a:ea typeface="HY나무M" pitchFamily="18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rot="10800000" flipV="1">
              <a:off x="5643570" y="3880234"/>
              <a:ext cx="1008756" cy="33458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67" idx="3"/>
            </p:cNvCxnSpPr>
            <p:nvPr/>
          </p:nvCxnSpPr>
          <p:spPr>
            <a:xfrm rot="5400000">
              <a:off x="5515084" y="3729337"/>
              <a:ext cx="877114" cy="13345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>
              <a:off x="6589514" y="3753022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역검색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285860"/>
            <a:ext cx="2853054" cy="507209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직사각형 55"/>
          <p:cNvSpPr/>
          <p:nvPr/>
        </p:nvSpPr>
        <p:spPr>
          <a:xfrm>
            <a:off x="982040" y="486771"/>
            <a:ext cx="2598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HY나무B" pitchFamily="18" charset="-127"/>
                <a:ea typeface="HY나무B" pitchFamily="18" charset="-127"/>
              </a:rPr>
              <a:t>세부기능설명</a:t>
            </a:r>
            <a:endParaRPr lang="ko-KR" altLang="en-US" sz="3200" dirty="0">
              <a:latin typeface="HY나무B" pitchFamily="18" charset="-127"/>
              <a:ea typeface="HY나무B" pitchFamily="18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25" name="자유형 24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214942" y="1285860"/>
            <a:ext cx="3564610" cy="857256"/>
            <a:chOff x="5214942" y="1285860"/>
            <a:chExt cx="3564610" cy="857256"/>
          </a:xfrm>
        </p:grpSpPr>
        <p:cxnSp>
          <p:nvCxnSpPr>
            <p:cNvPr id="35" name="직선 연결선 34"/>
            <p:cNvCxnSpPr/>
            <p:nvPr/>
          </p:nvCxnSpPr>
          <p:spPr>
            <a:xfrm rot="10800000" flipV="1">
              <a:off x="5214942" y="1716076"/>
              <a:ext cx="1428760" cy="35560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6580890" y="1588864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929454" y="1285860"/>
              <a:ext cx="1714512" cy="8572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12456" y="1348672"/>
              <a:ext cx="19670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역검색창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</a:t>
              </a:r>
              <a:endParaRPr lang="en-US" altLang="ko-KR" sz="1400" dirty="0" smtClean="0">
                <a:latin typeface="HY나무M" pitchFamily="18" charset="-127"/>
                <a:ea typeface="HY나무M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가나다순으로 검색</a:t>
              </a:r>
              <a:endParaRPr lang="ko-KR" altLang="en-US" sz="1400" dirty="0">
                <a:latin typeface="HY나무M" pitchFamily="18" charset="-127"/>
                <a:ea typeface="HY나무M" pitchFamily="18" charset="-127"/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357158" y="1928802"/>
            <a:ext cx="2357454" cy="1428760"/>
          </a:xfrm>
          <a:prstGeom prst="roundRect">
            <a:avLst/>
          </a:prstGeom>
          <a:noFill/>
          <a:ln>
            <a:solidFill>
              <a:srgbClr val="FF0D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643570" y="2428868"/>
            <a:ext cx="3400684" cy="1193428"/>
            <a:chOff x="5643570" y="2428868"/>
            <a:chExt cx="3400684" cy="119342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944276" y="2836478"/>
              <a:ext cx="2056880" cy="7858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00892" y="3000372"/>
              <a:ext cx="204336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</a:t>
              </a:r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거리순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</a:t>
              </a:r>
              <a:r>
                <a:rPr lang="en-US" altLang="ko-KR" sz="1400" dirty="0" smtClean="0">
                  <a:latin typeface="HY나무M" pitchFamily="18" charset="-127"/>
                  <a:ea typeface="HY나무M" pitchFamily="18" charset="-127"/>
                </a:rPr>
                <a:t>&amp; 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이름순 정렬</a:t>
              </a:r>
              <a:endParaRPr lang="ko-KR" altLang="en-US" sz="1400" dirty="0">
                <a:latin typeface="HY나무M" pitchFamily="18" charset="-127"/>
                <a:ea typeface="HY나무M" pitchFamily="18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rot="10800000">
              <a:off x="5643570" y="2428868"/>
              <a:ext cx="1008756" cy="715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>
              <a:off x="6589514" y="3017624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7252" y="2223180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0D75"/>
                </a:solidFill>
                <a:latin typeface="HY나무M" pitchFamily="18" charset="-127"/>
                <a:ea typeface="HY나무M" pitchFamily="18" charset="-127"/>
              </a:rPr>
              <a:t>역 검색기능   </a:t>
            </a:r>
            <a:endParaRPr lang="en-US" altLang="ko-KR" sz="2400" dirty="0" smtClean="0">
              <a:solidFill>
                <a:srgbClr val="FF0D75"/>
              </a:solidFill>
              <a:latin typeface="HY나무M" pitchFamily="18" charset="-127"/>
              <a:ea typeface="HY나무M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rgbClr val="FF0D75"/>
              </a:solidFill>
              <a:latin typeface="HY나무M" pitchFamily="18" charset="-127"/>
              <a:ea typeface="HY나무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4714" y="3786190"/>
            <a:ext cx="3907220" cy="1428760"/>
            <a:chOff x="164714" y="3786190"/>
            <a:chExt cx="3907220" cy="1428760"/>
          </a:xfrm>
        </p:grpSpPr>
        <p:cxnSp>
          <p:nvCxnSpPr>
            <p:cNvPr id="22" name="직선 연결선 21"/>
            <p:cNvCxnSpPr/>
            <p:nvPr/>
          </p:nvCxnSpPr>
          <p:spPr>
            <a:xfrm rot="10800000" flipV="1">
              <a:off x="2571736" y="3786190"/>
              <a:ext cx="1500198" cy="8572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2428860" y="4500570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14282" y="4286256"/>
              <a:ext cx="2100010" cy="9286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4714" y="4387338"/>
              <a:ext cx="219866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기본 </a:t>
              </a:r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호선순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</a:t>
              </a:r>
              <a:r>
                <a:rPr lang="en-US" altLang="ko-KR" sz="1400" dirty="0" smtClean="0">
                  <a:latin typeface="HY나무M" pitchFamily="18" charset="-127"/>
                  <a:ea typeface="HY나무M" pitchFamily="18" charset="-127"/>
                </a:rPr>
                <a:t>,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가나다순 </a:t>
              </a:r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으로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화면제공</a:t>
              </a:r>
              <a:endParaRPr lang="en-US" altLang="ko-KR" sz="1400" dirty="0" smtClean="0">
                <a:latin typeface="HY나무M" pitchFamily="18" charset="-127"/>
                <a:ea typeface="HY나무M" pitchFamily="18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715008" y="4429132"/>
            <a:ext cx="3214710" cy="857256"/>
            <a:chOff x="5715008" y="4429132"/>
            <a:chExt cx="3214710" cy="857256"/>
          </a:xfrm>
        </p:grpSpPr>
        <p:cxnSp>
          <p:nvCxnSpPr>
            <p:cNvPr id="34" name="직선 연결선 33"/>
            <p:cNvCxnSpPr/>
            <p:nvPr/>
          </p:nvCxnSpPr>
          <p:spPr>
            <a:xfrm rot="10800000" flipV="1">
              <a:off x="5715008" y="4857760"/>
              <a:ext cx="1071570" cy="2278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6715140" y="4714884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79620" y="4429132"/>
              <a:ext cx="1714512" cy="8572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62622" y="4491944"/>
              <a:ext cx="1967096" cy="688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현재위치에서</a:t>
              </a:r>
              <a:endParaRPr lang="en-US" altLang="ko-KR" sz="1400" dirty="0" smtClean="0">
                <a:latin typeface="HY나무M" pitchFamily="18" charset="-127"/>
                <a:ea typeface="HY나무M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역까지의 거리</a:t>
              </a:r>
              <a:endParaRPr lang="ko-KR" altLang="en-US" sz="1400" dirty="0">
                <a:latin typeface="HY나무M" pitchFamily="18" charset="-127"/>
                <a:ea typeface="HY나무M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노선도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285860"/>
            <a:ext cx="2853056" cy="507209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직사각형 55"/>
          <p:cNvSpPr/>
          <p:nvPr/>
        </p:nvSpPr>
        <p:spPr>
          <a:xfrm>
            <a:off x="982040" y="486771"/>
            <a:ext cx="2598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HY나무B" pitchFamily="18" charset="-127"/>
                <a:ea typeface="HY나무B" pitchFamily="18" charset="-127"/>
              </a:rPr>
              <a:t>세부기능설명</a:t>
            </a:r>
            <a:endParaRPr lang="ko-KR" altLang="en-US" sz="3200" dirty="0">
              <a:latin typeface="HY나무B" pitchFamily="18" charset="-127"/>
              <a:ea typeface="HY나무B" pitchFamily="18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25" name="자유형 24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357158" y="1928802"/>
            <a:ext cx="2357454" cy="1428760"/>
          </a:xfrm>
          <a:prstGeom prst="roundRect">
            <a:avLst/>
          </a:prstGeom>
          <a:noFill/>
          <a:ln>
            <a:solidFill>
              <a:srgbClr val="FF0D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72132" y="3063184"/>
            <a:ext cx="3000396" cy="1285884"/>
            <a:chOff x="5572132" y="3063184"/>
            <a:chExt cx="3000396" cy="1285884"/>
          </a:xfrm>
        </p:grpSpPr>
        <p:sp>
          <p:nvSpPr>
            <p:cNvPr id="65" name="TextBox 64"/>
            <p:cNvSpPr txBox="1"/>
            <p:nvPr/>
          </p:nvSpPr>
          <p:spPr>
            <a:xfrm>
              <a:off x="6814886" y="3213350"/>
              <a:ext cx="175764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역 </a:t>
              </a:r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터치시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</a:t>
              </a:r>
              <a:endParaRPr lang="en-US" altLang="ko-KR" sz="1400" dirty="0" smtClean="0">
                <a:latin typeface="HY나무M" pitchFamily="18" charset="-127"/>
                <a:ea typeface="HY나무M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역정보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화면으로 </a:t>
              </a:r>
              <a:endParaRPr lang="en-US" altLang="ko-KR" sz="1400" dirty="0" smtClean="0">
                <a:latin typeface="HY나무M" pitchFamily="18" charset="-127"/>
                <a:ea typeface="HY나무M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이동 예정</a:t>
              </a:r>
              <a:endParaRPr lang="en-US" altLang="ko-KR" sz="1400" dirty="0" smtClean="0">
                <a:latin typeface="HY나무M" pitchFamily="18" charset="-127"/>
                <a:ea typeface="HY나무M" pitchFamily="18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572132" y="3063184"/>
              <a:ext cx="2786082" cy="1285884"/>
              <a:chOff x="5572132" y="3063184"/>
              <a:chExt cx="2786082" cy="1285884"/>
            </a:xfrm>
          </p:grpSpPr>
          <p:sp>
            <p:nvSpPr>
              <p:cNvPr id="64" name="모서리가 둥근 직사각형 63"/>
              <p:cNvSpPr/>
              <p:nvPr/>
            </p:nvSpPr>
            <p:spPr>
              <a:xfrm>
                <a:off x="6658524" y="3063184"/>
                <a:ext cx="1699690" cy="128588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6" name="직선 연결선 65"/>
              <p:cNvCxnSpPr/>
              <p:nvPr/>
            </p:nvCxnSpPr>
            <p:spPr>
              <a:xfrm rot="10800000">
                <a:off x="5572132" y="3450018"/>
                <a:ext cx="794442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타원 66"/>
              <p:cNvSpPr/>
              <p:nvPr/>
            </p:nvSpPr>
            <p:spPr>
              <a:xfrm>
                <a:off x="6303762" y="3324394"/>
                <a:ext cx="214314" cy="24019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17252" y="2223180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0D75"/>
                </a:solidFill>
                <a:latin typeface="HY나무M" pitchFamily="18" charset="-127"/>
                <a:ea typeface="HY나무M" pitchFamily="18" charset="-127"/>
              </a:rPr>
              <a:t>노선도 구성  </a:t>
            </a:r>
            <a:endParaRPr lang="en-US" altLang="ko-KR" sz="2400" dirty="0" smtClean="0">
              <a:solidFill>
                <a:srgbClr val="FF0D75"/>
              </a:solidFill>
              <a:latin typeface="HY나무M" pitchFamily="18" charset="-127"/>
              <a:ea typeface="HY나무M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rgbClr val="FF0D75"/>
              </a:solidFill>
              <a:latin typeface="HY나무M" pitchFamily="18" charset="-127"/>
              <a:ea typeface="HY나무M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역정보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285860"/>
            <a:ext cx="2853056" cy="507209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직사각형 55"/>
          <p:cNvSpPr/>
          <p:nvPr/>
        </p:nvSpPr>
        <p:spPr>
          <a:xfrm>
            <a:off x="982040" y="486771"/>
            <a:ext cx="2598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HY나무B" pitchFamily="18" charset="-127"/>
                <a:ea typeface="HY나무B" pitchFamily="18" charset="-127"/>
              </a:rPr>
              <a:t>세부기능설명</a:t>
            </a:r>
            <a:endParaRPr lang="ko-KR" altLang="en-US" sz="3200" dirty="0">
              <a:latin typeface="HY나무B" pitchFamily="18" charset="-127"/>
              <a:ea typeface="HY나무B" pitchFamily="18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25" name="자유형 24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214942" y="1285860"/>
            <a:ext cx="3610170" cy="1000132"/>
            <a:chOff x="5214942" y="1285860"/>
            <a:chExt cx="3610170" cy="1000132"/>
          </a:xfrm>
        </p:grpSpPr>
        <p:cxnSp>
          <p:nvCxnSpPr>
            <p:cNvPr id="35" name="직선 연결선 34"/>
            <p:cNvCxnSpPr/>
            <p:nvPr/>
          </p:nvCxnSpPr>
          <p:spPr>
            <a:xfrm rot="10800000" flipV="1">
              <a:off x="5214942" y="1716076"/>
              <a:ext cx="1428760" cy="56991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/>
            <p:cNvSpPr/>
            <p:nvPr/>
          </p:nvSpPr>
          <p:spPr>
            <a:xfrm>
              <a:off x="6580890" y="1588864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929454" y="1285860"/>
              <a:ext cx="1714512" cy="8572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016" y="1500174"/>
              <a:ext cx="1967096" cy="36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현재 역 정보</a:t>
              </a:r>
              <a:endParaRPr lang="ko-KR" altLang="en-US" sz="1400" dirty="0">
                <a:latin typeface="HY나무M" pitchFamily="18" charset="-127"/>
                <a:ea typeface="HY나무M" pitchFamily="18" charset="-127"/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357158" y="1928802"/>
            <a:ext cx="2357454" cy="1428760"/>
          </a:xfrm>
          <a:prstGeom prst="roundRect">
            <a:avLst/>
          </a:prstGeom>
          <a:noFill/>
          <a:ln>
            <a:solidFill>
              <a:srgbClr val="FF0D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786446" y="2428868"/>
            <a:ext cx="3257808" cy="1193428"/>
            <a:chOff x="5786446" y="2428868"/>
            <a:chExt cx="3257808" cy="119342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944276" y="2836478"/>
              <a:ext cx="2056880" cy="7858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00892" y="3000372"/>
              <a:ext cx="2043362" cy="36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</a:t>
              </a:r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다음역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정보로 이동</a:t>
              </a:r>
              <a:endParaRPr lang="ko-KR" altLang="en-US" sz="1400" dirty="0">
                <a:latin typeface="HY나무M" pitchFamily="18" charset="-127"/>
                <a:ea typeface="HY나무M" pitchFamily="18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rot="10800000">
              <a:off x="5786446" y="2428868"/>
              <a:ext cx="865880" cy="71596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>
              <a:off x="6589514" y="3017624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7252" y="2223180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0D75"/>
                </a:solidFill>
                <a:latin typeface="HY나무M" pitchFamily="18" charset="-127"/>
                <a:ea typeface="HY나무M" pitchFamily="18" charset="-127"/>
              </a:rPr>
              <a:t>역 정보기능   </a:t>
            </a:r>
            <a:endParaRPr lang="en-US" altLang="ko-KR" sz="2400" dirty="0" smtClean="0">
              <a:solidFill>
                <a:srgbClr val="FF0D75"/>
              </a:solidFill>
              <a:latin typeface="HY나무M" pitchFamily="18" charset="-127"/>
              <a:ea typeface="HY나무M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rgbClr val="FF0D75"/>
              </a:solidFill>
              <a:latin typeface="HY나무M" pitchFamily="18" charset="-127"/>
              <a:ea typeface="HY나무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4714" y="3357562"/>
            <a:ext cx="3264278" cy="1571636"/>
            <a:chOff x="164714" y="3357562"/>
            <a:chExt cx="3264278" cy="1571636"/>
          </a:xfrm>
        </p:grpSpPr>
        <p:cxnSp>
          <p:nvCxnSpPr>
            <p:cNvPr id="22" name="직선 연결선 21"/>
            <p:cNvCxnSpPr/>
            <p:nvPr/>
          </p:nvCxnSpPr>
          <p:spPr>
            <a:xfrm rot="5400000">
              <a:off x="2428860" y="3500438"/>
              <a:ext cx="1143008" cy="857256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2428860" y="4429132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14282" y="4286256"/>
              <a:ext cx="2100010" cy="6429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4714" y="4387338"/>
              <a:ext cx="2198662" cy="36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현재 역 도착정보</a:t>
              </a:r>
              <a:endParaRPr lang="en-US" altLang="ko-KR" sz="1400" dirty="0" smtClean="0">
                <a:latin typeface="HY나무M" pitchFamily="18" charset="-127"/>
                <a:ea typeface="HY나무M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929190" y="4214818"/>
            <a:ext cx="4038798" cy="1071570"/>
            <a:chOff x="4929190" y="4214818"/>
            <a:chExt cx="4038798" cy="1071570"/>
          </a:xfrm>
        </p:grpSpPr>
        <p:cxnSp>
          <p:nvCxnSpPr>
            <p:cNvPr id="34" name="직선 연결선 33"/>
            <p:cNvCxnSpPr/>
            <p:nvPr/>
          </p:nvCxnSpPr>
          <p:spPr>
            <a:xfrm rot="10800000">
              <a:off x="4929190" y="4214818"/>
              <a:ext cx="1857388" cy="64294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6715140" y="4714884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79620" y="4429132"/>
              <a:ext cx="1714512" cy="85725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00892" y="4643446"/>
              <a:ext cx="1967096" cy="36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즐겨찾기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등록버튼</a:t>
              </a:r>
              <a:endParaRPr lang="ko-KR" altLang="en-US" sz="1400" dirty="0">
                <a:latin typeface="HY나무M" pitchFamily="18" charset="-127"/>
                <a:ea typeface="HY나무M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64714" y="4643446"/>
            <a:ext cx="4050096" cy="1214446"/>
            <a:chOff x="164714" y="4643446"/>
            <a:chExt cx="4050096" cy="1214446"/>
          </a:xfrm>
        </p:grpSpPr>
        <p:cxnSp>
          <p:nvCxnSpPr>
            <p:cNvPr id="40" name="직선 연결선 39"/>
            <p:cNvCxnSpPr/>
            <p:nvPr/>
          </p:nvCxnSpPr>
          <p:spPr>
            <a:xfrm rot="10800000" flipV="1">
              <a:off x="2571736" y="4643446"/>
              <a:ext cx="1643074" cy="78581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2428860" y="5357826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14282" y="5214950"/>
              <a:ext cx="2100010" cy="6429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4714" y="5316032"/>
              <a:ext cx="2198662" cy="36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현재역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전체 시간표</a:t>
              </a:r>
              <a:endParaRPr lang="en-US" altLang="ko-KR" sz="1400" dirty="0" smtClean="0">
                <a:latin typeface="HY나무M" pitchFamily="18" charset="-127"/>
                <a:ea typeface="HY나무M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시간표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285860"/>
            <a:ext cx="2853055" cy="507209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직사각형 55"/>
          <p:cNvSpPr/>
          <p:nvPr/>
        </p:nvSpPr>
        <p:spPr>
          <a:xfrm>
            <a:off x="982040" y="486771"/>
            <a:ext cx="2598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HY나무B" pitchFamily="18" charset="-127"/>
                <a:ea typeface="HY나무B" pitchFamily="18" charset="-127"/>
              </a:rPr>
              <a:t>세부기능설명</a:t>
            </a:r>
            <a:endParaRPr lang="ko-KR" altLang="en-US" sz="3200" dirty="0">
              <a:latin typeface="HY나무B" pitchFamily="18" charset="-127"/>
              <a:ea typeface="HY나무B" pitchFamily="18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25" name="자유형 24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357158" y="1928802"/>
            <a:ext cx="2357454" cy="1428760"/>
          </a:xfrm>
          <a:prstGeom prst="roundRect">
            <a:avLst/>
          </a:prstGeom>
          <a:noFill/>
          <a:ln>
            <a:solidFill>
              <a:srgbClr val="FF0D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929322" y="2071678"/>
            <a:ext cx="3114932" cy="785818"/>
            <a:chOff x="5929322" y="2071678"/>
            <a:chExt cx="3114932" cy="78581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944276" y="2071678"/>
              <a:ext cx="2056880" cy="7858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00892" y="2235572"/>
              <a:ext cx="204336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</a:t>
              </a:r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다음역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시간표로 이동</a:t>
              </a:r>
              <a:endParaRPr lang="ko-KR" altLang="en-US" sz="1400" dirty="0">
                <a:latin typeface="HY나무M" pitchFamily="18" charset="-127"/>
                <a:ea typeface="HY나무M" pitchFamily="18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rot="10800000">
              <a:off x="5929322" y="2428868"/>
              <a:ext cx="642942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>
              <a:off x="6542612" y="2297045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7252" y="2223180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0D75"/>
                </a:solidFill>
                <a:latin typeface="HY나무M" pitchFamily="18" charset="-127"/>
                <a:ea typeface="HY나무M" pitchFamily="18" charset="-127"/>
              </a:rPr>
              <a:t>역 시간표 구성   </a:t>
            </a:r>
            <a:endParaRPr lang="en-US" altLang="ko-KR" sz="2400" dirty="0" smtClean="0">
              <a:solidFill>
                <a:srgbClr val="FF0D75"/>
              </a:solidFill>
              <a:latin typeface="HY나무M" pitchFamily="18" charset="-127"/>
              <a:ea typeface="HY나무M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rgbClr val="FF0D75"/>
              </a:solidFill>
              <a:latin typeface="HY나무M" pitchFamily="18" charset="-127"/>
              <a:ea typeface="HY나무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4714" y="3071810"/>
            <a:ext cx="4335848" cy="1857388"/>
            <a:chOff x="164714" y="3071810"/>
            <a:chExt cx="4335848" cy="1857388"/>
          </a:xfrm>
        </p:grpSpPr>
        <p:cxnSp>
          <p:nvCxnSpPr>
            <p:cNvPr id="22" name="직선 연결선 21"/>
            <p:cNvCxnSpPr/>
            <p:nvPr/>
          </p:nvCxnSpPr>
          <p:spPr>
            <a:xfrm rot="10800000" flipV="1">
              <a:off x="2571736" y="3071810"/>
              <a:ext cx="1928826" cy="142876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2428860" y="4429132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14282" y="4286256"/>
              <a:ext cx="2100010" cy="6429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4714" y="4387338"/>
              <a:ext cx="2198662" cy="36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요일별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시간표</a:t>
              </a:r>
              <a:endParaRPr lang="en-US" altLang="ko-KR" sz="1400" dirty="0" smtClean="0">
                <a:latin typeface="HY나무M" pitchFamily="18" charset="-127"/>
                <a:ea typeface="HY나무M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857752" y="4429132"/>
            <a:ext cx="4110236" cy="928694"/>
            <a:chOff x="4857752" y="4429132"/>
            <a:chExt cx="4110236" cy="928694"/>
          </a:xfrm>
        </p:grpSpPr>
        <p:cxnSp>
          <p:nvCxnSpPr>
            <p:cNvPr id="34" name="직선 연결선 33"/>
            <p:cNvCxnSpPr/>
            <p:nvPr/>
          </p:nvCxnSpPr>
          <p:spPr>
            <a:xfrm rot="10800000">
              <a:off x="4857752" y="4857760"/>
              <a:ext cx="1928826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6715140" y="4714884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7079620" y="4429132"/>
              <a:ext cx="1714512" cy="9286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00892" y="4572008"/>
              <a:ext cx="1967096" cy="688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현재역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시간표</a:t>
              </a:r>
              <a:endParaRPr lang="en-US" altLang="ko-KR" sz="1400" dirty="0" smtClean="0">
                <a:latin typeface="HY나무M" pitchFamily="18" charset="-127"/>
                <a:ea typeface="HY나무M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시간대별 구분</a:t>
              </a:r>
              <a:endParaRPr lang="ko-KR" altLang="en-US" sz="1400" dirty="0">
                <a:latin typeface="HY나무M" pitchFamily="18" charset="-127"/>
                <a:ea typeface="HY나무M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7564800" y="5100662"/>
            <a:ext cx="1584000" cy="1764000"/>
            <a:chOff x="7564800" y="5100662"/>
            <a:chExt cx="1584000" cy="1764000"/>
          </a:xfrm>
        </p:grpSpPr>
        <p:sp>
          <p:nvSpPr>
            <p:cNvPr id="44" name="자유형 43"/>
            <p:cNvSpPr/>
            <p:nvPr/>
          </p:nvSpPr>
          <p:spPr>
            <a:xfrm>
              <a:off x="8277101" y="5929330"/>
              <a:ext cx="866899" cy="926275"/>
            </a:xfrm>
            <a:custGeom>
              <a:avLst/>
              <a:gdLst>
                <a:gd name="connsiteX0" fmla="*/ 273133 w 866899"/>
                <a:gd name="connsiteY0" fmla="*/ 926275 h 926275"/>
                <a:gd name="connsiteX1" fmla="*/ 866899 w 866899"/>
                <a:gd name="connsiteY1" fmla="*/ 320634 h 926275"/>
                <a:gd name="connsiteX2" fmla="*/ 866899 w 866899"/>
                <a:gd name="connsiteY2" fmla="*/ 0 h 926275"/>
                <a:gd name="connsiteX3" fmla="*/ 0 w 866899"/>
                <a:gd name="connsiteY3" fmla="*/ 926275 h 926275"/>
                <a:gd name="connsiteX4" fmla="*/ 273133 w 866899"/>
                <a:gd name="connsiteY4" fmla="*/ 926275 h 92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899" h="926275">
                  <a:moveTo>
                    <a:pt x="273133" y="926275"/>
                  </a:moveTo>
                  <a:lnTo>
                    <a:pt x="866899" y="320634"/>
                  </a:lnTo>
                  <a:lnTo>
                    <a:pt x="866899" y="0"/>
                  </a:lnTo>
                  <a:lnTo>
                    <a:pt x="0" y="926275"/>
                  </a:lnTo>
                  <a:lnTo>
                    <a:pt x="273133" y="9262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7564800" y="5100662"/>
              <a:ext cx="1584000" cy="1764000"/>
            </a:xfrm>
            <a:custGeom>
              <a:avLst/>
              <a:gdLst>
                <a:gd name="connsiteX0" fmla="*/ 1638795 w 1650670"/>
                <a:gd name="connsiteY0" fmla="*/ 415636 h 1828800"/>
                <a:gd name="connsiteX1" fmla="*/ 308758 w 1650670"/>
                <a:gd name="connsiteY1" fmla="*/ 1828800 h 1828800"/>
                <a:gd name="connsiteX2" fmla="*/ 47501 w 1650670"/>
                <a:gd name="connsiteY2" fmla="*/ 1828800 h 1828800"/>
                <a:gd name="connsiteX3" fmla="*/ 0 w 1650670"/>
                <a:gd name="connsiteY3" fmla="*/ 1816924 h 1828800"/>
                <a:gd name="connsiteX4" fmla="*/ 1650670 w 1650670"/>
                <a:gd name="connsiteY4" fmla="*/ 0 h 1828800"/>
                <a:gd name="connsiteX5" fmla="*/ 1638795 w 1650670"/>
                <a:gd name="connsiteY5" fmla="*/ 415636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1828800">
                  <a:moveTo>
                    <a:pt x="1638795" y="415636"/>
                  </a:moveTo>
                  <a:lnTo>
                    <a:pt x="308758" y="1828800"/>
                  </a:lnTo>
                  <a:lnTo>
                    <a:pt x="47501" y="1828800"/>
                  </a:lnTo>
                  <a:lnTo>
                    <a:pt x="0" y="1816924"/>
                  </a:lnTo>
                  <a:lnTo>
                    <a:pt x="1650670" y="0"/>
                  </a:lnTo>
                  <a:lnTo>
                    <a:pt x="1638795" y="415636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4420" y="-71462"/>
            <a:ext cx="771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D75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endParaRPr lang="en-US" altLang="ko-KR" sz="6600" b="1" dirty="0" smtClean="0">
              <a:ln w="12700">
                <a:solidFill>
                  <a:schemeClr val="bg1">
                    <a:lumMod val="95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0433" y="201019"/>
            <a:ext cx="195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sz="32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1063423" y="1381236"/>
            <a:ext cx="785818" cy="912317"/>
            <a:chOff x="2500298" y="1428736"/>
            <a:chExt cx="785818" cy="912317"/>
          </a:xfrm>
        </p:grpSpPr>
        <p:sp>
          <p:nvSpPr>
            <p:cNvPr id="57" name="타원 56"/>
            <p:cNvSpPr/>
            <p:nvPr/>
          </p:nvSpPr>
          <p:spPr>
            <a:xfrm>
              <a:off x="2500298" y="1428736"/>
              <a:ext cx="785818" cy="7858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2790467" y="1571612"/>
              <a:ext cx="49564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 b="1" dirty="0" smtClean="0">
                  <a:ln w="1270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</a:t>
              </a:r>
              <a:endParaRPr lang="ko-KR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2153151" y="1458048"/>
            <a:ext cx="2149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i="1" dirty="0" err="1" smtClean="0"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reflection blurRad="6350" stA="50000" endA="300" endPos="50000" dist="60007" dir="5400000" sy="-100000" algn="bl" rotWithShape="0"/>
                </a:effectLst>
                <a:latin typeface="HY나무M" pitchFamily="18" charset="-127"/>
                <a:ea typeface="HY나무M" pitchFamily="18" charset="-127"/>
              </a:rPr>
              <a:t>어플</a:t>
            </a:r>
            <a:r>
              <a:rPr lang="ko-KR" altLang="en-US" sz="3600" b="1" i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reflection blurRad="6350" stA="50000" endA="300" endPos="50000" dist="60007" dir="5400000" sy="-100000" algn="bl" rotWithShape="0"/>
                </a:effectLst>
                <a:latin typeface="HY나무M" pitchFamily="18" charset="-127"/>
                <a:ea typeface="HY나무M" pitchFamily="18" charset="-127"/>
              </a:rPr>
              <a:t> 소개</a:t>
            </a:r>
            <a:endParaRPr lang="ko-KR" altLang="en-US" sz="3600" b="1" i="1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FF0D75"/>
              </a:solidFill>
              <a:effectLst>
                <a:reflection blurRad="6350" stA="50000" endA="300" endPos="50000" dist="60007" dir="5400000" sy="-100000" algn="bl" rotWithShape="0"/>
              </a:effectLst>
              <a:latin typeface="HY나무M" pitchFamily="18" charset="-127"/>
              <a:ea typeface="HY나무M" pitchFamily="18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1778086" y="2659559"/>
            <a:ext cx="785818" cy="912317"/>
            <a:chOff x="2502461" y="2659559"/>
            <a:chExt cx="785818" cy="912317"/>
          </a:xfrm>
        </p:grpSpPr>
        <p:sp>
          <p:nvSpPr>
            <p:cNvPr id="60" name="타원 59"/>
            <p:cNvSpPr/>
            <p:nvPr/>
          </p:nvSpPr>
          <p:spPr>
            <a:xfrm>
              <a:off x="2502461" y="2659559"/>
              <a:ext cx="785818" cy="785818"/>
            </a:xfrm>
            <a:prstGeom prst="ellipse">
              <a:avLst/>
            </a:pr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742072" y="2802435"/>
              <a:ext cx="49564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 b="1" dirty="0" smtClean="0">
                  <a:ln w="1270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endParaRPr lang="ko-KR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2500298" y="3876264"/>
            <a:ext cx="785818" cy="910058"/>
            <a:chOff x="2500298" y="3876264"/>
            <a:chExt cx="785818" cy="910058"/>
          </a:xfrm>
        </p:grpSpPr>
        <p:sp>
          <p:nvSpPr>
            <p:cNvPr id="63" name="타원 62"/>
            <p:cNvSpPr/>
            <p:nvPr/>
          </p:nvSpPr>
          <p:spPr>
            <a:xfrm>
              <a:off x="2500298" y="3876264"/>
              <a:ext cx="785818" cy="7858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788304" y="4016881"/>
              <a:ext cx="49564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 b="1" dirty="0" smtClean="0">
                  <a:ln w="1270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</a:t>
              </a:r>
              <a:endParaRPr lang="ko-KR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3224861" y="5090710"/>
            <a:ext cx="785818" cy="910058"/>
            <a:chOff x="2571736" y="5090710"/>
            <a:chExt cx="785818" cy="910058"/>
          </a:xfrm>
        </p:grpSpPr>
        <p:sp>
          <p:nvSpPr>
            <p:cNvPr id="66" name="타원 65"/>
            <p:cNvSpPr/>
            <p:nvPr/>
          </p:nvSpPr>
          <p:spPr>
            <a:xfrm>
              <a:off x="2571736" y="5090710"/>
              <a:ext cx="785818" cy="785818"/>
            </a:xfrm>
            <a:prstGeom prst="ellipse">
              <a:avLst/>
            </a:pr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830329" y="5231327"/>
              <a:ext cx="49564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400" b="1" dirty="0" smtClean="0">
                  <a:ln w="1270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endParaRPr lang="ko-KR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837170" y="2861434"/>
            <a:ext cx="19992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i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D75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HY나무M" pitchFamily="18" charset="-127"/>
                <a:ea typeface="HY나무M" pitchFamily="18" charset="-127"/>
              </a:rPr>
              <a:t>개발과정</a:t>
            </a:r>
            <a:endParaRPr lang="ko-KR" altLang="en-US" sz="3600" b="1" i="1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FF0D75"/>
              </a:solidFill>
              <a:effectLst>
                <a:reflection blurRad="6350" stA="50000" endA="300" endPos="50000" dist="60007" dir="5400000" sy="-100000" algn="bl" rotWithShape="0"/>
              </a:effectLst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544954" y="3930324"/>
            <a:ext cx="2906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i="1" dirty="0" smtClean="0"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reflection blurRad="6350" stA="50000" endA="300" endPos="50000" dist="60007" dir="5400000" sy="-100000" algn="bl" rotWithShape="0"/>
                </a:effectLst>
                <a:latin typeface="HY나무M" pitchFamily="18" charset="-127"/>
                <a:ea typeface="HY나무M" pitchFamily="18" charset="-127"/>
              </a:rPr>
              <a:t>구현기능설명</a:t>
            </a:r>
            <a:endParaRPr lang="ko-KR" altLang="en-US" sz="3600" b="1" i="1" dirty="0">
              <a:ln>
                <a:solidFill>
                  <a:schemeClr val="bg1">
                    <a:lumMod val="95000"/>
                  </a:schemeClr>
                </a:solidFill>
              </a:ln>
              <a:effectLst>
                <a:reflection blurRad="6350" stA="50000" endA="300" endPos="50000" dist="60007" dir="5400000" sy="-100000" algn="bl" rotWithShape="0"/>
              </a:effectLst>
              <a:latin typeface="HY나무M" pitchFamily="18" charset="-127"/>
              <a:ea typeface="HY나무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94890" y="5196078"/>
            <a:ext cx="42659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i="1" smtClean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D75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HY나무M" pitchFamily="18" charset="-127"/>
                <a:ea typeface="HY나무M" pitchFamily="18" charset="-127"/>
              </a:rPr>
              <a:t>개발 후기 및 보완점</a:t>
            </a:r>
            <a:endParaRPr lang="ko-KR" altLang="en-US" sz="3600" b="1" i="1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FF0D75"/>
              </a:solidFill>
              <a:effectLst>
                <a:reflection blurRad="6350" stA="50000" endA="300" endPos="50000" dist="60007" dir="5400000" sy="-100000" algn="bl" rotWithShape="0"/>
              </a:effectLst>
              <a:latin typeface="HY나무M" pitchFamily="18" charset="-127"/>
              <a:ea typeface="HY나무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49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설정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285860"/>
            <a:ext cx="2853056" cy="507209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직사각형 55"/>
          <p:cNvSpPr/>
          <p:nvPr/>
        </p:nvSpPr>
        <p:spPr>
          <a:xfrm>
            <a:off x="982040" y="486771"/>
            <a:ext cx="2598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HY나무B" pitchFamily="18" charset="-127"/>
                <a:ea typeface="HY나무B" pitchFamily="18" charset="-127"/>
              </a:rPr>
              <a:t>세부기능설명</a:t>
            </a:r>
            <a:endParaRPr lang="ko-KR" altLang="en-US" sz="3200" dirty="0">
              <a:latin typeface="HY나무B" pitchFamily="18" charset="-127"/>
              <a:ea typeface="HY나무B" pitchFamily="18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25" name="자유형 24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357158" y="1928802"/>
            <a:ext cx="2357454" cy="1428760"/>
          </a:xfrm>
          <a:prstGeom prst="roundRect">
            <a:avLst/>
          </a:prstGeom>
          <a:noFill/>
          <a:ln>
            <a:solidFill>
              <a:srgbClr val="FF0D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14942" y="2571744"/>
            <a:ext cx="3786214" cy="785818"/>
            <a:chOff x="5214942" y="2571744"/>
            <a:chExt cx="3786214" cy="78581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6901178" y="2571744"/>
              <a:ext cx="2056880" cy="78581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57794" y="2735638"/>
              <a:ext cx="2043362" cy="36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</a:t>
              </a:r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알람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진동 </a:t>
              </a:r>
              <a:r>
                <a:rPr lang="en-US" altLang="ko-KR" sz="1400" dirty="0" smtClean="0">
                  <a:latin typeface="HY나무M" pitchFamily="18" charset="-127"/>
                  <a:ea typeface="HY나무M" pitchFamily="18" charset="-127"/>
                </a:rPr>
                <a:t>&amp; 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소리 설정</a:t>
              </a:r>
              <a:endParaRPr lang="ko-KR" altLang="en-US" sz="1400" dirty="0">
                <a:latin typeface="HY나무M" pitchFamily="18" charset="-127"/>
                <a:ea typeface="HY나무M" pitchFamily="18" charset="-127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rot="10800000">
              <a:off x="5214942" y="2998608"/>
              <a:ext cx="1357322" cy="335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>
              <a:off x="6500826" y="2857496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7252" y="2223180"/>
            <a:ext cx="3000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0D75"/>
                </a:solidFill>
                <a:latin typeface="HY나무M" pitchFamily="18" charset="-127"/>
                <a:ea typeface="HY나무M" pitchFamily="18" charset="-127"/>
              </a:rPr>
              <a:t>설정 기능   </a:t>
            </a:r>
            <a:endParaRPr lang="en-US" altLang="ko-KR" sz="2400" dirty="0" smtClean="0">
              <a:solidFill>
                <a:srgbClr val="FF0D75"/>
              </a:solidFill>
              <a:latin typeface="HY나무M" pitchFamily="18" charset="-127"/>
              <a:ea typeface="HY나무M" pitchFamily="18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2400" dirty="0">
              <a:solidFill>
                <a:srgbClr val="FF0D75"/>
              </a:solidFill>
              <a:latin typeface="HY나무M" pitchFamily="18" charset="-127"/>
              <a:ea typeface="HY나무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64714" y="4225874"/>
            <a:ext cx="3835782" cy="642942"/>
            <a:chOff x="164714" y="4225874"/>
            <a:chExt cx="3835782" cy="642942"/>
          </a:xfrm>
        </p:grpSpPr>
        <p:cxnSp>
          <p:nvCxnSpPr>
            <p:cNvPr id="22" name="직선 연결선 21"/>
            <p:cNvCxnSpPr/>
            <p:nvPr/>
          </p:nvCxnSpPr>
          <p:spPr>
            <a:xfrm rot="10800000">
              <a:off x="2571736" y="4500570"/>
              <a:ext cx="142876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2471990" y="4383572"/>
              <a:ext cx="214314" cy="2401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14282" y="4225874"/>
              <a:ext cx="2100010" cy="6429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4714" y="4326956"/>
              <a:ext cx="2198662" cy="365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 err="1" smtClean="0">
                  <a:latin typeface="HY나무M" pitchFamily="18" charset="-127"/>
                  <a:ea typeface="HY나무M" pitchFamily="18" charset="-127"/>
                </a:rPr>
                <a:t>알람</a:t>
              </a:r>
              <a:r>
                <a:rPr lang="ko-KR" altLang="en-US" sz="1400" dirty="0" smtClean="0">
                  <a:latin typeface="HY나무M" pitchFamily="18" charset="-127"/>
                  <a:ea typeface="HY나무M" pitchFamily="18" charset="-127"/>
                </a:rPr>
                <a:t> 반경 설정</a:t>
              </a:r>
              <a:endParaRPr lang="en-US" altLang="ko-KR" sz="1400" dirty="0" smtClean="0">
                <a:latin typeface="HY나무M" pitchFamily="18" charset="-127"/>
                <a:ea typeface="HY나무M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3"/>
          <p:cNvGrpSpPr/>
          <p:nvPr/>
        </p:nvGrpSpPr>
        <p:grpSpPr>
          <a:xfrm>
            <a:off x="7564800" y="5100662"/>
            <a:ext cx="1584000" cy="1764000"/>
            <a:chOff x="7564800" y="5100662"/>
            <a:chExt cx="1584000" cy="1764000"/>
          </a:xfrm>
        </p:grpSpPr>
        <p:sp>
          <p:nvSpPr>
            <p:cNvPr id="44" name="자유형 43"/>
            <p:cNvSpPr/>
            <p:nvPr/>
          </p:nvSpPr>
          <p:spPr>
            <a:xfrm>
              <a:off x="8277101" y="5929330"/>
              <a:ext cx="866899" cy="926275"/>
            </a:xfrm>
            <a:custGeom>
              <a:avLst/>
              <a:gdLst>
                <a:gd name="connsiteX0" fmla="*/ 273133 w 866899"/>
                <a:gd name="connsiteY0" fmla="*/ 926275 h 926275"/>
                <a:gd name="connsiteX1" fmla="*/ 866899 w 866899"/>
                <a:gd name="connsiteY1" fmla="*/ 320634 h 926275"/>
                <a:gd name="connsiteX2" fmla="*/ 866899 w 866899"/>
                <a:gd name="connsiteY2" fmla="*/ 0 h 926275"/>
                <a:gd name="connsiteX3" fmla="*/ 0 w 866899"/>
                <a:gd name="connsiteY3" fmla="*/ 926275 h 926275"/>
                <a:gd name="connsiteX4" fmla="*/ 273133 w 866899"/>
                <a:gd name="connsiteY4" fmla="*/ 926275 h 92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899" h="926275">
                  <a:moveTo>
                    <a:pt x="273133" y="926275"/>
                  </a:moveTo>
                  <a:lnTo>
                    <a:pt x="866899" y="320634"/>
                  </a:lnTo>
                  <a:lnTo>
                    <a:pt x="866899" y="0"/>
                  </a:lnTo>
                  <a:lnTo>
                    <a:pt x="0" y="926275"/>
                  </a:lnTo>
                  <a:lnTo>
                    <a:pt x="273133" y="9262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7564800" y="5100662"/>
              <a:ext cx="1584000" cy="1764000"/>
            </a:xfrm>
            <a:custGeom>
              <a:avLst/>
              <a:gdLst>
                <a:gd name="connsiteX0" fmla="*/ 1638795 w 1650670"/>
                <a:gd name="connsiteY0" fmla="*/ 415636 h 1828800"/>
                <a:gd name="connsiteX1" fmla="*/ 308758 w 1650670"/>
                <a:gd name="connsiteY1" fmla="*/ 1828800 h 1828800"/>
                <a:gd name="connsiteX2" fmla="*/ 47501 w 1650670"/>
                <a:gd name="connsiteY2" fmla="*/ 1828800 h 1828800"/>
                <a:gd name="connsiteX3" fmla="*/ 0 w 1650670"/>
                <a:gd name="connsiteY3" fmla="*/ 1816924 h 1828800"/>
                <a:gd name="connsiteX4" fmla="*/ 1650670 w 1650670"/>
                <a:gd name="connsiteY4" fmla="*/ 0 h 1828800"/>
                <a:gd name="connsiteX5" fmla="*/ 1638795 w 1650670"/>
                <a:gd name="connsiteY5" fmla="*/ 415636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1828800">
                  <a:moveTo>
                    <a:pt x="1638795" y="415636"/>
                  </a:moveTo>
                  <a:lnTo>
                    <a:pt x="308758" y="1828800"/>
                  </a:lnTo>
                  <a:lnTo>
                    <a:pt x="47501" y="1828800"/>
                  </a:lnTo>
                  <a:lnTo>
                    <a:pt x="0" y="1816924"/>
                  </a:lnTo>
                  <a:lnTo>
                    <a:pt x="1650670" y="0"/>
                  </a:lnTo>
                  <a:lnTo>
                    <a:pt x="1638795" y="415636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4420" y="-71462"/>
            <a:ext cx="771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D75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endParaRPr lang="en-US" altLang="ko-KR" sz="6600" b="1" dirty="0" smtClean="0">
              <a:ln w="12700">
                <a:solidFill>
                  <a:schemeClr val="bg1">
                    <a:lumMod val="95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0433" y="201019"/>
            <a:ext cx="195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sz="3200" dirty="0"/>
          </a:p>
        </p:txBody>
      </p:sp>
      <p:grpSp>
        <p:nvGrpSpPr>
          <p:cNvPr id="3" name="그룹 16"/>
          <p:cNvGrpSpPr/>
          <p:nvPr/>
        </p:nvGrpSpPr>
        <p:grpSpPr>
          <a:xfrm>
            <a:off x="714348" y="2428868"/>
            <a:ext cx="7950403" cy="1142162"/>
            <a:chOff x="1778086" y="2659559"/>
            <a:chExt cx="5758228" cy="820802"/>
          </a:xfrm>
        </p:grpSpPr>
        <p:grpSp>
          <p:nvGrpSpPr>
            <p:cNvPr id="4" name="그룹 11"/>
            <p:cNvGrpSpPr/>
            <p:nvPr/>
          </p:nvGrpSpPr>
          <p:grpSpPr>
            <a:xfrm>
              <a:off x="1778086" y="2659559"/>
              <a:ext cx="785818" cy="785818"/>
              <a:chOff x="2502461" y="2659559"/>
              <a:chExt cx="785818" cy="785818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2502461" y="2659559"/>
                <a:ext cx="785818" cy="785818"/>
              </a:xfrm>
              <a:prstGeom prst="ellipse">
                <a:avLst/>
              </a:prstGeom>
              <a:solidFill>
                <a:srgbClr val="FF0D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742072" y="2802435"/>
                <a:ext cx="358983" cy="552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400" b="1" dirty="0" smtClean="0">
                    <a:ln w="12700">
                      <a:solidFill>
                        <a:schemeClr val="bg1">
                          <a:lumMod val="95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4</a:t>
                </a:r>
                <a:endParaRPr lang="ko-KR" altLang="en-US" sz="4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2663344" y="2750466"/>
              <a:ext cx="4872970" cy="7298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6000" b="1" i="1" dirty="0" smtClean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FF0D75"/>
                  </a:solidFill>
                  <a:effectLst>
                    <a:reflection blurRad="6350" stA="50000" endA="300" endPos="50000" dist="60007" dir="5400000" sy="-100000" algn="bl" rotWithShape="0"/>
                  </a:effectLst>
                  <a:latin typeface="HY나무M" pitchFamily="18" charset="-127"/>
                  <a:ea typeface="HY나무M" pitchFamily="18" charset="-127"/>
                </a:rPr>
                <a:t>개발후기 및 보완점</a:t>
              </a:r>
              <a:endParaRPr lang="ko-KR" altLang="en-US" sz="6000" b="1" i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D75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HY나무M" pitchFamily="18" charset="-127"/>
                <a:ea typeface="HY나무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383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 rot="5400000">
            <a:off x="-964842" y="3724526"/>
            <a:ext cx="4071966" cy="794"/>
          </a:xfrm>
          <a:prstGeom prst="line">
            <a:avLst/>
          </a:prstGeom>
          <a:ln w="38100">
            <a:solidFill>
              <a:srgbClr val="FF0D75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25" name="자유형 24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071538" y="683704"/>
            <a:ext cx="3297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 smtClean="0">
                <a:latin typeface="HY나무B" pitchFamily="18" charset="-127"/>
                <a:ea typeface="HY나무B" pitchFamily="18" charset="-127"/>
              </a:rPr>
              <a:t>개발후기 및 보완점</a:t>
            </a:r>
            <a:endParaRPr lang="ko-KR" altLang="en-US" sz="2800" dirty="0">
              <a:latin typeface="HY나무B" pitchFamily="18" charset="-127"/>
              <a:ea typeface="HY나무B" pitchFamily="18" charset="-127"/>
            </a:endParaRPr>
          </a:p>
        </p:txBody>
      </p:sp>
      <p:grpSp>
        <p:nvGrpSpPr>
          <p:cNvPr id="3" name="그룹 4"/>
          <p:cNvGrpSpPr/>
          <p:nvPr/>
        </p:nvGrpSpPr>
        <p:grpSpPr>
          <a:xfrm>
            <a:off x="1291627" y="1844824"/>
            <a:ext cx="6982999" cy="1972692"/>
            <a:chOff x="1291627" y="1844824"/>
            <a:chExt cx="6982999" cy="1972692"/>
          </a:xfrm>
        </p:grpSpPr>
        <p:grpSp>
          <p:nvGrpSpPr>
            <p:cNvPr id="4" name="그룹 37"/>
            <p:cNvGrpSpPr/>
            <p:nvPr/>
          </p:nvGrpSpPr>
          <p:grpSpPr>
            <a:xfrm>
              <a:off x="1291627" y="1844824"/>
              <a:ext cx="1428760" cy="387501"/>
              <a:chOff x="1362776" y="1844824"/>
              <a:chExt cx="1357322" cy="387501"/>
            </a:xfrm>
          </p:grpSpPr>
          <p:sp>
            <p:nvSpPr>
              <p:cNvPr id="19" name="모서리가 둥근 직사각형 18"/>
              <p:cNvSpPr/>
              <p:nvPr/>
            </p:nvSpPr>
            <p:spPr>
              <a:xfrm>
                <a:off x="1362776" y="1878524"/>
                <a:ext cx="1357322" cy="3538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483165" y="1844824"/>
                <a:ext cx="11055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rgbClr val="FF0D75"/>
                  </a:buClr>
                </a:pPr>
                <a:r>
                  <a:rPr lang="ko-KR" altLang="en-US" b="1" dirty="0" smtClean="0"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latin typeface="HY나무B" pitchFamily="18" charset="-127"/>
                    <a:ea typeface="HY나무B" pitchFamily="18" charset="-127"/>
                  </a:rPr>
                  <a:t>개발후기</a:t>
                </a:r>
                <a:endParaRPr lang="en-US" altLang="ko-KR" b="1" dirty="0" smtClean="0">
                  <a:ln>
                    <a:solidFill>
                      <a:schemeClr val="bg1">
                        <a:lumMod val="95000"/>
                      </a:schemeClr>
                    </a:solidFill>
                  </a:ln>
                  <a:latin typeface="HY나무B" pitchFamily="18" charset="-127"/>
                  <a:ea typeface="HY나무B" pitchFamily="18" charset="-127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2814558" y="1878524"/>
              <a:ext cx="546006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</a:pPr>
              <a:r>
                <a:rPr lang="en-US" altLang="ko-KR" sz="1600" dirty="0" smtClean="0">
                  <a:latin typeface="HY강M" pitchFamily="18" charset="-127"/>
                  <a:ea typeface="HY강M" pitchFamily="18" charset="-127"/>
                </a:rPr>
                <a:t>1.	UI </a:t>
              </a:r>
              <a:r>
                <a:rPr lang="ko-KR" altLang="en-US" sz="1600" dirty="0" smtClean="0">
                  <a:latin typeface="HY강M" pitchFamily="18" charset="-127"/>
                  <a:ea typeface="HY강M" pitchFamily="18" charset="-127"/>
                </a:rPr>
                <a:t>구성의 어려움</a:t>
              </a:r>
              <a:endParaRPr lang="en-US" altLang="ko-KR" sz="1600" dirty="0" smtClean="0">
                <a:latin typeface="HY강M" pitchFamily="18" charset="-127"/>
                <a:ea typeface="HY강M" pitchFamily="18" charset="-127"/>
              </a:endParaRPr>
            </a:p>
            <a:p>
              <a:pPr marL="342900" indent="-342900">
                <a:lnSpc>
                  <a:spcPct val="150000"/>
                </a:lnSpc>
              </a:pPr>
              <a:r>
                <a:rPr lang="en-US" altLang="ko-KR" sz="1600" dirty="0" smtClean="0">
                  <a:latin typeface="HY강M" pitchFamily="18" charset="-127"/>
                  <a:ea typeface="HY강M" pitchFamily="18" charset="-127"/>
                </a:rPr>
                <a:t>	 - </a:t>
              </a:r>
              <a:r>
                <a:rPr lang="ko-KR" altLang="en-US" sz="1600" dirty="0" smtClean="0">
                  <a:latin typeface="HY강M" pitchFamily="18" charset="-127"/>
                  <a:ea typeface="HY강M" pitchFamily="18" charset="-127"/>
                </a:rPr>
                <a:t>폰 기종에 따라 달라지는 해상도에 따른 어려움</a:t>
              </a:r>
              <a:endParaRPr lang="en-US" altLang="ko-KR" sz="1600" dirty="0" smtClean="0">
                <a:latin typeface="HY강M" pitchFamily="18" charset="-127"/>
                <a:ea typeface="HY강M" pitchFamily="18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 startAt="2"/>
              </a:pPr>
              <a:r>
                <a:rPr lang="ko-KR" altLang="en-US" sz="1600" dirty="0" smtClean="0">
                  <a:latin typeface="HY강M" pitchFamily="18" charset="-127"/>
                  <a:ea typeface="HY강M" pitchFamily="18" charset="-127"/>
                </a:rPr>
                <a:t>기획과 업무분담에 따른  개발 기간 지체</a:t>
              </a:r>
              <a:endParaRPr lang="en-US" altLang="ko-KR" sz="1600" dirty="0" smtClean="0">
                <a:latin typeface="HY강M" pitchFamily="18" charset="-127"/>
                <a:ea typeface="HY강M" pitchFamily="18" charset="-127"/>
              </a:endParaRPr>
            </a:p>
            <a:p>
              <a:pPr marL="342900" indent="-342900">
                <a:lnSpc>
                  <a:spcPct val="150000"/>
                </a:lnSpc>
              </a:pPr>
              <a:r>
                <a:rPr lang="en-US" altLang="ko-KR" sz="1600" dirty="0" smtClean="0">
                  <a:latin typeface="HY강M" pitchFamily="18" charset="-127"/>
                  <a:ea typeface="HY강M" pitchFamily="18" charset="-127"/>
                </a:rPr>
                <a:t>3.	</a:t>
              </a:r>
              <a:r>
                <a:rPr lang="ko-KR" altLang="en-US" sz="1600" dirty="0" smtClean="0">
                  <a:latin typeface="HY강M" pitchFamily="18" charset="-127"/>
                  <a:ea typeface="HY강M" pitchFamily="18" charset="-127"/>
                </a:rPr>
                <a:t>기능 구현의 어려움</a:t>
              </a:r>
              <a:endParaRPr lang="en-US" altLang="ko-KR" sz="1600" dirty="0" smtClean="0">
                <a:latin typeface="HY강M" pitchFamily="18" charset="-127"/>
                <a:ea typeface="HY강M" pitchFamily="18" charset="-127"/>
              </a:endParaRPr>
            </a:p>
            <a:p>
              <a:pPr marL="342900" indent="-342900">
                <a:lnSpc>
                  <a:spcPct val="150000"/>
                </a:lnSpc>
              </a:pPr>
              <a:endParaRPr lang="en-US" altLang="ko-KR" sz="1600" dirty="0" smtClean="0">
                <a:latin typeface="HY강M" pitchFamily="18" charset="-127"/>
                <a:ea typeface="HY강M" pitchFamily="18" charset="-127"/>
              </a:endParaRPr>
            </a:p>
          </p:txBody>
        </p:sp>
      </p:grpSp>
      <p:grpSp>
        <p:nvGrpSpPr>
          <p:cNvPr id="5" name="그룹 5"/>
          <p:cNvGrpSpPr/>
          <p:nvPr/>
        </p:nvGrpSpPr>
        <p:grpSpPr>
          <a:xfrm>
            <a:off x="1357290" y="4452422"/>
            <a:ext cx="6108833" cy="1215860"/>
            <a:chOff x="1357290" y="4452422"/>
            <a:chExt cx="6108833" cy="1215860"/>
          </a:xfrm>
        </p:grpSpPr>
        <p:grpSp>
          <p:nvGrpSpPr>
            <p:cNvPr id="6" name="그룹 43"/>
            <p:cNvGrpSpPr/>
            <p:nvPr/>
          </p:nvGrpSpPr>
          <p:grpSpPr>
            <a:xfrm>
              <a:off x="1357290" y="4452422"/>
              <a:ext cx="1428760" cy="369332"/>
              <a:chOff x="1357290" y="2392862"/>
              <a:chExt cx="1357322" cy="36933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357290" y="2408393"/>
                <a:ext cx="1357322" cy="3538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1548208" y="2392862"/>
                <a:ext cx="10001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rgbClr val="FF0D75"/>
                  </a:buClr>
                </a:pPr>
                <a:r>
                  <a:rPr lang="ko-KR" altLang="en-US" b="1" dirty="0" smtClean="0"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latin typeface="HY나무B" pitchFamily="18" charset="-127"/>
                    <a:ea typeface="HY나무B" pitchFamily="18" charset="-127"/>
                  </a:rPr>
                  <a:t>보완점</a:t>
                </a:r>
                <a:endParaRPr lang="en-US" altLang="ko-KR" b="1" dirty="0" smtClean="0">
                  <a:ln>
                    <a:solidFill>
                      <a:schemeClr val="bg1">
                        <a:lumMod val="95000"/>
                      </a:schemeClr>
                    </a:solidFill>
                  </a:ln>
                  <a:latin typeface="HY나무B" pitchFamily="18" charset="-127"/>
                  <a:ea typeface="HY나무B" pitchFamily="18" charset="-127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2822653" y="4467953"/>
              <a:ext cx="46434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600" dirty="0" smtClean="0">
                  <a:latin typeface="HY강M" pitchFamily="18" charset="-127"/>
                  <a:ea typeface="HY강M" pitchFamily="18" charset="-127"/>
                </a:rPr>
                <a:t>노선도 각 역 터치 기능</a:t>
              </a:r>
              <a:endParaRPr lang="en-US" altLang="ko-KR" sz="1600" dirty="0" smtClean="0">
                <a:latin typeface="HY강M" pitchFamily="18" charset="-127"/>
                <a:ea typeface="HY강M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600" dirty="0" smtClean="0">
                  <a:latin typeface="HY강M" pitchFamily="18" charset="-127"/>
                  <a:ea typeface="HY강M" pitchFamily="18" charset="-127"/>
                </a:rPr>
                <a:t>완성도 있는 </a:t>
              </a:r>
              <a:r>
                <a:rPr lang="en-US" altLang="ko-KR" sz="1600" dirty="0" smtClean="0">
                  <a:latin typeface="HY강M" pitchFamily="18" charset="-127"/>
                  <a:ea typeface="HY강M" pitchFamily="18" charset="-127"/>
                </a:rPr>
                <a:t>UI </a:t>
              </a:r>
              <a:r>
                <a:rPr lang="ko-KR" altLang="en-US" sz="1600" dirty="0" smtClean="0">
                  <a:latin typeface="HY강M" pitchFamily="18" charset="-127"/>
                  <a:ea typeface="HY강M" pitchFamily="18" charset="-127"/>
                </a:rPr>
                <a:t>구성</a:t>
              </a:r>
              <a:endParaRPr lang="en-US" altLang="ko-KR" sz="1600" dirty="0" smtClean="0">
                <a:latin typeface="HY강M" pitchFamily="18" charset="-127"/>
                <a:ea typeface="HY강M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600" dirty="0" smtClean="0">
                  <a:latin typeface="HY강M" pitchFamily="18" charset="-127"/>
                  <a:ea typeface="HY강M" pitchFamily="18" charset="-127"/>
                </a:rPr>
                <a:t>역 시간표 현재시간 자동 검색 기능</a:t>
              </a:r>
              <a:endParaRPr lang="en-US" altLang="ko-KR" sz="1600" dirty="0" smtClean="0">
                <a:latin typeface="HY강M" pitchFamily="18" charset="-127"/>
                <a:ea typeface="HY강M" pitchFamily="18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3"/>
          <p:cNvGrpSpPr/>
          <p:nvPr/>
        </p:nvGrpSpPr>
        <p:grpSpPr>
          <a:xfrm>
            <a:off x="7564800" y="5100662"/>
            <a:ext cx="1584000" cy="1764000"/>
            <a:chOff x="7564800" y="5100662"/>
            <a:chExt cx="1584000" cy="1764000"/>
          </a:xfrm>
        </p:grpSpPr>
        <p:sp>
          <p:nvSpPr>
            <p:cNvPr id="51" name="자유형 50"/>
            <p:cNvSpPr/>
            <p:nvPr/>
          </p:nvSpPr>
          <p:spPr>
            <a:xfrm>
              <a:off x="8277101" y="5929330"/>
              <a:ext cx="866899" cy="926275"/>
            </a:xfrm>
            <a:custGeom>
              <a:avLst/>
              <a:gdLst>
                <a:gd name="connsiteX0" fmla="*/ 273133 w 866899"/>
                <a:gd name="connsiteY0" fmla="*/ 926275 h 926275"/>
                <a:gd name="connsiteX1" fmla="*/ 866899 w 866899"/>
                <a:gd name="connsiteY1" fmla="*/ 320634 h 926275"/>
                <a:gd name="connsiteX2" fmla="*/ 866899 w 866899"/>
                <a:gd name="connsiteY2" fmla="*/ 0 h 926275"/>
                <a:gd name="connsiteX3" fmla="*/ 0 w 866899"/>
                <a:gd name="connsiteY3" fmla="*/ 926275 h 926275"/>
                <a:gd name="connsiteX4" fmla="*/ 273133 w 866899"/>
                <a:gd name="connsiteY4" fmla="*/ 926275 h 92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899" h="926275">
                  <a:moveTo>
                    <a:pt x="273133" y="926275"/>
                  </a:moveTo>
                  <a:lnTo>
                    <a:pt x="866899" y="320634"/>
                  </a:lnTo>
                  <a:lnTo>
                    <a:pt x="866899" y="0"/>
                  </a:lnTo>
                  <a:lnTo>
                    <a:pt x="0" y="926275"/>
                  </a:lnTo>
                  <a:lnTo>
                    <a:pt x="273133" y="9262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 53"/>
            <p:cNvSpPr/>
            <p:nvPr/>
          </p:nvSpPr>
          <p:spPr>
            <a:xfrm>
              <a:off x="7564800" y="5100662"/>
              <a:ext cx="1584000" cy="1764000"/>
            </a:xfrm>
            <a:custGeom>
              <a:avLst/>
              <a:gdLst>
                <a:gd name="connsiteX0" fmla="*/ 1638795 w 1650670"/>
                <a:gd name="connsiteY0" fmla="*/ 415636 h 1828800"/>
                <a:gd name="connsiteX1" fmla="*/ 308758 w 1650670"/>
                <a:gd name="connsiteY1" fmla="*/ 1828800 h 1828800"/>
                <a:gd name="connsiteX2" fmla="*/ 47501 w 1650670"/>
                <a:gd name="connsiteY2" fmla="*/ 1828800 h 1828800"/>
                <a:gd name="connsiteX3" fmla="*/ 0 w 1650670"/>
                <a:gd name="connsiteY3" fmla="*/ 1816924 h 1828800"/>
                <a:gd name="connsiteX4" fmla="*/ 1650670 w 1650670"/>
                <a:gd name="connsiteY4" fmla="*/ 0 h 1828800"/>
                <a:gd name="connsiteX5" fmla="*/ 1638795 w 1650670"/>
                <a:gd name="connsiteY5" fmla="*/ 415636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1828800">
                  <a:moveTo>
                    <a:pt x="1638795" y="415636"/>
                  </a:moveTo>
                  <a:lnTo>
                    <a:pt x="308758" y="1828800"/>
                  </a:lnTo>
                  <a:lnTo>
                    <a:pt x="47501" y="1828800"/>
                  </a:lnTo>
                  <a:lnTo>
                    <a:pt x="0" y="1816924"/>
                  </a:lnTo>
                  <a:lnTo>
                    <a:pt x="1650670" y="0"/>
                  </a:lnTo>
                  <a:lnTo>
                    <a:pt x="1638795" y="415636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328024" y="2000240"/>
            <a:ext cx="25298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D75"/>
                </a:solidFill>
                <a:latin typeface="-윤고딕330" pitchFamily="18" charset="-127"/>
                <a:ea typeface="-윤고딕330" pitchFamily="18" charset="-127"/>
              </a:rPr>
              <a:t>Thank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857620" y="2749632"/>
            <a:ext cx="152298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You</a:t>
            </a:r>
            <a:endParaRPr lang="ko-KR" altLang="en-US" sz="6600" b="1" dirty="0">
              <a:ln w="12700">
                <a:solidFill>
                  <a:schemeClr val="bg1">
                    <a:lumMod val="95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3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58" name="자유형 57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 60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20"/>
          <p:cNvGrpSpPr/>
          <p:nvPr/>
        </p:nvGrpSpPr>
        <p:grpSpPr>
          <a:xfrm>
            <a:off x="3428992" y="3714752"/>
            <a:ext cx="2428892" cy="214314"/>
            <a:chOff x="3071802" y="3742314"/>
            <a:chExt cx="3071834" cy="186752"/>
          </a:xfrm>
        </p:grpSpPr>
        <p:sp>
          <p:nvSpPr>
            <p:cNvPr id="16" name="직사각형 15"/>
            <p:cNvSpPr/>
            <p:nvPr/>
          </p:nvSpPr>
          <p:spPr>
            <a:xfrm flipH="1">
              <a:off x="3071802" y="3857628"/>
              <a:ext cx="3071834" cy="71438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0D7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flipH="1">
              <a:off x="3071802" y="3742314"/>
              <a:ext cx="3071834" cy="71438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0D7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6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7564800" y="5100662"/>
            <a:ext cx="1584000" cy="1764000"/>
            <a:chOff x="7564800" y="5100662"/>
            <a:chExt cx="1584000" cy="1764000"/>
          </a:xfrm>
        </p:grpSpPr>
        <p:sp>
          <p:nvSpPr>
            <p:cNvPr id="44" name="자유형 43"/>
            <p:cNvSpPr/>
            <p:nvPr/>
          </p:nvSpPr>
          <p:spPr>
            <a:xfrm>
              <a:off x="8277101" y="5929330"/>
              <a:ext cx="866899" cy="926275"/>
            </a:xfrm>
            <a:custGeom>
              <a:avLst/>
              <a:gdLst>
                <a:gd name="connsiteX0" fmla="*/ 273133 w 866899"/>
                <a:gd name="connsiteY0" fmla="*/ 926275 h 926275"/>
                <a:gd name="connsiteX1" fmla="*/ 866899 w 866899"/>
                <a:gd name="connsiteY1" fmla="*/ 320634 h 926275"/>
                <a:gd name="connsiteX2" fmla="*/ 866899 w 866899"/>
                <a:gd name="connsiteY2" fmla="*/ 0 h 926275"/>
                <a:gd name="connsiteX3" fmla="*/ 0 w 866899"/>
                <a:gd name="connsiteY3" fmla="*/ 926275 h 926275"/>
                <a:gd name="connsiteX4" fmla="*/ 273133 w 866899"/>
                <a:gd name="connsiteY4" fmla="*/ 926275 h 92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899" h="926275">
                  <a:moveTo>
                    <a:pt x="273133" y="926275"/>
                  </a:moveTo>
                  <a:lnTo>
                    <a:pt x="866899" y="320634"/>
                  </a:lnTo>
                  <a:lnTo>
                    <a:pt x="866899" y="0"/>
                  </a:lnTo>
                  <a:lnTo>
                    <a:pt x="0" y="926275"/>
                  </a:lnTo>
                  <a:lnTo>
                    <a:pt x="273133" y="9262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7564800" y="5100662"/>
              <a:ext cx="1584000" cy="1764000"/>
            </a:xfrm>
            <a:custGeom>
              <a:avLst/>
              <a:gdLst>
                <a:gd name="connsiteX0" fmla="*/ 1638795 w 1650670"/>
                <a:gd name="connsiteY0" fmla="*/ 415636 h 1828800"/>
                <a:gd name="connsiteX1" fmla="*/ 308758 w 1650670"/>
                <a:gd name="connsiteY1" fmla="*/ 1828800 h 1828800"/>
                <a:gd name="connsiteX2" fmla="*/ 47501 w 1650670"/>
                <a:gd name="connsiteY2" fmla="*/ 1828800 h 1828800"/>
                <a:gd name="connsiteX3" fmla="*/ 0 w 1650670"/>
                <a:gd name="connsiteY3" fmla="*/ 1816924 h 1828800"/>
                <a:gd name="connsiteX4" fmla="*/ 1650670 w 1650670"/>
                <a:gd name="connsiteY4" fmla="*/ 0 h 1828800"/>
                <a:gd name="connsiteX5" fmla="*/ 1638795 w 1650670"/>
                <a:gd name="connsiteY5" fmla="*/ 415636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1828800">
                  <a:moveTo>
                    <a:pt x="1638795" y="415636"/>
                  </a:moveTo>
                  <a:lnTo>
                    <a:pt x="308758" y="1828800"/>
                  </a:lnTo>
                  <a:lnTo>
                    <a:pt x="47501" y="1828800"/>
                  </a:lnTo>
                  <a:lnTo>
                    <a:pt x="0" y="1816924"/>
                  </a:lnTo>
                  <a:lnTo>
                    <a:pt x="1650670" y="0"/>
                  </a:lnTo>
                  <a:lnTo>
                    <a:pt x="1638795" y="415636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4420" y="-71462"/>
            <a:ext cx="771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D75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endParaRPr lang="en-US" altLang="ko-KR" sz="6600" b="1" dirty="0" smtClean="0">
              <a:ln w="12700">
                <a:solidFill>
                  <a:schemeClr val="bg1">
                    <a:lumMod val="95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0433" y="201019"/>
            <a:ext cx="195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sz="3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2102372" y="2621961"/>
            <a:ext cx="4793887" cy="1356993"/>
            <a:chOff x="2417173" y="3008111"/>
            <a:chExt cx="3222711" cy="912317"/>
          </a:xfrm>
        </p:grpSpPr>
        <p:grpSp>
          <p:nvGrpSpPr>
            <p:cNvPr id="88" name="그룹 87"/>
            <p:cNvGrpSpPr/>
            <p:nvPr/>
          </p:nvGrpSpPr>
          <p:grpSpPr>
            <a:xfrm>
              <a:off x="2417173" y="3008111"/>
              <a:ext cx="785818" cy="912317"/>
              <a:chOff x="2500298" y="1428736"/>
              <a:chExt cx="785818" cy="912317"/>
            </a:xfrm>
          </p:grpSpPr>
          <p:sp>
            <p:nvSpPr>
              <p:cNvPr id="57" name="타원 56"/>
              <p:cNvSpPr/>
              <p:nvPr/>
            </p:nvSpPr>
            <p:spPr>
              <a:xfrm>
                <a:off x="2500298" y="1428736"/>
                <a:ext cx="785818" cy="7858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2790467" y="1571612"/>
                <a:ext cx="49564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400" b="1" dirty="0" smtClean="0">
                    <a:ln w="12700">
                      <a:solidFill>
                        <a:schemeClr val="bg1">
                          <a:lumMod val="95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1</a:t>
                </a:r>
                <a:endParaRPr lang="ko-KR" altLang="en-US" sz="4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직사각형 58"/>
            <p:cNvSpPr/>
            <p:nvPr/>
          </p:nvSpPr>
          <p:spPr>
            <a:xfrm>
              <a:off x="3316308" y="3037026"/>
              <a:ext cx="2323576" cy="6828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6000" b="1" i="1" dirty="0" err="1" smtClean="0"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reflection blurRad="6350" stA="50000" endA="300" endPos="50000" dist="60007" dir="5400000" sy="-100000" algn="bl" rotWithShape="0"/>
                  </a:effectLst>
                  <a:latin typeface="HY나무M" pitchFamily="18" charset="-127"/>
                  <a:ea typeface="HY나무M" pitchFamily="18" charset="-127"/>
                </a:rPr>
                <a:t>어플</a:t>
              </a:r>
              <a:r>
                <a:rPr lang="ko-KR" altLang="en-US" sz="6000" b="1" i="1" dirty="0" smtClean="0">
                  <a:ln>
                    <a:solidFill>
                      <a:schemeClr val="bg1">
                        <a:lumMod val="95000"/>
                      </a:schemeClr>
                    </a:solidFill>
                  </a:ln>
                  <a:effectLst>
                    <a:reflection blurRad="6350" stA="50000" endA="300" endPos="50000" dist="60007" dir="5400000" sy="-100000" algn="bl" rotWithShape="0"/>
                  </a:effectLst>
                  <a:latin typeface="HY나무M" pitchFamily="18" charset="-127"/>
                  <a:ea typeface="HY나무M" pitchFamily="18" charset="-127"/>
                </a:rPr>
                <a:t> 소개</a:t>
              </a:r>
              <a:endParaRPr lang="ko-KR" altLang="en-US" sz="6000" b="1" i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D75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HY나무M" pitchFamily="18" charset="-127"/>
                <a:ea typeface="HY나무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383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25" name="자유형 24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37" y="1612554"/>
            <a:ext cx="3451036" cy="34510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484784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6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028E-6 L 0.41094 0.0020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3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25" name="자유형 24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412" y="1612554"/>
            <a:ext cx="3451036" cy="34510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285861"/>
            <a:ext cx="4077072" cy="40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4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82054E-6 L 0.39132 0.004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6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25" name="자유형 24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37" y="1612554"/>
            <a:ext cx="3451036" cy="34510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1577441"/>
            <a:ext cx="3472817" cy="3472817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982040" y="451146"/>
            <a:ext cx="7431843" cy="5530799"/>
            <a:chOff x="982040" y="451146"/>
            <a:chExt cx="7431843" cy="5530799"/>
          </a:xfrm>
        </p:grpSpPr>
        <p:sp>
          <p:nvSpPr>
            <p:cNvPr id="8" name="직사각형 7"/>
            <p:cNvSpPr/>
            <p:nvPr/>
          </p:nvSpPr>
          <p:spPr>
            <a:xfrm>
              <a:off x="982040" y="451146"/>
              <a:ext cx="743184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 smtClean="0">
                  <a:latin typeface="HY나무B" pitchFamily="18" charset="-127"/>
                  <a:ea typeface="HY나무B" pitchFamily="18" charset="-127"/>
                </a:rPr>
                <a:t>지하철역 거리에 따른 지하철 도착 </a:t>
              </a:r>
              <a:r>
                <a:rPr lang="ko-KR" altLang="en-US" sz="3200" dirty="0" err="1" smtClean="0">
                  <a:latin typeface="HY나무B" pitchFamily="18" charset="-127"/>
                  <a:ea typeface="HY나무B" pitchFamily="18" charset="-127"/>
                </a:rPr>
                <a:t>알람</a:t>
              </a:r>
              <a:endParaRPr lang="ko-KR" altLang="en-US" sz="3200" dirty="0">
                <a:latin typeface="HY나무B" pitchFamily="18" charset="-127"/>
                <a:ea typeface="HY나무B" pitchFamily="18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763688" y="1105145"/>
              <a:ext cx="4876800" cy="4876800"/>
              <a:chOff x="1763688" y="1105145"/>
              <a:chExt cx="4876800" cy="4876800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3688" y="1105145"/>
                <a:ext cx="4876800" cy="487680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122239" y="4403179"/>
                <a:ext cx="223224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err="1" smtClean="0">
                    <a:latin typeface="HY얕은샘물M" pitchFamily="18" charset="-127"/>
                    <a:ea typeface="HY얕은샘물M" pitchFamily="18" charset="-127"/>
                  </a:rPr>
                  <a:t>큰고개역</a:t>
                </a:r>
                <a:r>
                  <a:rPr lang="ko-KR" altLang="en-US" sz="2000" dirty="0" smtClean="0">
                    <a:latin typeface="HY얕은샘물M" pitchFamily="18" charset="-127"/>
                    <a:ea typeface="HY얕은샘물M" pitchFamily="18" charset="-127"/>
                  </a:rPr>
                  <a:t> </a:t>
                </a:r>
                <a:endParaRPr lang="en-US" altLang="ko-KR" sz="2000" dirty="0" smtClean="0">
                  <a:latin typeface="HY얕은샘물M" pitchFamily="18" charset="-127"/>
                  <a:ea typeface="HY얕은샘물M" pitchFamily="18" charset="-127"/>
                </a:endParaRPr>
              </a:p>
              <a:p>
                <a:pPr algn="ctr"/>
                <a:r>
                  <a:rPr lang="ko-KR" altLang="en-US" sz="2000" dirty="0" err="1" smtClean="0">
                    <a:latin typeface="HY얕은샘물M" pitchFamily="18" charset="-127"/>
                    <a:ea typeface="HY얕은샘물M" pitchFamily="18" charset="-127"/>
                  </a:rPr>
                  <a:t>안심행</a:t>
                </a:r>
                <a:r>
                  <a:rPr lang="ko-KR" altLang="en-US" sz="2000" dirty="0" smtClean="0">
                    <a:latin typeface="HY얕은샘물M" pitchFamily="18" charset="-127"/>
                    <a:ea typeface="HY얕은샘물M" pitchFamily="18" charset="-127"/>
                  </a:rPr>
                  <a:t> 도착 </a:t>
                </a:r>
                <a:r>
                  <a:rPr lang="en-US" altLang="ko-KR" sz="2000" dirty="0" smtClean="0">
                    <a:latin typeface="HY얕은샘물M" pitchFamily="18" charset="-127"/>
                    <a:ea typeface="HY얕은샘물M" pitchFamily="18" charset="-127"/>
                  </a:rPr>
                  <a:t>3</a:t>
                </a:r>
                <a:r>
                  <a:rPr lang="ko-KR" altLang="en-US" sz="2000" dirty="0" smtClean="0">
                    <a:latin typeface="HY얕은샘물M" pitchFamily="18" charset="-127"/>
                    <a:ea typeface="HY얕은샘물M" pitchFamily="18" charset="-127"/>
                  </a:rPr>
                  <a:t>분전</a:t>
                </a:r>
                <a:endParaRPr lang="en-US" altLang="ko-KR" sz="2000" dirty="0" smtClean="0">
                  <a:latin typeface="HY얕은샘물M" pitchFamily="18" charset="-127"/>
                  <a:ea typeface="HY얕은샘물M" pitchFamily="18" charset="-127"/>
                </a:endParaRPr>
              </a:p>
              <a:p>
                <a:pPr algn="ctr"/>
                <a:r>
                  <a:rPr lang="ko-KR" altLang="en-US" sz="2000" dirty="0" smtClean="0">
                    <a:latin typeface="HY얕은샘물M" pitchFamily="18" charset="-127"/>
                    <a:ea typeface="HY얕은샘물M" pitchFamily="18" charset="-127"/>
                  </a:rPr>
                  <a:t>뛰시오</a:t>
                </a:r>
                <a:r>
                  <a:rPr lang="en-US" altLang="ko-KR" sz="2000" dirty="0" smtClean="0">
                    <a:latin typeface="HY얕은샘물M" pitchFamily="18" charset="-127"/>
                    <a:ea typeface="HY얕은샘물M" pitchFamily="18" charset="-127"/>
                  </a:rPr>
                  <a:t>!!!!</a:t>
                </a:r>
                <a:endParaRPr lang="ko-KR" altLang="en-US" sz="2000" dirty="0">
                  <a:latin typeface="HY얕은샘물M" pitchFamily="18" charset="-127"/>
                  <a:ea typeface="HY얕은샘물M" pitchFamily="18" charset="-127"/>
                </a:endParaRPr>
              </a:p>
            </p:txBody>
          </p:sp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9" y="1606425"/>
            <a:ext cx="3429000" cy="3429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52" y="1577440"/>
            <a:ext cx="3472817" cy="34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35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280273" y="2773175"/>
            <a:ext cx="1280440" cy="1278469"/>
            <a:chOff x="2627680" y="1930396"/>
            <a:chExt cx="1707253" cy="1704625"/>
          </a:xfrm>
        </p:grpSpPr>
        <p:sp>
          <p:nvSpPr>
            <p:cNvPr id="5" name="자유형 4"/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1CAE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74544" y="1965787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8" name="그룹 7"/>
          <p:cNvGrpSpPr/>
          <p:nvPr/>
        </p:nvGrpSpPr>
        <p:grpSpPr>
          <a:xfrm rot="5400000">
            <a:off x="4585128" y="2749902"/>
            <a:ext cx="1280440" cy="1278469"/>
            <a:chOff x="2627680" y="1930396"/>
            <a:chExt cx="1707253" cy="1704625"/>
          </a:xfrm>
        </p:grpSpPr>
        <p:sp>
          <p:nvSpPr>
            <p:cNvPr id="9" name="자유형 8"/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ACC5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2866501" y="1951713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16200000">
            <a:off x="3279288" y="4094845"/>
            <a:ext cx="1280440" cy="1278469"/>
            <a:chOff x="2627680" y="1930396"/>
            <a:chExt cx="1707253" cy="1704625"/>
          </a:xfrm>
        </p:grpSpPr>
        <p:sp>
          <p:nvSpPr>
            <p:cNvPr id="12" name="자유형 11"/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F8A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 rot="10800000">
            <a:off x="4586113" y="4094749"/>
            <a:ext cx="1280440" cy="1280440"/>
            <a:chOff x="2627680" y="1930396"/>
            <a:chExt cx="1707253" cy="1707253"/>
          </a:xfrm>
        </p:grpSpPr>
        <p:sp>
          <p:nvSpPr>
            <p:cNvPr id="15" name="자유형 14"/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CB4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0800000">
              <a:off x="2627680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03750" y="519063"/>
            <a:ext cx="41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-113" dirty="0">
                <a:solidFill>
                  <a:srgbClr val="46546B"/>
                </a:solidFill>
              </a:rPr>
              <a:t>SWOT Analysis</a:t>
            </a:r>
            <a:endParaRPr lang="ko-KR" altLang="en-US" sz="4800" b="1" spc="-113" dirty="0">
              <a:solidFill>
                <a:srgbClr val="46546B"/>
              </a:solidFill>
            </a:endParaRPr>
          </a:p>
        </p:txBody>
      </p:sp>
      <p:grpSp>
        <p:nvGrpSpPr>
          <p:cNvPr id="42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43" name="자유형 42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307077" y="2749023"/>
            <a:ext cx="172067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sz="1400" dirty="0" smtClean="0">
              <a:ln>
                <a:solidFill>
                  <a:srgbClr val="B1B3B7">
                    <a:alpha val="0"/>
                  </a:srgbClr>
                </a:solidFill>
              </a:ln>
              <a:solidFill>
                <a:srgbClr val="B1B3B7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ln>
                <a:solidFill>
                  <a:srgbClr val="B1B3B7">
                    <a:alpha val="0"/>
                  </a:srgbClr>
                </a:solidFill>
              </a:ln>
              <a:solidFill>
                <a:srgbClr val="B1B3B7"/>
              </a:solidFill>
            </a:endParaRPr>
          </a:p>
          <a:p>
            <a:endParaRPr lang="ko-KR" altLang="en-US" sz="1400" dirty="0">
              <a:ln>
                <a:solidFill>
                  <a:srgbClr val="B1B3B7">
                    <a:alpha val="0"/>
                  </a:srgbClr>
                </a:solidFill>
              </a:ln>
              <a:solidFill>
                <a:srgbClr val="B1B3B7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65897" y="4385300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 smtClean="0"/>
              <a:t>Threats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6205832" y="4352282"/>
            <a:ext cx="518442" cy="518442"/>
            <a:chOff x="8748065" y="4187064"/>
            <a:chExt cx="691256" cy="691256"/>
          </a:xfrm>
        </p:grpSpPr>
        <p:sp>
          <p:nvSpPr>
            <p:cNvPr id="25" name="타원 24"/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solidFill>
              <a:srgbClr val="CB4D3E"/>
            </a:solidFill>
            <a:ln>
              <a:solidFill>
                <a:srgbClr val="CB4D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6282910" y="4952996"/>
            <a:ext cx="2520530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서울 지하철 </a:t>
            </a:r>
            <a:r>
              <a:rPr lang="ko-KR" altLang="en-US" sz="1400" dirty="0" err="1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어플의</a:t>
            </a:r>
            <a:r>
              <a:rPr lang="ko-KR" altLang="en-US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400" dirty="0" smtClean="0">
              <a:ln>
                <a:solidFill>
                  <a:srgbClr val="B1B3B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다양한 </a:t>
            </a:r>
            <a:r>
              <a:rPr lang="ko-KR" altLang="en-US" sz="1400" u="sng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서비스</a:t>
            </a:r>
            <a:endParaRPr lang="en-US" altLang="ko-KR" sz="1400" u="sng" dirty="0" smtClean="0">
              <a:ln>
                <a:solidFill>
                  <a:srgbClr val="B1B3B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기존 </a:t>
            </a:r>
            <a:r>
              <a:rPr lang="ko-KR" altLang="en-US" sz="1400" dirty="0" err="1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어플의</a:t>
            </a:r>
            <a:r>
              <a:rPr lang="ko-KR" altLang="en-US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시장선점</a:t>
            </a:r>
            <a:endParaRPr lang="en-US" altLang="ko-KR" sz="1400" dirty="0" smtClean="0">
              <a:ln>
                <a:solidFill>
                  <a:srgbClr val="B1B3B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94625" y="2180117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/>
              <a:t>Weaknesses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6203173" y="2180117"/>
            <a:ext cx="518442" cy="518442"/>
            <a:chOff x="8389341" y="2737744"/>
            <a:chExt cx="691256" cy="691256"/>
          </a:xfrm>
        </p:grpSpPr>
        <p:sp>
          <p:nvSpPr>
            <p:cNvPr id="34" name="타원 33"/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solidFill>
              <a:srgbClr val="ACC56F"/>
            </a:solidFill>
            <a:ln>
              <a:solidFill>
                <a:srgbClr val="ACC5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6275798" y="2790163"/>
            <a:ext cx="2425620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손쉬운 유사서비스 개발</a:t>
            </a:r>
            <a:endParaRPr lang="en-US" altLang="ko-KR" sz="1400" dirty="0" smtClean="0">
              <a:ln>
                <a:solidFill>
                  <a:srgbClr val="B1B3B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낮은 진입장벽</a:t>
            </a:r>
            <a:endParaRPr lang="en-US" altLang="ko-KR" sz="1400" dirty="0" smtClean="0">
              <a:ln>
                <a:solidFill>
                  <a:srgbClr val="B1B3B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n>
                <a:solidFill>
                  <a:srgbClr val="B1B3B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77661" y="2170401"/>
            <a:ext cx="552739" cy="519931"/>
            <a:chOff x="93133" y="2334166"/>
            <a:chExt cx="736985" cy="693241"/>
          </a:xfrm>
        </p:grpSpPr>
        <p:sp>
          <p:nvSpPr>
            <p:cNvPr id="20" name="타원 19"/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solidFill>
              <a:srgbClr val="1CAE97"/>
            </a:solidFill>
            <a:ln>
              <a:solidFill>
                <a:srgbClr val="1CAE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93133" y="2346525"/>
              <a:ext cx="736985" cy="680882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655568" y="2179670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46546B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70842" y="2784083"/>
            <a:ext cx="2240565" cy="1708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GPS</a:t>
            </a:r>
            <a:r>
              <a:rPr lang="ko-KR" altLang="en-US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이용한 차별화</a:t>
            </a:r>
            <a:endParaRPr lang="en-US" altLang="ko-KR" sz="1400" dirty="0" smtClean="0">
              <a:ln>
                <a:solidFill>
                  <a:srgbClr val="B1B3B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고객지향적 </a:t>
            </a:r>
            <a:r>
              <a:rPr lang="en-US" altLang="ko-KR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구성</a:t>
            </a:r>
            <a:endParaRPr lang="en-US" altLang="ko-KR" sz="1400" dirty="0" smtClean="0">
              <a:ln>
                <a:solidFill>
                  <a:srgbClr val="B1B3B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Widget</a:t>
            </a:r>
            <a:r>
              <a:rPr lang="ko-KR" altLang="en-US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제공</a:t>
            </a:r>
            <a:endParaRPr lang="en-US" altLang="ko-KR" sz="1400" dirty="0" smtClean="0">
              <a:ln>
                <a:solidFill>
                  <a:srgbClr val="B1B3B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n>
                <a:solidFill>
                  <a:srgbClr val="B1B3B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i="1" dirty="0">
              <a:ln>
                <a:solidFill>
                  <a:srgbClr val="B1B3B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976437" y="4328532"/>
            <a:ext cx="518442" cy="518442"/>
            <a:chOff x="317350" y="4176825"/>
            <a:chExt cx="691256" cy="691256"/>
          </a:xfrm>
        </p:grpSpPr>
        <p:sp>
          <p:nvSpPr>
            <p:cNvPr id="44" name="타원 43"/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solidFill>
              <a:srgbClr val="F5AC34"/>
            </a:solidFill>
            <a:ln>
              <a:solidFill>
                <a:srgbClr val="F5AC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</p:spPr>
        </p:pic>
      </p:grpSp>
      <p:sp>
        <p:nvSpPr>
          <p:cNvPr id="48" name="TextBox 47"/>
          <p:cNvSpPr txBox="1"/>
          <p:nvPr/>
        </p:nvSpPr>
        <p:spPr>
          <a:xfrm>
            <a:off x="1659462" y="4367330"/>
            <a:ext cx="1573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 smtClean="0"/>
              <a:t>Opportunities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86367" y="4948571"/>
            <a:ext cx="2449700" cy="1708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대구 </a:t>
            </a:r>
            <a:r>
              <a:rPr lang="en-US" altLang="ko-KR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호선 개통</a:t>
            </a:r>
            <a:endParaRPr lang="en-US" altLang="ko-KR" sz="1400" dirty="0" smtClean="0">
              <a:ln>
                <a:solidFill>
                  <a:srgbClr val="B1B3B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대중교통 이용객 증가</a:t>
            </a:r>
            <a:endParaRPr lang="en-US" altLang="ko-KR" sz="1400" dirty="0" smtClean="0">
              <a:ln>
                <a:solidFill>
                  <a:srgbClr val="B1B3B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기존 대구 지하철 </a:t>
            </a:r>
            <a:endParaRPr lang="en-US" altLang="ko-KR" sz="1400" dirty="0" smtClean="0">
              <a:ln>
                <a:solidFill>
                  <a:srgbClr val="B1B3B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400" dirty="0" err="1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어플의</a:t>
            </a:r>
            <a:r>
              <a:rPr lang="ko-KR" altLang="en-US" sz="1400" dirty="0" smtClean="0">
                <a:ln>
                  <a:solidFill>
                    <a:srgbClr val="B1B3B7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 완성도가 낮음</a:t>
            </a:r>
            <a:endParaRPr lang="en-US" altLang="ko-KR" sz="1400" dirty="0" smtClean="0">
              <a:ln>
                <a:solidFill>
                  <a:srgbClr val="B1B3B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n>
                <a:solidFill>
                  <a:srgbClr val="B1B3B7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9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3"/>
          <p:cNvGrpSpPr/>
          <p:nvPr/>
        </p:nvGrpSpPr>
        <p:grpSpPr>
          <a:xfrm>
            <a:off x="7564800" y="5100662"/>
            <a:ext cx="1584000" cy="1764000"/>
            <a:chOff x="7564800" y="5100662"/>
            <a:chExt cx="1584000" cy="1764000"/>
          </a:xfrm>
        </p:grpSpPr>
        <p:sp>
          <p:nvSpPr>
            <p:cNvPr id="44" name="자유형 43"/>
            <p:cNvSpPr/>
            <p:nvPr/>
          </p:nvSpPr>
          <p:spPr>
            <a:xfrm>
              <a:off x="8277101" y="5929330"/>
              <a:ext cx="866899" cy="926275"/>
            </a:xfrm>
            <a:custGeom>
              <a:avLst/>
              <a:gdLst>
                <a:gd name="connsiteX0" fmla="*/ 273133 w 866899"/>
                <a:gd name="connsiteY0" fmla="*/ 926275 h 926275"/>
                <a:gd name="connsiteX1" fmla="*/ 866899 w 866899"/>
                <a:gd name="connsiteY1" fmla="*/ 320634 h 926275"/>
                <a:gd name="connsiteX2" fmla="*/ 866899 w 866899"/>
                <a:gd name="connsiteY2" fmla="*/ 0 h 926275"/>
                <a:gd name="connsiteX3" fmla="*/ 0 w 866899"/>
                <a:gd name="connsiteY3" fmla="*/ 926275 h 926275"/>
                <a:gd name="connsiteX4" fmla="*/ 273133 w 866899"/>
                <a:gd name="connsiteY4" fmla="*/ 926275 h 92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899" h="926275">
                  <a:moveTo>
                    <a:pt x="273133" y="926275"/>
                  </a:moveTo>
                  <a:lnTo>
                    <a:pt x="866899" y="320634"/>
                  </a:lnTo>
                  <a:lnTo>
                    <a:pt x="866899" y="0"/>
                  </a:lnTo>
                  <a:lnTo>
                    <a:pt x="0" y="926275"/>
                  </a:lnTo>
                  <a:lnTo>
                    <a:pt x="273133" y="9262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7564800" y="5100662"/>
              <a:ext cx="1584000" cy="1764000"/>
            </a:xfrm>
            <a:custGeom>
              <a:avLst/>
              <a:gdLst>
                <a:gd name="connsiteX0" fmla="*/ 1638795 w 1650670"/>
                <a:gd name="connsiteY0" fmla="*/ 415636 h 1828800"/>
                <a:gd name="connsiteX1" fmla="*/ 308758 w 1650670"/>
                <a:gd name="connsiteY1" fmla="*/ 1828800 h 1828800"/>
                <a:gd name="connsiteX2" fmla="*/ 47501 w 1650670"/>
                <a:gd name="connsiteY2" fmla="*/ 1828800 h 1828800"/>
                <a:gd name="connsiteX3" fmla="*/ 0 w 1650670"/>
                <a:gd name="connsiteY3" fmla="*/ 1816924 h 1828800"/>
                <a:gd name="connsiteX4" fmla="*/ 1650670 w 1650670"/>
                <a:gd name="connsiteY4" fmla="*/ 0 h 1828800"/>
                <a:gd name="connsiteX5" fmla="*/ 1638795 w 1650670"/>
                <a:gd name="connsiteY5" fmla="*/ 415636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670" h="1828800">
                  <a:moveTo>
                    <a:pt x="1638795" y="415636"/>
                  </a:moveTo>
                  <a:lnTo>
                    <a:pt x="308758" y="1828800"/>
                  </a:lnTo>
                  <a:lnTo>
                    <a:pt x="47501" y="1828800"/>
                  </a:lnTo>
                  <a:lnTo>
                    <a:pt x="0" y="1816924"/>
                  </a:lnTo>
                  <a:lnTo>
                    <a:pt x="1650670" y="0"/>
                  </a:lnTo>
                  <a:lnTo>
                    <a:pt x="1638795" y="415636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4420" y="-71462"/>
            <a:ext cx="771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D75"/>
                </a:solidFill>
                <a:latin typeface="-윤고딕330" pitchFamily="18" charset="-127"/>
                <a:ea typeface="-윤고딕330" pitchFamily="18" charset="-127"/>
              </a:rPr>
              <a:t>C</a:t>
            </a:r>
            <a:endParaRPr lang="en-US" altLang="ko-KR" sz="6600" b="1" dirty="0" smtClean="0">
              <a:ln w="12700">
                <a:solidFill>
                  <a:schemeClr val="bg1">
                    <a:lumMod val="95000"/>
                  </a:schemeClr>
                </a:solidFill>
              </a:ln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20433" y="201019"/>
            <a:ext cx="195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-윤고딕330" pitchFamily="18" charset="-127"/>
                <a:ea typeface="-윤고딕330" pitchFamily="18" charset="-127"/>
              </a:rPr>
              <a:t>ONTENTS</a:t>
            </a:r>
            <a:endParaRPr lang="ko-KR" altLang="en-US" sz="3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007522" y="2363626"/>
            <a:ext cx="4427001" cy="1269507"/>
            <a:chOff x="1778086" y="2659559"/>
            <a:chExt cx="3206338" cy="912317"/>
          </a:xfrm>
        </p:grpSpPr>
        <p:grpSp>
          <p:nvGrpSpPr>
            <p:cNvPr id="18" name="그룹 11"/>
            <p:cNvGrpSpPr/>
            <p:nvPr/>
          </p:nvGrpSpPr>
          <p:grpSpPr>
            <a:xfrm>
              <a:off x="1778086" y="2659559"/>
              <a:ext cx="785818" cy="912317"/>
              <a:chOff x="2502461" y="2659559"/>
              <a:chExt cx="785818" cy="912317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2502461" y="2659559"/>
                <a:ext cx="785818" cy="785818"/>
              </a:xfrm>
              <a:prstGeom prst="ellipse">
                <a:avLst/>
              </a:prstGeom>
              <a:solidFill>
                <a:srgbClr val="FF0D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742072" y="2802435"/>
                <a:ext cx="49564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4400" b="1" dirty="0" smtClean="0">
                    <a:ln w="12700">
                      <a:solidFill>
                        <a:schemeClr val="bg1">
                          <a:lumMod val="95000"/>
                        </a:schemeClr>
                      </a:solidFill>
                    </a:ln>
                    <a:solidFill>
                      <a:schemeClr val="bg1"/>
                    </a:solidFill>
                    <a:latin typeface="-윤고딕330" pitchFamily="18" charset="-127"/>
                    <a:ea typeface="-윤고딕330" pitchFamily="18" charset="-127"/>
                  </a:rPr>
                  <a:t>2</a:t>
                </a:r>
                <a:endParaRPr lang="ko-KR" altLang="en-US" sz="4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2663344" y="2750466"/>
              <a:ext cx="2321080" cy="7298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6000" b="1" i="1" dirty="0" smtClean="0">
                  <a:ln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rgbClr val="FF0D75"/>
                  </a:solidFill>
                  <a:effectLst>
                    <a:reflection blurRad="6350" stA="50000" endA="300" endPos="50000" dist="60007" dir="5400000" sy="-100000" algn="bl" rotWithShape="0"/>
                  </a:effectLst>
                  <a:latin typeface="HY나무M" pitchFamily="18" charset="-127"/>
                  <a:ea typeface="HY나무M" pitchFamily="18" charset="-127"/>
                </a:rPr>
                <a:t>개발과정</a:t>
              </a:r>
              <a:endParaRPr lang="ko-KR" altLang="en-US" sz="6000" b="1" i="1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FF0D75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HY나무M" pitchFamily="18" charset="-127"/>
                <a:ea typeface="HY나무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383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582500" y="2994422"/>
            <a:ext cx="7974448" cy="1597191"/>
            <a:chOff x="2865148" y="3053797"/>
            <a:chExt cx="5739300" cy="1597191"/>
          </a:xfrm>
        </p:grpSpPr>
        <p:sp>
          <p:nvSpPr>
            <p:cNvPr id="43" name="직사각형 42"/>
            <p:cNvSpPr/>
            <p:nvPr/>
          </p:nvSpPr>
          <p:spPr>
            <a:xfrm>
              <a:off x="7380312" y="3053797"/>
              <a:ext cx="1224136" cy="1597191"/>
            </a:xfrm>
            <a:prstGeom prst="rect">
              <a:avLst/>
            </a:prstGeom>
            <a:solidFill>
              <a:srgbClr val="496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3"/>
            <p:cNvSpPr/>
            <p:nvPr/>
          </p:nvSpPr>
          <p:spPr>
            <a:xfrm>
              <a:off x="6300192" y="3053797"/>
              <a:ext cx="1440160" cy="1597191"/>
            </a:xfrm>
            <a:custGeom>
              <a:avLst/>
              <a:gdLst/>
              <a:ahLst/>
              <a:cxnLst/>
              <a:rect l="l" t="t" r="r" b="b"/>
              <a:pathLst>
                <a:path w="4241303" h="3527822">
                  <a:moveTo>
                    <a:pt x="0" y="0"/>
                  </a:moveTo>
                  <a:lnTo>
                    <a:pt x="3527822" y="0"/>
                  </a:lnTo>
                  <a:lnTo>
                    <a:pt x="3527822" y="1350092"/>
                  </a:lnTo>
                  <a:lnTo>
                    <a:pt x="4241303" y="1763911"/>
                  </a:lnTo>
                  <a:lnTo>
                    <a:pt x="3527822" y="2177730"/>
                  </a:lnTo>
                  <a:lnTo>
                    <a:pt x="3527822" y="3527822"/>
                  </a:lnTo>
                  <a:lnTo>
                    <a:pt x="0" y="3527822"/>
                  </a:lnTo>
                  <a:close/>
                </a:path>
              </a:pathLst>
            </a:custGeom>
            <a:solidFill>
              <a:srgbClr val="986E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3"/>
            <p:cNvSpPr/>
            <p:nvPr/>
          </p:nvSpPr>
          <p:spPr>
            <a:xfrm>
              <a:off x="5169404" y="3053797"/>
              <a:ext cx="1440160" cy="1597191"/>
            </a:xfrm>
            <a:custGeom>
              <a:avLst/>
              <a:gdLst/>
              <a:ahLst/>
              <a:cxnLst/>
              <a:rect l="l" t="t" r="r" b="b"/>
              <a:pathLst>
                <a:path w="4241303" h="3527822">
                  <a:moveTo>
                    <a:pt x="0" y="0"/>
                  </a:moveTo>
                  <a:lnTo>
                    <a:pt x="3527822" y="0"/>
                  </a:lnTo>
                  <a:lnTo>
                    <a:pt x="3527822" y="1350092"/>
                  </a:lnTo>
                  <a:lnTo>
                    <a:pt x="4241303" y="1763911"/>
                  </a:lnTo>
                  <a:lnTo>
                    <a:pt x="3527822" y="2177730"/>
                  </a:lnTo>
                  <a:lnTo>
                    <a:pt x="3527822" y="3527822"/>
                  </a:lnTo>
                  <a:lnTo>
                    <a:pt x="0" y="3527822"/>
                  </a:lnTo>
                  <a:close/>
                </a:path>
              </a:pathLst>
            </a:custGeom>
            <a:solidFill>
              <a:srgbClr val="B7D6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3"/>
            <p:cNvSpPr/>
            <p:nvPr/>
          </p:nvSpPr>
          <p:spPr>
            <a:xfrm>
              <a:off x="4024667" y="3053797"/>
              <a:ext cx="1440160" cy="1597191"/>
            </a:xfrm>
            <a:custGeom>
              <a:avLst/>
              <a:gdLst/>
              <a:ahLst/>
              <a:cxnLst/>
              <a:rect l="l" t="t" r="r" b="b"/>
              <a:pathLst>
                <a:path w="4241303" h="3527822">
                  <a:moveTo>
                    <a:pt x="0" y="0"/>
                  </a:moveTo>
                  <a:lnTo>
                    <a:pt x="3527822" y="0"/>
                  </a:lnTo>
                  <a:lnTo>
                    <a:pt x="3527822" y="1350092"/>
                  </a:lnTo>
                  <a:lnTo>
                    <a:pt x="4241303" y="1763911"/>
                  </a:lnTo>
                  <a:lnTo>
                    <a:pt x="3527822" y="2177730"/>
                  </a:lnTo>
                  <a:lnTo>
                    <a:pt x="3527822" y="3527822"/>
                  </a:lnTo>
                  <a:lnTo>
                    <a:pt x="0" y="3527822"/>
                  </a:lnTo>
                  <a:close/>
                </a:path>
              </a:pathLst>
            </a:custGeom>
            <a:solidFill>
              <a:srgbClr val="FED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3"/>
            <p:cNvSpPr/>
            <p:nvPr/>
          </p:nvSpPr>
          <p:spPr>
            <a:xfrm>
              <a:off x="2865148" y="3053797"/>
              <a:ext cx="1440160" cy="1597191"/>
            </a:xfrm>
            <a:custGeom>
              <a:avLst/>
              <a:gdLst/>
              <a:ahLst/>
              <a:cxnLst/>
              <a:rect l="l" t="t" r="r" b="b"/>
              <a:pathLst>
                <a:path w="4241303" h="3527822">
                  <a:moveTo>
                    <a:pt x="0" y="0"/>
                  </a:moveTo>
                  <a:lnTo>
                    <a:pt x="3527822" y="0"/>
                  </a:lnTo>
                  <a:lnTo>
                    <a:pt x="3527822" y="1350092"/>
                  </a:lnTo>
                  <a:lnTo>
                    <a:pt x="4241303" y="1763911"/>
                  </a:lnTo>
                  <a:lnTo>
                    <a:pt x="3527822" y="2177730"/>
                  </a:lnTo>
                  <a:lnTo>
                    <a:pt x="3527822" y="3527822"/>
                  </a:lnTo>
                  <a:lnTo>
                    <a:pt x="0" y="3527822"/>
                  </a:lnTo>
                  <a:close/>
                </a:path>
              </a:pathLst>
            </a:custGeom>
            <a:solidFill>
              <a:srgbClr val="F45E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982040" y="486771"/>
            <a:ext cx="1794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HY나무B" pitchFamily="18" charset="-127"/>
                <a:ea typeface="HY나무B" pitchFamily="18" charset="-127"/>
              </a:rPr>
              <a:t>개발과</a:t>
            </a:r>
            <a:r>
              <a:rPr lang="ko-KR" altLang="en-US" sz="3200" b="1" dirty="0">
                <a:ln w="12700">
                  <a:solidFill>
                    <a:schemeClr val="bg1">
                      <a:lumMod val="95000"/>
                    </a:schemeClr>
                  </a:solidFill>
                </a:ln>
                <a:latin typeface="HY나무B" pitchFamily="18" charset="-127"/>
                <a:ea typeface="HY나무B" pitchFamily="18" charset="-127"/>
              </a:rPr>
              <a:t>정</a:t>
            </a:r>
            <a:endParaRPr lang="ko-KR" altLang="en-US" sz="3200" dirty="0">
              <a:latin typeface="HY나무B" pitchFamily="18" charset="-127"/>
              <a:ea typeface="HY나무B" pitchFamily="18" charset="-127"/>
            </a:endParaRPr>
          </a:p>
        </p:txBody>
      </p:sp>
      <p:grpSp>
        <p:nvGrpSpPr>
          <p:cNvPr id="24" name="그룹 14"/>
          <p:cNvGrpSpPr/>
          <p:nvPr/>
        </p:nvGrpSpPr>
        <p:grpSpPr>
          <a:xfrm>
            <a:off x="-11875" y="-11875"/>
            <a:ext cx="1271875" cy="1297736"/>
            <a:chOff x="-11875" y="-11875"/>
            <a:chExt cx="1271875" cy="1297736"/>
          </a:xfrm>
        </p:grpSpPr>
        <p:sp>
          <p:nvSpPr>
            <p:cNvPr id="25" name="자유형 24"/>
            <p:cNvSpPr/>
            <p:nvPr/>
          </p:nvSpPr>
          <p:spPr>
            <a:xfrm>
              <a:off x="-11875" y="1"/>
              <a:ext cx="297595" cy="1285860"/>
            </a:xfrm>
            <a:custGeom>
              <a:avLst/>
              <a:gdLst>
                <a:gd name="connsiteX0" fmla="*/ 11875 w 285007"/>
                <a:gd name="connsiteY0" fmla="*/ 0 h 1389413"/>
                <a:gd name="connsiteX1" fmla="*/ 285007 w 285007"/>
                <a:gd name="connsiteY1" fmla="*/ 261257 h 1389413"/>
                <a:gd name="connsiteX2" fmla="*/ 285007 w 285007"/>
                <a:gd name="connsiteY2" fmla="*/ 1389413 h 1389413"/>
                <a:gd name="connsiteX3" fmla="*/ 0 w 285007"/>
                <a:gd name="connsiteY3" fmla="*/ 1389413 h 1389413"/>
                <a:gd name="connsiteX4" fmla="*/ 11875 w 285007"/>
                <a:gd name="connsiteY4" fmla="*/ 0 h 138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07" h="1389413">
                  <a:moveTo>
                    <a:pt x="11875" y="0"/>
                  </a:moveTo>
                  <a:lnTo>
                    <a:pt x="285007" y="261257"/>
                  </a:lnTo>
                  <a:lnTo>
                    <a:pt x="285007" y="1389413"/>
                  </a:lnTo>
                  <a:lnTo>
                    <a:pt x="0" y="1389413"/>
                  </a:lnTo>
                  <a:lnTo>
                    <a:pt x="11875" y="0"/>
                  </a:lnTo>
                  <a:close/>
                </a:path>
              </a:pathLst>
            </a:custGeom>
            <a:solidFill>
              <a:srgbClr val="FF0D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0" y="-11875"/>
              <a:ext cx="1260000" cy="284400"/>
            </a:xfrm>
            <a:custGeom>
              <a:avLst/>
              <a:gdLst>
                <a:gd name="connsiteX0" fmla="*/ 0 w 1223158"/>
                <a:gd name="connsiteY0" fmla="*/ 0 h 273132"/>
                <a:gd name="connsiteX1" fmla="*/ 273132 w 1223158"/>
                <a:gd name="connsiteY1" fmla="*/ 273132 h 273132"/>
                <a:gd name="connsiteX2" fmla="*/ 1223158 w 1223158"/>
                <a:gd name="connsiteY2" fmla="*/ 273132 h 273132"/>
                <a:gd name="connsiteX3" fmla="*/ 1223158 w 1223158"/>
                <a:gd name="connsiteY3" fmla="*/ 11875 h 273132"/>
                <a:gd name="connsiteX4" fmla="*/ 0 w 1223158"/>
                <a:gd name="connsiteY4" fmla="*/ 0 h 27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58" h="273132">
                  <a:moveTo>
                    <a:pt x="0" y="0"/>
                  </a:moveTo>
                  <a:lnTo>
                    <a:pt x="273132" y="273132"/>
                  </a:lnTo>
                  <a:lnTo>
                    <a:pt x="1223158" y="273132"/>
                  </a:lnTo>
                  <a:lnTo>
                    <a:pt x="1223158" y="11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7351107" y="3495481"/>
            <a:ext cx="1080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rPr>
              <a:t>5</a:t>
            </a:r>
            <a:r>
              <a:rPr lang="ko-KR" altLang="en-US" sz="28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rPr>
              <a:t>주차</a:t>
            </a:r>
            <a:endParaRPr lang="ko-KR" altLang="en-US" sz="2800" dirty="0">
              <a:solidFill>
                <a:schemeClr val="bg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39540" y="3502451"/>
            <a:ext cx="1007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rPr>
              <a:t>1</a:t>
            </a:r>
            <a:r>
              <a:rPr lang="ko-KR" altLang="en-US" sz="28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rPr>
              <a:t>주차</a:t>
            </a:r>
            <a:endParaRPr lang="ko-KR" altLang="en-US" sz="2800" dirty="0">
              <a:solidFill>
                <a:schemeClr val="bg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13844" y="3498668"/>
            <a:ext cx="1080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rPr>
              <a:t>4</a:t>
            </a:r>
            <a:r>
              <a:rPr lang="ko-KR" altLang="en-US" sz="28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rPr>
              <a:t>주차</a:t>
            </a:r>
            <a:endParaRPr lang="ko-KR" altLang="en-US" sz="2800" dirty="0">
              <a:solidFill>
                <a:schemeClr val="bg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00798" y="3505778"/>
            <a:ext cx="1072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rPr>
              <a:t>2</a:t>
            </a:r>
            <a:r>
              <a:rPr lang="ko-KR" altLang="en-US" sz="28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rPr>
              <a:t>주차</a:t>
            </a:r>
            <a:endParaRPr lang="ko-KR" altLang="en-US" sz="2800" dirty="0">
              <a:solidFill>
                <a:schemeClr val="bg1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26988" y="3498668"/>
            <a:ext cx="107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rPr>
              <a:t>3</a:t>
            </a:r>
            <a:r>
              <a:rPr lang="ko-KR" altLang="en-US" sz="2800" b="1" dirty="0" smtClean="0">
                <a:ln w="1270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latin typeface="HY나무B" pitchFamily="18" charset="-127"/>
                <a:ea typeface="HY나무B" pitchFamily="18" charset="-127"/>
              </a:rPr>
              <a:t>주차</a:t>
            </a:r>
            <a:endParaRPr lang="ko-KR" altLang="en-US" sz="2800" dirty="0">
              <a:solidFill>
                <a:schemeClr val="bg1"/>
              </a:solidFill>
              <a:latin typeface="HY나무B" pitchFamily="18" charset="-127"/>
              <a:ea typeface="HY나무B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82146" y="1442473"/>
            <a:ext cx="1933543" cy="1419302"/>
            <a:chOff x="382146" y="1442473"/>
            <a:chExt cx="1933543" cy="1419302"/>
          </a:xfrm>
        </p:grpSpPr>
        <p:cxnSp>
          <p:nvCxnSpPr>
            <p:cNvPr id="48" name="직선 연결선 47"/>
            <p:cNvCxnSpPr/>
            <p:nvPr/>
          </p:nvCxnSpPr>
          <p:spPr>
            <a:xfrm flipV="1">
              <a:off x="1343043" y="2573743"/>
              <a:ext cx="0" cy="288032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382146" y="1442473"/>
              <a:ext cx="1933543" cy="904362"/>
              <a:chOff x="382146" y="1442473"/>
              <a:chExt cx="1933543" cy="904362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020943" y="1442473"/>
                <a:ext cx="6559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45E6A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01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45E6A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82146" y="1977503"/>
                <a:ext cx="1933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 </a:t>
                </a:r>
                <a:r>
                  <a:rPr lang="ko-KR" altLang="en-US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가지 주제 결정</a:t>
                </a:r>
                <a:endPara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2130139" y="4877999"/>
            <a:ext cx="1954382" cy="1621079"/>
            <a:chOff x="2130139" y="4877999"/>
            <a:chExt cx="1954382" cy="1621079"/>
          </a:xfrm>
        </p:grpSpPr>
        <p:cxnSp>
          <p:nvCxnSpPr>
            <p:cNvPr id="53" name="직선 연결선 52"/>
            <p:cNvCxnSpPr/>
            <p:nvPr/>
          </p:nvCxnSpPr>
          <p:spPr>
            <a:xfrm flipV="1">
              <a:off x="3059832" y="4877999"/>
              <a:ext cx="0" cy="288032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/>
            <p:cNvGrpSpPr/>
            <p:nvPr/>
          </p:nvGrpSpPr>
          <p:grpSpPr>
            <a:xfrm>
              <a:off x="2130139" y="5283974"/>
              <a:ext cx="1954382" cy="1215104"/>
              <a:chOff x="2130139" y="5283974"/>
              <a:chExt cx="1954382" cy="1215104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2731856" y="5283974"/>
                <a:ext cx="6559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FED82F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02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ED82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130139" y="5852747"/>
                <a:ext cx="19543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결정된 주제 기획</a:t>
                </a:r>
                <a:endPara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ctr"/>
                <a:r>
                  <a:rPr lang="ko-KR" altLang="en-US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담당 업무 결정</a:t>
                </a:r>
                <a:endPara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3218081" y="1442473"/>
            <a:ext cx="2723824" cy="1436070"/>
            <a:chOff x="3218081" y="1442473"/>
            <a:chExt cx="2723824" cy="1436070"/>
          </a:xfrm>
        </p:grpSpPr>
        <p:cxnSp>
          <p:nvCxnSpPr>
            <p:cNvPr id="52" name="직선 연결선 51"/>
            <p:cNvCxnSpPr/>
            <p:nvPr/>
          </p:nvCxnSpPr>
          <p:spPr>
            <a:xfrm flipV="1">
              <a:off x="4572000" y="2590511"/>
              <a:ext cx="0" cy="288032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3218081" y="1442473"/>
              <a:ext cx="2723824" cy="904362"/>
              <a:chOff x="3218081" y="1442473"/>
              <a:chExt cx="2723824" cy="904362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252015" y="1442473"/>
                <a:ext cx="6559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B7D645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03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B7D645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218081" y="1977503"/>
                <a:ext cx="2723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구현 기능 가능성 테스트</a:t>
                </a:r>
                <a:endPara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909835" y="4877999"/>
            <a:ext cx="949299" cy="1357775"/>
            <a:chOff x="5909835" y="4877999"/>
            <a:chExt cx="949299" cy="1357775"/>
          </a:xfrm>
        </p:grpSpPr>
        <p:cxnSp>
          <p:nvCxnSpPr>
            <p:cNvPr id="54" name="직선 연결선 53"/>
            <p:cNvCxnSpPr/>
            <p:nvPr/>
          </p:nvCxnSpPr>
          <p:spPr>
            <a:xfrm flipV="1">
              <a:off x="6355820" y="4877999"/>
              <a:ext cx="0" cy="288032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/>
            <p:cNvGrpSpPr/>
            <p:nvPr/>
          </p:nvGrpSpPr>
          <p:grpSpPr>
            <a:xfrm>
              <a:off x="5909835" y="5297669"/>
              <a:ext cx="949299" cy="938105"/>
              <a:chOff x="5909835" y="5297669"/>
              <a:chExt cx="949299" cy="938105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020884" y="5297669"/>
                <a:ext cx="6559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986E9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04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986E9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909835" y="5866442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UI </a:t>
                </a:r>
                <a:r>
                  <a:rPr lang="ko-KR" altLang="en-US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구성</a:t>
                </a:r>
                <a:endPara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6748588" y="1442473"/>
            <a:ext cx="2262158" cy="1419302"/>
            <a:chOff x="6748588" y="1442473"/>
            <a:chExt cx="2262158" cy="1419302"/>
          </a:xfrm>
        </p:grpSpPr>
        <p:cxnSp>
          <p:nvCxnSpPr>
            <p:cNvPr id="49" name="직선 연결선 48"/>
            <p:cNvCxnSpPr/>
            <p:nvPr/>
          </p:nvCxnSpPr>
          <p:spPr>
            <a:xfrm flipV="1">
              <a:off x="7886963" y="2573743"/>
              <a:ext cx="0" cy="288032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6748588" y="1442473"/>
              <a:ext cx="2262158" cy="904362"/>
              <a:chOff x="6748588" y="1442473"/>
              <a:chExt cx="2262158" cy="904362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7551690" y="1442473"/>
                <a:ext cx="6559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96BA4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05</a:t>
                </a:r>
                <a:endParaRPr lang="ko-KR" altLang="en-US" sz="32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96BA4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748588" y="1977503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구현 실행 및 테스트</a:t>
                </a:r>
                <a:endPara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9837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336</Words>
  <Application>Microsoft Office PowerPoint</Application>
  <PresentationFormat>화면 슬라이드 쇼(4:3)</PresentationFormat>
  <Paragraphs>155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굴림</vt:lpstr>
      <vt:lpstr>Arial</vt:lpstr>
      <vt:lpstr>HY나무B</vt:lpstr>
      <vt:lpstr>나눔고딕</vt:lpstr>
      <vt:lpstr>HY그래픽</vt:lpstr>
      <vt:lpstr>맑은 고딕</vt:lpstr>
      <vt:lpstr>HY얕은샘물M</vt:lpstr>
      <vt:lpstr>-윤고딕330</vt:lpstr>
      <vt:lpstr>HY나무M</vt:lpstr>
      <vt:lpstr>HY강M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PC</dc:creator>
  <cp:lastModifiedBy>Registered User</cp:lastModifiedBy>
  <cp:revision>85</cp:revision>
  <dcterms:created xsi:type="dcterms:W3CDTF">2013-07-01T14:56:51Z</dcterms:created>
  <dcterms:modified xsi:type="dcterms:W3CDTF">2015-06-11T03:12:01Z</dcterms:modified>
</cp:coreProperties>
</file>