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1.svg" ContentType="image/svg+xml"/>
  <Override PartName="/ppt/media/image13.svg" ContentType="image/svg+xml"/>
  <Override PartName="/ppt/media/image15.svg" ContentType="image/svg+xml"/>
  <Override PartName="/ppt/media/image17.svg" ContentType="image/svg+xml"/>
  <Override PartName="/ppt/media/image21.svg" ContentType="image/svg+xml"/>
  <Override PartName="/ppt/media/image23.svg" ContentType="image/svg+xml"/>
  <Override PartName="/ppt/media/image3.svg" ContentType="image/svg+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77" r:id="rId13"/>
    <p:sldId id="278" r:id="rId14"/>
    <p:sldId id="266" r:id="rId15"/>
    <p:sldId id="267" r:id="rId16"/>
    <p:sldId id="279" r:id="rId17"/>
    <p:sldId id="280" r:id="rId18"/>
    <p:sldId id="268" r:id="rId19"/>
    <p:sldId id="269" r:id="rId20"/>
    <p:sldId id="281" r:id="rId21"/>
    <p:sldId id="282" r:id="rId22"/>
    <p:sldId id="270" r:id="rId23"/>
    <p:sldId id="271" r:id="rId24"/>
    <p:sldId id="283" r:id="rId25"/>
    <p:sldId id="284" r:id="rId26"/>
    <p:sldId id="272" r:id="rId27"/>
    <p:sldId id="273" r:id="rId28"/>
    <p:sldId id="294" r:id="rId29"/>
    <p:sldId id="286" r:id="rId30"/>
    <p:sldId id="274" r:id="rId31"/>
    <p:sldId id="288" r:id="rId32"/>
    <p:sldId id="285" r:id="rId33"/>
    <p:sldId id="292" r:id="rId34"/>
    <p:sldId id="289" r:id="rId35"/>
    <p:sldId id="290" r:id="rId36"/>
    <p:sldId id="291" r:id="rId37"/>
    <p:sldId id="293" r:id="rId38"/>
    <p:sldId id="276" r:id="rId39"/>
  </p:sldIdLst>
  <p:sldSz cx="18288000" cy="10287000"/>
  <p:notesSz cx="6858000" cy="9144000"/>
  <p:embeddedFontLst>
    <p:embeddedFont>
      <p:font typeface="Ekushey Bangla" panose="02000503000000020004"/>
      <p:bold r:id="rId43"/>
    </p:embeddedFont>
    <p:embeddedFont>
      <p:font typeface="Etna Sans Serif" panose="02000600000000000000"/>
      <p:regular r:id="rId44"/>
    </p:embeddedFont>
    <p:embeddedFont>
      <p:font typeface="Arimo Bold" panose="020B0704020202020204"/>
      <p:bold r:id="rId45"/>
    </p:embeddedFont>
    <p:embeddedFont>
      <p:font typeface="Arimo" panose="020B0604020202020204"/>
      <p:regular r:id="rId46"/>
    </p:embeddedFont>
    <p:embeddedFont>
      <p:font typeface="Calibri" panose="020F050202020403020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userDrawn="1">
          <p15:clr>
            <a:srgbClr val="A4A3A4"/>
          </p15:clr>
        </p15:guide>
        <p15:guide id="2" pos="2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81"/>
        <p:guide pos="28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font" Target="fonts/font8.fntdata"/><Relationship Id="rId5" Type="http://schemas.openxmlformats.org/officeDocument/2006/relationships/slide" Target="slides/slide3.xml"/><Relationship Id="rId49" Type="http://schemas.openxmlformats.org/officeDocument/2006/relationships/font" Target="fonts/font7.fntdata"/><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4.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slide" Target="slide15.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6.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4.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4.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19.xml"/><Relationship Id="rId5" Type="http://schemas.openxmlformats.org/officeDocument/2006/relationships/image" Target="../media/image18.jpeg"/><Relationship Id="rId4" Type="http://schemas.openxmlformats.org/officeDocument/2006/relationships/image" Target="../media/image16.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6.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image" Target="../media/image5.svg"/><Relationship Id="rId8" Type="http://schemas.openxmlformats.org/officeDocument/2006/relationships/image" Target="../media/image4.png"/><Relationship Id="rId7" Type="http://schemas.openxmlformats.org/officeDocument/2006/relationships/image" Target="../media/image11.svg"/><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3.svg"/><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slide" Target="slide37.xml"/><Relationship Id="rId18" Type="http://schemas.openxmlformats.org/officeDocument/2006/relationships/slide" Target="slide33.xml"/><Relationship Id="rId17" Type="http://schemas.openxmlformats.org/officeDocument/2006/relationships/slide" Target="slide29.xml"/><Relationship Id="rId16" Type="http://schemas.openxmlformats.org/officeDocument/2006/relationships/slide" Target="slide25.xml"/><Relationship Id="rId15" Type="http://schemas.openxmlformats.org/officeDocument/2006/relationships/slide" Target="slide21.xml"/><Relationship Id="rId14" Type="http://schemas.openxmlformats.org/officeDocument/2006/relationships/slide" Target="slide17.xml"/><Relationship Id="rId13" Type="http://schemas.openxmlformats.org/officeDocument/2006/relationships/slide" Target="slide13.xml"/><Relationship Id="rId12" Type="http://schemas.openxmlformats.org/officeDocument/2006/relationships/slide" Target="slide9.xml"/><Relationship Id="rId11" Type="http://schemas.openxmlformats.org/officeDocument/2006/relationships/slide" Target="slide4.xml"/><Relationship Id="rId10" Type="http://schemas.openxmlformats.org/officeDocument/2006/relationships/slide" Target="slide3.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4.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slide" Target="slide23.xml"/><Relationship Id="rId7" Type="http://schemas.openxmlformats.org/officeDocument/2006/relationships/image" Target="../media/image18.jpe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6.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4.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slide" Target="slide27.xml"/><Relationship Id="rId7" Type="http://schemas.openxmlformats.org/officeDocument/2006/relationships/image" Target="../media/image18.jpe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6.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4.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slide" Target="slide31.xml"/><Relationship Id="rId6" Type="http://schemas.openxmlformats.org/officeDocument/2006/relationships/image" Target="../media/image24.png"/><Relationship Id="rId5" Type="http://schemas.openxmlformats.org/officeDocument/2006/relationships/image" Target="../media/image18.jpe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slide" Target="slide4.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4.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slide" Target="slide35.xml"/><Relationship Id="rId6" Type="http://schemas.openxmlformats.org/officeDocument/2006/relationships/image" Target="../media/image25.png"/><Relationship Id="rId5" Type="http://schemas.openxmlformats.org/officeDocument/2006/relationships/image" Target="../media/image18.jpe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4.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4.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slide" Target="slide7.xml"/><Relationship Id="rId7" Type="http://schemas.openxmlformats.org/officeDocument/2006/relationships/image" Target="../media/image17.svg"/><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4.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slide" Target="slide11.xml"/><Relationship Id="rId8" Type="http://schemas.openxmlformats.org/officeDocument/2006/relationships/image" Target="../media/image18.jpeg"/><Relationship Id="rId7" Type="http://schemas.openxmlformats.org/officeDocument/2006/relationships/image" Target="../media/image13.svg"/><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0"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522652" y="2209601"/>
            <a:ext cx="11275048" cy="2899393"/>
          </a:xfrm>
          <a:prstGeom prst="rect">
            <a:avLst/>
          </a:prstGeom>
        </p:spPr>
        <p:txBody>
          <a:bodyPr lIns="0" tIns="0" rIns="0" bIns="0" rtlCol="0" anchor="t">
            <a:spAutoFit/>
          </a:bodyPr>
          <a:lstStyle/>
          <a:p>
            <a:pPr algn="ctr">
              <a:lnSpc>
                <a:spcPts val="23680"/>
              </a:lnSpc>
              <a:spcBef>
                <a:spcPct val="0"/>
              </a:spcBef>
            </a:pPr>
            <a:r>
              <a:rPr lang="en-US" sz="16915">
                <a:solidFill>
                  <a:srgbClr val="A7362A"/>
                </a:solidFill>
                <a:latin typeface="Art Nuvo"/>
                <a:ea typeface="Art Nuvo"/>
                <a:cs typeface="Art Nuvo"/>
                <a:sym typeface="Art Nuvo"/>
              </a:rPr>
              <a:t>SOAL</a:t>
            </a:r>
            <a:endParaRPr lang="en-US" sz="16915">
              <a:solidFill>
                <a:srgbClr val="A7362A"/>
              </a:solidFill>
              <a:latin typeface="Art Nuvo"/>
              <a:ea typeface="Art Nuvo"/>
              <a:cs typeface="Art Nuvo"/>
              <a:sym typeface="Art Nuvo"/>
            </a:endParaRPr>
          </a:p>
        </p:txBody>
      </p:sp>
      <p:sp>
        <p:nvSpPr>
          <p:cNvPr id="5" name="TextBox 5"/>
          <p:cNvSpPr txBox="1"/>
          <p:nvPr/>
        </p:nvSpPr>
        <p:spPr>
          <a:xfrm>
            <a:off x="3506476" y="4180513"/>
            <a:ext cx="11275048" cy="2899393"/>
          </a:xfrm>
          <a:prstGeom prst="rect">
            <a:avLst/>
          </a:prstGeom>
        </p:spPr>
        <p:txBody>
          <a:bodyPr lIns="0" tIns="0" rIns="0" bIns="0" rtlCol="0" anchor="t">
            <a:spAutoFit/>
          </a:bodyPr>
          <a:lstStyle/>
          <a:p>
            <a:pPr algn="ctr">
              <a:lnSpc>
                <a:spcPts val="23680"/>
              </a:lnSpc>
              <a:spcBef>
                <a:spcPct val="0"/>
              </a:spcBef>
            </a:pPr>
            <a:r>
              <a:rPr lang="en-US" sz="16915">
                <a:solidFill>
                  <a:srgbClr val="2A5350"/>
                </a:solidFill>
                <a:latin typeface="Art Nuvo"/>
                <a:ea typeface="Art Nuvo"/>
                <a:cs typeface="Art Nuvo"/>
                <a:sym typeface="Art Nuvo"/>
              </a:rPr>
              <a:t>TIC TAC TOE</a:t>
            </a:r>
            <a:endParaRPr lang="en-US" sz="16915">
              <a:solidFill>
                <a:srgbClr val="2A5350"/>
              </a:solidFill>
              <a:latin typeface="Art Nuvo"/>
              <a:ea typeface="Art Nuvo"/>
              <a:cs typeface="Art Nuvo"/>
              <a:sym typeface="Art Nuvo"/>
            </a:endParaRPr>
          </a:p>
        </p:txBody>
      </p:sp>
      <p:grpSp>
        <p:nvGrpSpPr>
          <p:cNvPr id="6" name="Group 6"/>
          <p:cNvGrpSpPr/>
          <p:nvPr/>
        </p:nvGrpSpPr>
        <p:grpSpPr>
          <a:xfrm rot="0">
            <a:off x="4868127" y="6914030"/>
            <a:ext cx="8584098" cy="980325"/>
            <a:chOff x="0" y="0"/>
            <a:chExt cx="3558593" cy="406400"/>
          </a:xfrm>
        </p:grpSpPr>
        <p:sp>
          <p:nvSpPr>
            <p:cNvPr id="7" name="Freeform 7"/>
            <p:cNvSpPr/>
            <p:nvPr/>
          </p:nvSpPr>
          <p:spPr>
            <a:xfrm>
              <a:off x="0" y="0"/>
              <a:ext cx="3558594" cy="406400"/>
            </a:xfrm>
            <a:custGeom>
              <a:avLst/>
              <a:gdLst/>
              <a:ahLst/>
              <a:cxnLst/>
              <a:rect l="l" t="t" r="r" b="b"/>
              <a:pathLst>
                <a:path w="3558594" h="406400">
                  <a:moveTo>
                    <a:pt x="3355394" y="0"/>
                  </a:moveTo>
                  <a:cubicBezTo>
                    <a:pt x="3467618" y="0"/>
                    <a:pt x="3558594" y="90976"/>
                    <a:pt x="3558594" y="203200"/>
                  </a:cubicBezTo>
                  <a:cubicBezTo>
                    <a:pt x="3558594" y="315424"/>
                    <a:pt x="3467618" y="406400"/>
                    <a:pt x="3355394" y="406400"/>
                  </a:cubicBezTo>
                  <a:lnTo>
                    <a:pt x="203200" y="406400"/>
                  </a:lnTo>
                  <a:cubicBezTo>
                    <a:pt x="90976" y="406400"/>
                    <a:pt x="0" y="315424"/>
                    <a:pt x="0" y="203200"/>
                  </a:cubicBezTo>
                  <a:cubicBezTo>
                    <a:pt x="0" y="90976"/>
                    <a:pt x="90976" y="0"/>
                    <a:pt x="203200" y="0"/>
                  </a:cubicBezTo>
                  <a:close/>
                </a:path>
              </a:pathLst>
            </a:custGeom>
            <a:solidFill>
              <a:srgbClr val="A7362A"/>
            </a:solidFill>
          </p:spPr>
        </p:sp>
        <p:sp>
          <p:nvSpPr>
            <p:cNvPr id="8" name="TextBox 8"/>
            <p:cNvSpPr txBox="1"/>
            <p:nvPr/>
          </p:nvSpPr>
          <p:spPr>
            <a:xfrm>
              <a:off x="0" y="-38100"/>
              <a:ext cx="3558593" cy="444500"/>
            </a:xfrm>
            <a:prstGeom prst="rect">
              <a:avLst/>
            </a:prstGeom>
          </p:spPr>
          <p:txBody>
            <a:bodyPr lIns="50800" tIns="50800" rIns="50800" bIns="50800" rtlCol="0" anchor="ctr"/>
            <a:lstStyle/>
            <a:p>
              <a:pPr algn="ctr">
                <a:lnSpc>
                  <a:spcPts val="2660"/>
                </a:lnSpc>
                <a:spcBef>
                  <a:spcPct val="0"/>
                </a:spcBef>
              </a:pPr>
            </a:p>
          </p:txBody>
        </p:sp>
      </p:grpSp>
      <p:sp>
        <p:nvSpPr>
          <p:cNvPr id="9" name="Freeform 9"/>
          <p:cNvSpPr/>
          <p:nvPr/>
        </p:nvSpPr>
        <p:spPr>
          <a:xfrm>
            <a:off x="13221008" y="2542976"/>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56787" y="7697355"/>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237265" y="2104997"/>
            <a:ext cx="2710338" cy="2710338"/>
          </a:xfrm>
          <a:custGeom>
            <a:avLst/>
            <a:gdLst/>
            <a:ahLst/>
            <a:cxnLst/>
            <a:rect l="l" t="t" r="r" b="b"/>
            <a:pathLst>
              <a:path w="2710338" h="2710338">
                <a:moveTo>
                  <a:pt x="0" y="0"/>
                </a:moveTo>
                <a:lnTo>
                  <a:pt x="2710338" y="0"/>
                </a:lnTo>
                <a:lnTo>
                  <a:pt x="2710338" y="2710338"/>
                </a:lnTo>
                <a:lnTo>
                  <a:pt x="0" y="27103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4566650" y="6319459"/>
            <a:ext cx="2285387" cy="2285387"/>
          </a:xfrm>
          <a:custGeom>
            <a:avLst/>
            <a:gdLst/>
            <a:ahLst/>
            <a:cxnLst/>
            <a:rect l="l" t="t" r="r" b="b"/>
            <a:pathLst>
              <a:path w="2285387" h="2285387">
                <a:moveTo>
                  <a:pt x="0" y="0"/>
                </a:moveTo>
                <a:lnTo>
                  <a:pt x="2285386" y="0"/>
                </a:lnTo>
                <a:lnTo>
                  <a:pt x="2285386" y="2285387"/>
                </a:lnTo>
                <a:lnTo>
                  <a:pt x="0" y="22853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5382209" y="6994181"/>
            <a:ext cx="7523582" cy="703173"/>
          </a:xfrm>
          <a:prstGeom prst="rect">
            <a:avLst/>
          </a:prstGeom>
        </p:spPr>
        <p:txBody>
          <a:bodyPr lIns="0" tIns="0" rIns="0" bIns="0" rtlCol="0" anchor="t">
            <a:spAutoFit/>
          </a:bodyPr>
          <a:lstStyle/>
          <a:p>
            <a:pPr algn="ctr">
              <a:lnSpc>
                <a:spcPts val="5715"/>
              </a:lnSpc>
              <a:spcBef>
                <a:spcPct val="0"/>
              </a:spcBef>
            </a:pPr>
            <a:r>
              <a:rPr lang="en-US" sz="4080" spc="-81">
                <a:solidFill>
                  <a:srgbClr val="FFF8ED"/>
                </a:solidFill>
                <a:latin typeface="Ekushey Bangla" panose="02000503000000020004"/>
                <a:ea typeface="Ekushey Bangla" panose="02000503000000020004"/>
                <a:cs typeface="Ekushey Bangla" panose="02000503000000020004"/>
                <a:sym typeface="Ekushey Bangla" panose="02000503000000020004"/>
              </a:rPr>
              <a:t>DISUSUN OLEH: KELOMPOK 3</a:t>
            </a:r>
            <a:endParaRPr lang="en-US" sz="4080" spc="-81">
              <a:solidFill>
                <a:srgbClr val="FFF8ED"/>
              </a:solidFill>
              <a:latin typeface="Ekushey Bangla" panose="02000503000000020004"/>
              <a:ea typeface="Ekushey Bangla" panose="02000503000000020004"/>
              <a:cs typeface="Ekushey Bangla" panose="02000503000000020004"/>
              <a:sym typeface="Ekushey Bangla" panose="020005030000000200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846623" y="1938109"/>
            <a:ext cx="10594753"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3</a:t>
            </a:r>
            <a:endParaRPr lang="en-US" sz="10345">
              <a:solidFill>
                <a:srgbClr val="A7362A"/>
              </a:solidFill>
              <a:latin typeface="Art Nuvo"/>
              <a:ea typeface="Art Nuvo"/>
              <a:cs typeface="Art Nuvo"/>
              <a:sym typeface="Art Nuvo"/>
            </a:endParaRPr>
          </a:p>
        </p:txBody>
      </p:sp>
      <p:sp>
        <p:nvSpPr>
          <p:cNvPr id="5" name="TextBox 5"/>
          <p:cNvSpPr txBox="1"/>
          <p:nvPr/>
        </p:nvSpPr>
        <p:spPr>
          <a:xfrm>
            <a:off x="2383869" y="3282824"/>
            <a:ext cx="13263870" cy="7281545"/>
          </a:xfrm>
          <a:prstGeom prst="rect">
            <a:avLst/>
          </a:prstGeom>
        </p:spPr>
        <p:txBody>
          <a:bodyPr lIns="0" tIns="0" rIns="0" bIns="0" rtlCol="0" anchor="t">
            <a:spAutoFit/>
          </a:bodyPr>
          <a:lstStyle/>
          <a:p>
            <a:pPr algn="ctr">
              <a:lnSpc>
                <a:spcPts val="4480"/>
              </a:lnSpc>
            </a:pPr>
          </a:p>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Apa yang akan terjadi jika tidak ada kondisi WHERE Jabatan = 'Staf' OR Jabatan = 'Sales'?</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p>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 Semua pegawai akan dihitung tanpa filter jabatan</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b) Hanya pegawai dengan jabatan Staf yang akan dihitung</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c) Hanya pegawai dengan jabatan Sales yang akan dihitung</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d) Query akan menghasilkan kesalahan</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e) Query akan menghasilkan kesalahan eksekusi</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p>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  </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p>
          <a:p>
            <a:pPr algn="ctr">
              <a:lnSpc>
                <a:spcPts val="4480"/>
              </a:lnSpc>
              <a:spcBef>
                <a:spcPct val="0"/>
              </a:spcBef>
            </a:pPr>
          </a:p>
        </p:txBody>
      </p:sp>
      <p:sp>
        <p:nvSpPr>
          <p:cNvPr id="6" name="Freeform 6"/>
          <p:cNvSpPr/>
          <p:nvPr/>
        </p:nvSpPr>
        <p:spPr>
          <a:xfrm>
            <a:off x="14842709" y="1782584"/>
            <a:ext cx="2710338" cy="2710338"/>
          </a:xfrm>
          <a:custGeom>
            <a:avLst/>
            <a:gdLst/>
            <a:ahLst/>
            <a:cxnLst/>
            <a:rect l="l" t="t" r="r" b="b"/>
            <a:pathLst>
              <a:path w="2710338" h="2710338">
                <a:moveTo>
                  <a:pt x="0" y="0"/>
                </a:moveTo>
                <a:lnTo>
                  <a:pt x="2710338" y="0"/>
                </a:lnTo>
                <a:lnTo>
                  <a:pt x="2710338" y="2710338"/>
                </a:lnTo>
                <a:lnTo>
                  <a:pt x="0" y="27103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721621" y="6952172"/>
            <a:ext cx="2710338" cy="2710338"/>
          </a:xfrm>
          <a:custGeom>
            <a:avLst/>
            <a:gdLst/>
            <a:ahLst/>
            <a:cxnLst/>
            <a:rect l="l" t="t" r="r" b="b"/>
            <a:pathLst>
              <a:path w="2710338" h="2710338">
                <a:moveTo>
                  <a:pt x="0" y="0"/>
                </a:moveTo>
                <a:lnTo>
                  <a:pt x="2710338" y="0"/>
                </a:lnTo>
                <a:lnTo>
                  <a:pt x="2710338" y="2710337"/>
                </a:lnTo>
                <a:lnTo>
                  <a:pt x="0" y="27103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413837" y="155115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842709" y="7145969"/>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2804145" y="1580658"/>
            <a:ext cx="12679710" cy="7449329"/>
          </a:xfrm>
          <a:custGeom>
            <a:avLst/>
            <a:gdLst/>
            <a:ahLst/>
            <a:cxnLst/>
            <a:rect l="l" t="t" r="r" b="b"/>
            <a:pathLst>
              <a:path w="12679710" h="7449329">
                <a:moveTo>
                  <a:pt x="0" y="0"/>
                </a:moveTo>
                <a:lnTo>
                  <a:pt x="12679710" y="0"/>
                </a:lnTo>
                <a:lnTo>
                  <a:pt x="12679710" y="7449329"/>
                </a:lnTo>
                <a:lnTo>
                  <a:pt x="0" y="744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10199" y="3222265"/>
            <a:ext cx="10594753" cy="1354455"/>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JAWABAN SOAL 3</a:t>
            </a:r>
            <a:endParaRPr lang="en-US" sz="7545">
              <a:solidFill>
                <a:srgbClr val="A7362A"/>
              </a:solidFill>
              <a:latin typeface="Art Nuvo"/>
              <a:ea typeface="Art Nuvo"/>
              <a:cs typeface="Art Nuvo"/>
              <a:sym typeface="Art Nuvo"/>
            </a:endParaRPr>
          </a:p>
        </p:txBody>
      </p:sp>
      <p:sp>
        <p:nvSpPr>
          <p:cNvPr id="5" name="TextBox 5"/>
          <p:cNvSpPr txBox="1"/>
          <p:nvPr/>
        </p:nvSpPr>
        <p:spPr>
          <a:xfrm>
            <a:off x="3047940" y="5166995"/>
            <a:ext cx="11947010" cy="1328420"/>
          </a:xfrm>
          <a:prstGeom prst="rect">
            <a:avLst/>
          </a:prstGeom>
        </p:spPr>
        <p:txBody>
          <a:bodyPr lIns="0" tIns="0" rIns="0" bIns="0" rtlCol="0" anchor="t">
            <a:spAutoFit/>
          </a:bodyPr>
          <a:lstStyle/>
          <a:p>
            <a:pPr algn="ctr">
              <a:lnSpc>
                <a:spcPts val="5180"/>
              </a:lnSpc>
            </a:pPr>
            <a:r>
              <a:rPr lang="en-US" sz="3700" b="1" spc="-74">
                <a:solidFill>
                  <a:srgbClr val="000000"/>
                </a:solidFill>
                <a:latin typeface="Arimo Bold" panose="020B0704020202020204"/>
                <a:ea typeface="Arimo Bold" panose="020B0704020202020204"/>
                <a:cs typeface="Arimo Bold" panose="020B0704020202020204"/>
                <a:sym typeface="Arimo Bold" panose="020B0704020202020204"/>
              </a:rPr>
              <a:t>A. Semua pegawai akan dihitung tanpa filter jabatan</a:t>
            </a:r>
            <a:endParaRPr lang="en-US" sz="3700" b="1" spc="-74">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5180"/>
              </a:lnSpc>
              <a:spcBef>
                <a:spcPct val="0"/>
              </a:spcBef>
            </a:pPr>
          </a:p>
        </p:txBody>
      </p:sp>
      <p:sp>
        <p:nvSpPr>
          <p:cNvPr id="6" name="Freeform 6"/>
          <p:cNvSpPr/>
          <p:nvPr/>
        </p:nvSpPr>
        <p:spPr>
          <a:xfrm rot="326300">
            <a:off x="14144155" y="1911003"/>
            <a:ext cx="1946700" cy="1946700"/>
          </a:xfrm>
          <a:custGeom>
            <a:avLst/>
            <a:gdLst/>
            <a:ahLst/>
            <a:cxnLst/>
            <a:rect l="l" t="t" r="r" b="b"/>
            <a:pathLst>
              <a:path w="1946700" h="1946700">
                <a:moveTo>
                  <a:pt x="0" y="0"/>
                </a:moveTo>
                <a:lnTo>
                  <a:pt x="1946700" y="0"/>
                </a:lnTo>
                <a:lnTo>
                  <a:pt x="1946700" y="1946699"/>
                </a:lnTo>
                <a:lnTo>
                  <a:pt x="0" y="1946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756044">
            <a:off x="2143450" y="7019751"/>
            <a:ext cx="2054091" cy="2054091"/>
          </a:xfrm>
          <a:custGeom>
            <a:avLst/>
            <a:gdLst/>
            <a:ahLst/>
            <a:cxnLst/>
            <a:rect l="l" t="t" r="r" b="b"/>
            <a:pathLst>
              <a:path w="2054091" h="2054091">
                <a:moveTo>
                  <a:pt x="0" y="0"/>
                </a:moveTo>
                <a:lnTo>
                  <a:pt x="2054091" y="0"/>
                </a:lnTo>
                <a:lnTo>
                  <a:pt x="2054091" y="2054091"/>
                </a:lnTo>
                <a:lnTo>
                  <a:pt x="0" y="2054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89174" y="102870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3576828" y="6495657"/>
            <a:ext cx="2762643" cy="2762643"/>
          </a:xfrm>
          <a:custGeom>
            <a:avLst/>
            <a:gdLst/>
            <a:ahLst/>
            <a:cxnLst/>
            <a:rect l="l" t="t" r="r" b="b"/>
            <a:pathLst>
              <a:path w="2762643" h="2762643">
                <a:moveTo>
                  <a:pt x="0" y="0"/>
                </a:moveTo>
                <a:lnTo>
                  <a:pt x="2762642" y="0"/>
                </a:lnTo>
                <a:lnTo>
                  <a:pt x="2762642"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028700" y="323100"/>
            <a:ext cx="16409872" cy="9640800"/>
          </a:xfrm>
          <a:custGeom>
            <a:avLst/>
            <a:gdLst/>
            <a:ahLst/>
            <a:cxnLst/>
            <a:rect l="l" t="t" r="r" b="b"/>
            <a:pathLst>
              <a:path w="16409872" h="9640800">
                <a:moveTo>
                  <a:pt x="0" y="0"/>
                </a:moveTo>
                <a:lnTo>
                  <a:pt x="16409872" y="0"/>
                </a:lnTo>
                <a:lnTo>
                  <a:pt x="16409872" y="9640800"/>
                </a:lnTo>
                <a:lnTo>
                  <a:pt x="0" y="9640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2531" y="634318"/>
            <a:ext cx="5551244" cy="693514"/>
          </a:xfrm>
          <a:prstGeom prst="rect">
            <a:avLst/>
          </a:prstGeom>
        </p:spPr>
        <p:txBody>
          <a:bodyPr lIns="0" tIns="0" rIns="0" bIns="0" rtlCol="0" anchor="t">
            <a:spAutoFit/>
          </a:bodyPr>
          <a:lstStyle/>
          <a:p>
            <a:pPr algn="ctr">
              <a:lnSpc>
                <a:spcPts val="5535"/>
              </a:lnSpc>
              <a:spcBef>
                <a:spcPct val="0"/>
              </a:spcBef>
            </a:pPr>
            <a:r>
              <a:rPr lang="en-US" sz="3955">
                <a:solidFill>
                  <a:srgbClr val="FBE3C0"/>
                </a:solidFill>
                <a:latin typeface="Art Nuvo"/>
                <a:ea typeface="Art Nuvo"/>
                <a:cs typeface="Art Nuvo"/>
                <a:sym typeface="Art Nuvo"/>
              </a:rPr>
              <a:t>PENJELASAN JAWABAN</a:t>
            </a:r>
            <a:endParaRPr lang="en-US" sz="3955">
              <a:solidFill>
                <a:srgbClr val="FBE3C0"/>
              </a:solidFill>
              <a:latin typeface="Art Nuvo"/>
              <a:ea typeface="Art Nuvo"/>
              <a:cs typeface="Art Nuvo"/>
              <a:sym typeface="Art Nuvo"/>
            </a:endParaRPr>
          </a:p>
        </p:txBody>
      </p:sp>
      <p:sp>
        <p:nvSpPr>
          <p:cNvPr id="5" name="TextBox 5"/>
          <p:cNvSpPr txBox="1"/>
          <p:nvPr/>
        </p:nvSpPr>
        <p:spPr>
          <a:xfrm>
            <a:off x="1378089" y="1670267"/>
            <a:ext cx="15531822" cy="7540625"/>
          </a:xfrm>
          <a:prstGeom prst="rect">
            <a:avLst/>
          </a:prstGeom>
        </p:spPr>
        <p:txBody>
          <a:bodyPr lIns="0" tIns="0" rIns="0" bIns="0" rtlCol="0" anchor="t">
            <a:spAutoFit/>
          </a:bodyPr>
          <a:lstStyle/>
          <a:p>
            <a:pPr algn="ctr">
              <a:lnSpc>
                <a:spcPts val="4200"/>
              </a:lnSpc>
            </a:pPr>
            <a:r>
              <a:rPr lang="en-US" b="1" spc="-60">
                <a:solidFill>
                  <a:srgbClr val="000000"/>
                </a:solidFill>
                <a:latin typeface="Arimo Bold" panose="020B0704020202020204"/>
                <a:ea typeface="Arimo Bold" panose="020B0704020202020204"/>
                <a:cs typeface="Arimo Bold" panose="020B0704020202020204"/>
                <a:sym typeface="Arimo Bold" panose="020B0704020202020204"/>
              </a:rPr>
              <a:t>Opsi A</a:t>
            </a:r>
            <a:r>
              <a:rPr lang="en-US" spc="-60">
                <a:solidFill>
                  <a:srgbClr val="000000"/>
                </a:solidFill>
                <a:latin typeface="Arimo" panose="020B0604020202020204"/>
                <a:ea typeface="Arimo" panose="020B0604020202020204"/>
                <a:cs typeface="Arimo" panose="020B0604020202020204"/>
                <a:sym typeface="Arimo" panose="020B0604020202020204"/>
              </a:rPr>
              <a:t>: Benar, Jika kondisi WHERE dihilangkan, query akan mencakup semua pegawai dalam tabel pegawai, tanpa memandang jabatan. Ini berarti hasil query akan mencakup semua entri yang ada, sehingga akumulasi gaji, jumlah pegawai, dan statistik lainnya akan dihitung untuk seluruh dataset.</a:t>
            </a:r>
            <a:endParaRPr lang="en-US"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b="1" spc="-60">
                <a:solidFill>
                  <a:srgbClr val="000000"/>
                </a:solidFill>
                <a:latin typeface="Arimo Bold" panose="020B0704020202020204"/>
                <a:ea typeface="Arimo Bold" panose="020B0704020202020204"/>
                <a:cs typeface="Arimo Bold" panose="020B0704020202020204"/>
                <a:sym typeface="Arimo Bold" panose="020B0704020202020204"/>
              </a:rPr>
              <a:t>Opsi B</a:t>
            </a:r>
            <a:r>
              <a:rPr lang="en-US" spc="-60">
                <a:solidFill>
                  <a:srgbClr val="000000"/>
                </a:solidFill>
                <a:latin typeface="Arimo" panose="020B0604020202020204"/>
                <a:ea typeface="Arimo" panose="020B0604020202020204"/>
                <a:cs typeface="Arimo" panose="020B0604020202020204"/>
                <a:sym typeface="Arimo" panose="020B0604020202020204"/>
              </a:rPr>
              <a:t>: Ini tidak benar. Jika kondisi WHERE dihapus, pegawai dengan jabatan Staf tidak akan menjadi satu-satunya yang dihitung. Semua pegawai, termasuk yang memiliki jabatan lain, juga akan dihitung. Oleh karena itu, hanya pegawai Staf yang tidak akan menjadi satu-satunya fokus dalam hasil.</a:t>
            </a:r>
            <a:endParaRPr lang="en-US"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p>
          <a:p>
            <a:pPr algn="ctr">
              <a:lnSpc>
                <a:spcPts val="4200"/>
              </a:lnSpc>
            </a:pPr>
            <a:r>
              <a:rPr lang="en-US" b="1" spc="-60">
                <a:solidFill>
                  <a:srgbClr val="000000"/>
                </a:solidFill>
                <a:latin typeface="Arimo Bold" panose="020B0704020202020204"/>
                <a:ea typeface="Arimo Bold" panose="020B0704020202020204"/>
                <a:cs typeface="Arimo Bold" panose="020B0704020202020204"/>
                <a:sym typeface="Arimo Bold" panose="020B0704020202020204"/>
              </a:rPr>
              <a:t>Opsi C</a:t>
            </a:r>
            <a:r>
              <a:rPr lang="en-US" spc="-60">
                <a:solidFill>
                  <a:srgbClr val="000000"/>
                </a:solidFill>
                <a:latin typeface="Arimo" panose="020B0604020202020204"/>
                <a:ea typeface="Arimo" panose="020B0604020202020204"/>
                <a:cs typeface="Arimo" panose="020B0604020202020204"/>
                <a:sym typeface="Arimo" panose="020B0604020202020204"/>
              </a:rPr>
              <a:t>: Ini juga tidak benar. Tanpa kondisi WHERE, query tidak akan membatasi hasil hanya pada pegawai dengan jabatan Sales. Semua pegawai dalam tabel akan dihitung, terlepas dari jabatan mereka.</a:t>
            </a:r>
            <a:endParaRPr lang="en-US"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b="1" spc="-60">
                <a:solidFill>
                  <a:srgbClr val="000000"/>
                </a:solidFill>
                <a:latin typeface="Arimo Bold" panose="020B0704020202020204"/>
                <a:ea typeface="Arimo Bold" panose="020B0704020202020204"/>
                <a:cs typeface="Arimo Bold" panose="020B0704020202020204"/>
                <a:sym typeface="Arimo Bold" panose="020B0704020202020204"/>
              </a:rPr>
              <a:t>Opsi D</a:t>
            </a:r>
            <a:r>
              <a:rPr lang="en-US" spc="-60">
                <a:solidFill>
                  <a:srgbClr val="000000"/>
                </a:solidFill>
                <a:latin typeface="Arimo" panose="020B0604020202020204"/>
                <a:ea typeface="Arimo" panose="020B0604020202020204"/>
                <a:cs typeface="Arimo" panose="020B0604020202020204"/>
                <a:sym typeface="Arimo" panose="020B0604020202020204"/>
              </a:rPr>
              <a:t>: Ini tidak benar. Menghapus kondisi WHERE tidak akan menyebabkan kesalahan dalam eksekusi query. Query akan tetap valid dan akan berjalan dengan sukses, meskipun hasilnya akan berbeda karena tidak ada filter yang diterapkan.</a:t>
            </a:r>
            <a:endParaRPr lang="en-US"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b="1" spc="-60">
                <a:solidFill>
                  <a:srgbClr val="000000"/>
                </a:solidFill>
                <a:latin typeface="Arimo Bold" panose="020B0704020202020204"/>
                <a:ea typeface="Arimo Bold" panose="020B0704020202020204"/>
                <a:cs typeface="Arimo Bold" panose="020B0704020202020204"/>
                <a:sym typeface="Arimo Bold" panose="020B0704020202020204"/>
              </a:rPr>
              <a:t>Opsi E</a:t>
            </a:r>
            <a:r>
              <a:rPr lang="en-US" spc="-60">
                <a:solidFill>
                  <a:srgbClr val="000000"/>
                </a:solidFill>
                <a:latin typeface="Arimo" panose="020B0604020202020204"/>
                <a:ea typeface="Arimo" panose="020B0604020202020204"/>
                <a:cs typeface="Arimo" panose="020B0604020202020204"/>
                <a:sym typeface="Arimo" panose="020B0604020202020204"/>
              </a:rPr>
              <a:t>: Salah. Seperti yang dijelaskan sebelumnya, query akan tetap valid meskipun kondisi WHERE dihilangkan. Semua pegawai akan dihitung dan ditampilkan tanpa kesalahan.</a:t>
            </a:r>
            <a:endParaRPr lang="en-US" spc="-60">
              <a:solidFill>
                <a:srgbClr val="000000"/>
              </a:solidFill>
              <a:latin typeface="Arimo" panose="020B0604020202020204"/>
              <a:ea typeface="Arimo" panose="020B0604020202020204"/>
              <a:cs typeface="Arimo" panose="020B0604020202020204"/>
              <a:sym typeface="Arimo" panose="020B0604020202020204"/>
            </a:endParaRPr>
          </a:p>
        </p:txBody>
      </p:sp>
      <p:sp>
        <p:nvSpPr>
          <p:cNvPr id="10" name="Freeform 5"/>
          <p:cNvSpPr/>
          <p:nvPr/>
        </p:nvSpPr>
        <p:spPr>
          <a:xfrm>
            <a:off x="15240000" y="87249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4" action="ppaction://hlinksldjump"/>
          </p:cNvPr>
          <p:cNvSpPr txBox="1"/>
          <p:nvPr/>
        </p:nvSpPr>
        <p:spPr>
          <a:xfrm>
            <a:off x="15544800" y="8953500"/>
            <a:ext cx="1888490" cy="706755"/>
          </a:xfrm>
          <a:prstGeom prst="rect">
            <a:avLst/>
          </a:prstGeom>
          <a:noFill/>
        </p:spPr>
        <p:txBody>
          <a:bodyPr wrap="square" rtlCol="0">
            <a:spAutoFit/>
          </a:bodyPr>
          <a:p>
            <a:pPr algn="ctr"/>
            <a:r>
              <a:rPr lang="en-US" sz="4000" b="1">
                <a:solidFill>
                  <a:schemeClr val="bg1"/>
                </a:solidFill>
                <a:hlinkClick r:id="rId5" action="ppaction://hlinksldjump"/>
              </a:rPr>
              <a:t>Back</a:t>
            </a:r>
            <a:endParaRPr lang="en-US" sz="4000" b="1">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stretch>
              <a:fillRect/>
            </a:stretch>
          </a:blipFill>
        </p:spPr>
      </p:sp>
      <p:sp>
        <p:nvSpPr>
          <p:cNvPr id="4" name="Freeform 4"/>
          <p:cNvSpPr/>
          <p:nvPr/>
        </p:nvSpPr>
        <p:spPr>
          <a:xfrm>
            <a:off x="413837" y="1958653"/>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3"/>
            <a:stretch>
              <a:fillRect/>
            </a:stretch>
          </a:blipFill>
        </p:spPr>
      </p:sp>
      <p:sp>
        <p:nvSpPr>
          <p:cNvPr id="5" name="Freeform 5"/>
          <p:cNvSpPr/>
          <p:nvPr/>
        </p:nvSpPr>
        <p:spPr>
          <a:xfrm>
            <a:off x="-1284720" y="8551815"/>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
        <p:nvSpPr>
          <p:cNvPr id="6" name="Freeform 6"/>
          <p:cNvSpPr/>
          <p:nvPr/>
        </p:nvSpPr>
        <p:spPr>
          <a:xfrm>
            <a:off x="15334209" y="2432483"/>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
        <p:nvSpPr>
          <p:cNvPr id="8" name="Freeform 8"/>
          <p:cNvSpPr/>
          <p:nvPr/>
        </p:nvSpPr>
        <p:spPr>
          <a:xfrm>
            <a:off x="3523179" y="3528278"/>
            <a:ext cx="11241643" cy="3167247"/>
          </a:xfrm>
          <a:custGeom>
            <a:avLst/>
            <a:gdLst/>
            <a:ahLst/>
            <a:cxnLst/>
            <a:rect l="l" t="t" r="r" b="b"/>
            <a:pathLst>
              <a:path w="11241643" h="3167247">
                <a:moveTo>
                  <a:pt x="0" y="0"/>
                </a:moveTo>
                <a:lnTo>
                  <a:pt x="11241642" y="0"/>
                </a:lnTo>
                <a:lnTo>
                  <a:pt x="11241642" y="3167247"/>
                </a:lnTo>
                <a:lnTo>
                  <a:pt x="0" y="3167247"/>
                </a:lnTo>
                <a:lnTo>
                  <a:pt x="0" y="0"/>
                </a:lnTo>
                <a:close/>
              </a:path>
            </a:pathLst>
          </a:custGeom>
          <a:blipFill>
            <a:blip r:embed="rId5"/>
            <a:stretch>
              <a:fillRect/>
            </a:stretch>
          </a:blipFill>
        </p:spPr>
      </p:sp>
      <p:sp>
        <p:nvSpPr>
          <p:cNvPr id="9" name="Freeform 9"/>
          <p:cNvSpPr/>
          <p:nvPr/>
        </p:nvSpPr>
        <p:spPr>
          <a:xfrm>
            <a:off x="3411930" y="7086078"/>
            <a:ext cx="11464139" cy="1075183"/>
          </a:xfrm>
          <a:custGeom>
            <a:avLst/>
            <a:gdLst/>
            <a:ahLst/>
            <a:cxnLst/>
            <a:rect l="l" t="t" r="r" b="b"/>
            <a:pathLst>
              <a:path w="11464139" h="1075183">
                <a:moveTo>
                  <a:pt x="0" y="0"/>
                </a:moveTo>
                <a:lnTo>
                  <a:pt x="11464140" y="0"/>
                </a:lnTo>
                <a:lnTo>
                  <a:pt x="11464140" y="1075183"/>
                </a:lnTo>
                <a:lnTo>
                  <a:pt x="0" y="1075183"/>
                </a:lnTo>
                <a:lnTo>
                  <a:pt x="0" y="0"/>
                </a:lnTo>
                <a:close/>
              </a:path>
            </a:pathLst>
          </a:custGeom>
          <a:blipFill>
            <a:blip r:embed="rId6"/>
            <a:stretch>
              <a:fillRect/>
            </a:stretch>
          </a:blipFill>
        </p:spPr>
      </p:sp>
      <p:sp>
        <p:nvSpPr>
          <p:cNvPr id="10" name="TextBox 10"/>
          <p:cNvSpPr txBox="1"/>
          <p:nvPr/>
        </p:nvSpPr>
        <p:spPr>
          <a:xfrm>
            <a:off x="3759080" y="1749103"/>
            <a:ext cx="10769841"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4</a:t>
            </a:r>
            <a:endParaRPr lang="en-US" sz="10345">
              <a:solidFill>
                <a:srgbClr val="A7362A"/>
              </a:solidFill>
              <a:latin typeface="Art Nuvo"/>
              <a:ea typeface="Art Nuvo"/>
              <a:cs typeface="Art Nuvo"/>
              <a:sym typeface="Art Nuvo"/>
            </a:endParaRPr>
          </a:p>
        </p:txBody>
      </p:sp>
      <p:sp>
        <p:nvSpPr>
          <p:cNvPr id="11" name="TextBox 11"/>
          <p:cNvSpPr txBox="1"/>
          <p:nvPr/>
        </p:nvSpPr>
        <p:spPr>
          <a:xfrm>
            <a:off x="2512065" y="8359486"/>
            <a:ext cx="13263870" cy="1099820"/>
          </a:xfrm>
          <a:prstGeom prst="rect">
            <a:avLst/>
          </a:prstGeom>
        </p:spPr>
        <p:txBody>
          <a:bodyPr lIns="0" tIns="0" rIns="0" bIns="0" rtlCol="0" anchor="t">
            <a:spAutoFit/>
          </a:bodyPr>
          <a:lstStyle/>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Apa yang akan terjadi pada hasil query?</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spcBef>
                <a:spcPct val="0"/>
              </a:spcBef>
            </a:pPr>
          </a:p>
        </p:txBody>
      </p:sp>
      <p:sp>
        <p:nvSpPr>
          <p:cNvPr id="12" name="Freeform 5"/>
          <p:cNvSpPr/>
          <p:nvPr/>
        </p:nvSpPr>
        <p:spPr>
          <a:xfrm>
            <a:off x="15163800" y="84963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3" name="Text Box 12">
            <a:hlinkClick r:id="rId7" tooltip="" action="ppaction://hlinksldjump"/>
          </p:cNvPr>
          <p:cNvSpPr txBox="1"/>
          <p:nvPr/>
        </p:nvSpPr>
        <p:spPr>
          <a:xfrm>
            <a:off x="15544800" y="8728710"/>
            <a:ext cx="1888490" cy="706755"/>
          </a:xfrm>
          <a:prstGeom prst="rect">
            <a:avLst/>
          </a:prstGeom>
          <a:noFill/>
        </p:spPr>
        <p:txBody>
          <a:bodyPr wrap="square" rtlCol="0">
            <a:spAutoFit/>
          </a:bodyPr>
          <a:p>
            <a:pPr algn="ctr"/>
            <a:r>
              <a:rPr lang="en-US" sz="4000" b="1">
                <a:solidFill>
                  <a:schemeClr val="bg1"/>
                </a:solidFill>
              </a:rPr>
              <a:t>Answer</a:t>
            </a:r>
            <a:endParaRPr lang="en-US" sz="4000" b="1">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331967" y="683432"/>
            <a:ext cx="15624065" cy="9179138"/>
          </a:xfrm>
          <a:custGeom>
            <a:avLst/>
            <a:gdLst/>
            <a:ahLst/>
            <a:cxnLst/>
            <a:rect l="l" t="t" r="r" b="b"/>
            <a:pathLst>
              <a:path w="15624065" h="9179138">
                <a:moveTo>
                  <a:pt x="0" y="0"/>
                </a:moveTo>
                <a:lnTo>
                  <a:pt x="15624066" y="0"/>
                </a:lnTo>
                <a:lnTo>
                  <a:pt x="15624066" y="9179138"/>
                </a:lnTo>
                <a:lnTo>
                  <a:pt x="0" y="9179138"/>
                </a:lnTo>
                <a:lnTo>
                  <a:pt x="0" y="0"/>
                </a:lnTo>
                <a:close/>
              </a:path>
            </a:pathLst>
          </a:custGeom>
          <a:blipFill>
            <a:blip r:embed="rId2"/>
            <a:stretch>
              <a:fillRect/>
            </a:stretch>
          </a:blipFill>
        </p:spPr>
      </p:sp>
      <p:sp>
        <p:nvSpPr>
          <p:cNvPr id="4" name="TextBox 4"/>
          <p:cNvSpPr txBox="1"/>
          <p:nvPr/>
        </p:nvSpPr>
        <p:spPr>
          <a:xfrm>
            <a:off x="3759080" y="1749103"/>
            <a:ext cx="10769841"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4</a:t>
            </a:r>
            <a:endParaRPr lang="en-US" sz="10345">
              <a:solidFill>
                <a:srgbClr val="A7362A"/>
              </a:solidFill>
              <a:latin typeface="Art Nuvo"/>
              <a:ea typeface="Art Nuvo"/>
              <a:cs typeface="Art Nuvo"/>
              <a:sym typeface="Art Nuvo"/>
            </a:endParaRPr>
          </a:p>
        </p:txBody>
      </p:sp>
      <p:sp>
        <p:nvSpPr>
          <p:cNvPr id="5" name="TextBox 5"/>
          <p:cNvSpPr txBox="1"/>
          <p:nvPr/>
        </p:nvSpPr>
        <p:spPr>
          <a:xfrm>
            <a:off x="1850927" y="3481071"/>
            <a:ext cx="14586146" cy="5777229"/>
          </a:xfrm>
          <a:prstGeom prst="rect">
            <a:avLst/>
          </a:prstGeom>
        </p:spPr>
        <p:txBody>
          <a:bodyPr lIns="0" tIns="0" rIns="0" bIns="0" rtlCol="0" anchor="t">
            <a:spAutoFit/>
          </a:bodyPr>
          <a:lstStyle/>
          <a:p>
            <a:pPr algn="ctr">
              <a:lnSpc>
                <a:spcPts val="4340"/>
              </a:lnSpc>
            </a:pP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A. Hasil query akan diurutkan berdasarkan GajiTerbesar secara menurun.</a:t>
            </a:r>
            <a:endPar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200"/>
              </a:lnSpc>
            </a:pPr>
          </a:p>
          <a:p>
            <a:pPr algn="ctr">
              <a:lnSpc>
                <a:spcPts val="4200"/>
              </a:lnSpc>
            </a:pP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B. Hasil query akan diurutkan berdasarkan GajiTerkecil secara menurun.</a:t>
            </a:r>
            <a:endPar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200"/>
              </a:lnSpc>
            </a:pPr>
          </a:p>
          <a:p>
            <a:pPr algn="ctr">
              <a:lnSpc>
                <a:spcPts val="4200"/>
              </a:lnSpc>
            </a:pP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C. Hasil query akan diurutkan berdasarkan NoCab secara menurun.</a:t>
            </a:r>
            <a:endPar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200"/>
              </a:lnSpc>
            </a:pPr>
          </a:p>
          <a:p>
            <a:pPr algn="ctr">
              <a:lnSpc>
                <a:spcPts val="4200"/>
              </a:lnSpc>
            </a:pP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D. Hasil query akan diurutkan berdasarkan GajiTerbesar secara naik.</a:t>
            </a:r>
            <a:endPar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200"/>
              </a:lnSpc>
            </a:pPr>
          </a:p>
          <a:p>
            <a:pPr algn="ctr">
              <a:lnSpc>
                <a:spcPts val="4200"/>
              </a:lnSpc>
            </a:pP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E. Hasil query tidak akan diurutkan karena ORDER BY tidak boleh digunakan </a:t>
            </a:r>
            <a:endPar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200"/>
              </a:lnSpc>
            </a:pP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dengan fungsi agregasi.</a:t>
            </a:r>
            <a:endPar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spcBef>
                <a:spcPct val="0"/>
              </a:spcBef>
            </a:pPr>
          </a:p>
        </p:txBody>
      </p:sp>
      <p:sp>
        <p:nvSpPr>
          <p:cNvPr id="6" name="Freeform 6"/>
          <p:cNvSpPr/>
          <p:nvPr/>
        </p:nvSpPr>
        <p:spPr>
          <a:xfrm rot="-5953848" flipV="1">
            <a:off x="570154" y="1469656"/>
            <a:ext cx="1802441" cy="2547620"/>
          </a:xfrm>
          <a:custGeom>
            <a:avLst/>
            <a:gdLst/>
            <a:ahLst/>
            <a:cxnLst/>
            <a:rect l="l" t="t" r="r" b="b"/>
            <a:pathLst>
              <a:path w="1802441" h="2547620">
                <a:moveTo>
                  <a:pt x="0" y="2547619"/>
                </a:moveTo>
                <a:lnTo>
                  <a:pt x="1802441" y="2547619"/>
                </a:lnTo>
                <a:lnTo>
                  <a:pt x="1802441" y="0"/>
                </a:lnTo>
                <a:lnTo>
                  <a:pt x="0" y="0"/>
                </a:lnTo>
                <a:lnTo>
                  <a:pt x="0" y="2547619"/>
                </a:lnTo>
                <a:close/>
              </a:path>
            </a:pathLst>
          </a:custGeom>
          <a:blipFill>
            <a:blip r:embed="rId3"/>
            <a:stretch>
              <a:fillRect/>
            </a:stretch>
          </a:blipFill>
        </p:spPr>
      </p:sp>
      <p:sp>
        <p:nvSpPr>
          <p:cNvPr id="7" name="Freeform 7"/>
          <p:cNvSpPr/>
          <p:nvPr/>
        </p:nvSpPr>
        <p:spPr>
          <a:xfrm>
            <a:off x="-1071982" y="8804555"/>
            <a:ext cx="4807899" cy="907491"/>
          </a:xfrm>
          <a:custGeom>
            <a:avLst/>
            <a:gdLst/>
            <a:ahLst/>
            <a:cxnLst/>
            <a:rect l="l" t="t" r="r" b="b"/>
            <a:pathLst>
              <a:path w="4807899" h="907491">
                <a:moveTo>
                  <a:pt x="0" y="0"/>
                </a:moveTo>
                <a:lnTo>
                  <a:pt x="4807899" y="0"/>
                </a:lnTo>
                <a:lnTo>
                  <a:pt x="4807899" y="907490"/>
                </a:lnTo>
                <a:lnTo>
                  <a:pt x="0" y="907490"/>
                </a:lnTo>
                <a:lnTo>
                  <a:pt x="0" y="0"/>
                </a:lnTo>
                <a:close/>
              </a:path>
            </a:pathLst>
          </a:custGeom>
          <a:blipFill>
            <a:blip r:embed="rId4"/>
            <a:stretch>
              <a:fillRect/>
            </a:stretch>
          </a:blipFill>
        </p:spPr>
      </p:sp>
      <p:sp>
        <p:nvSpPr>
          <p:cNvPr id="8" name="Freeform 8"/>
          <p:cNvSpPr/>
          <p:nvPr/>
        </p:nvSpPr>
        <p:spPr>
          <a:xfrm rot="421820">
            <a:off x="15534237" y="7689142"/>
            <a:ext cx="2230825" cy="2230825"/>
          </a:xfrm>
          <a:custGeom>
            <a:avLst/>
            <a:gdLst/>
            <a:ahLst/>
            <a:cxnLst/>
            <a:rect l="l" t="t" r="r" b="b"/>
            <a:pathLst>
              <a:path w="2230825" h="2230825">
                <a:moveTo>
                  <a:pt x="0" y="0"/>
                </a:moveTo>
                <a:lnTo>
                  <a:pt x="2230826" y="0"/>
                </a:lnTo>
                <a:lnTo>
                  <a:pt x="2230826" y="2230825"/>
                </a:lnTo>
                <a:lnTo>
                  <a:pt x="0" y="22308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5159455" y="2289720"/>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2804145" y="1580658"/>
            <a:ext cx="12679710" cy="7449329"/>
          </a:xfrm>
          <a:custGeom>
            <a:avLst/>
            <a:gdLst/>
            <a:ahLst/>
            <a:cxnLst/>
            <a:rect l="l" t="t" r="r" b="b"/>
            <a:pathLst>
              <a:path w="12679710" h="7449329">
                <a:moveTo>
                  <a:pt x="0" y="0"/>
                </a:moveTo>
                <a:lnTo>
                  <a:pt x="12679710" y="0"/>
                </a:lnTo>
                <a:lnTo>
                  <a:pt x="12679710" y="7449329"/>
                </a:lnTo>
                <a:lnTo>
                  <a:pt x="0" y="744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10199" y="3222265"/>
            <a:ext cx="10594753" cy="1354455"/>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JAWABAN SOAL 4</a:t>
            </a:r>
            <a:endParaRPr lang="en-US" sz="7545">
              <a:solidFill>
                <a:srgbClr val="A7362A"/>
              </a:solidFill>
              <a:latin typeface="Art Nuvo"/>
              <a:ea typeface="Art Nuvo"/>
              <a:cs typeface="Art Nuvo"/>
              <a:sym typeface="Art Nuvo"/>
            </a:endParaRPr>
          </a:p>
        </p:txBody>
      </p:sp>
      <p:sp>
        <p:nvSpPr>
          <p:cNvPr id="5" name="TextBox 5"/>
          <p:cNvSpPr txBox="1"/>
          <p:nvPr/>
        </p:nvSpPr>
        <p:spPr>
          <a:xfrm>
            <a:off x="3047940" y="5166995"/>
            <a:ext cx="11947010" cy="1992630"/>
          </a:xfrm>
          <a:prstGeom prst="rect">
            <a:avLst/>
          </a:prstGeom>
        </p:spPr>
        <p:txBody>
          <a:bodyPr lIns="0" tIns="0" rIns="0" bIns="0" rtlCol="0" anchor="t">
            <a:spAutoFit/>
          </a:bodyPr>
          <a:lstStyle/>
          <a:p>
            <a:pPr algn="ctr">
              <a:lnSpc>
                <a:spcPts val="5180"/>
              </a:lnSpc>
            </a:pPr>
            <a:r>
              <a:rPr lang="en-US" sz="3700" b="1" spc="-74">
                <a:solidFill>
                  <a:srgbClr val="000000"/>
                </a:solidFill>
                <a:latin typeface="Arimo Bold" panose="020B0704020202020204"/>
                <a:ea typeface="Arimo Bold" panose="020B0704020202020204"/>
                <a:cs typeface="Arimo Bold" panose="020B0704020202020204"/>
                <a:sym typeface="Arimo Bold" panose="020B0704020202020204"/>
              </a:rPr>
              <a:t>A. Hasil query akan diurutkan berdasarkan GajiTerbesar secara menurun.</a:t>
            </a:r>
            <a:endParaRPr lang="en-US" sz="3700" b="1" spc="-74">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5180"/>
              </a:lnSpc>
              <a:spcBef>
                <a:spcPct val="0"/>
              </a:spcBef>
            </a:pPr>
          </a:p>
        </p:txBody>
      </p:sp>
      <p:sp>
        <p:nvSpPr>
          <p:cNvPr id="6" name="Freeform 6"/>
          <p:cNvSpPr/>
          <p:nvPr/>
        </p:nvSpPr>
        <p:spPr>
          <a:xfrm rot="326300">
            <a:off x="14144155" y="1911003"/>
            <a:ext cx="1946700" cy="1946700"/>
          </a:xfrm>
          <a:custGeom>
            <a:avLst/>
            <a:gdLst/>
            <a:ahLst/>
            <a:cxnLst/>
            <a:rect l="l" t="t" r="r" b="b"/>
            <a:pathLst>
              <a:path w="1946700" h="1946700">
                <a:moveTo>
                  <a:pt x="0" y="0"/>
                </a:moveTo>
                <a:lnTo>
                  <a:pt x="1946700" y="0"/>
                </a:lnTo>
                <a:lnTo>
                  <a:pt x="1946700" y="1946699"/>
                </a:lnTo>
                <a:lnTo>
                  <a:pt x="0" y="1946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756044">
            <a:off x="2143450" y="7019751"/>
            <a:ext cx="2054091" cy="2054091"/>
          </a:xfrm>
          <a:custGeom>
            <a:avLst/>
            <a:gdLst/>
            <a:ahLst/>
            <a:cxnLst/>
            <a:rect l="l" t="t" r="r" b="b"/>
            <a:pathLst>
              <a:path w="2054091" h="2054091">
                <a:moveTo>
                  <a:pt x="0" y="0"/>
                </a:moveTo>
                <a:lnTo>
                  <a:pt x="2054091" y="0"/>
                </a:lnTo>
                <a:lnTo>
                  <a:pt x="2054091" y="2054091"/>
                </a:lnTo>
                <a:lnTo>
                  <a:pt x="0" y="2054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89174" y="102870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3576828" y="6495657"/>
            <a:ext cx="2762643" cy="2762643"/>
          </a:xfrm>
          <a:custGeom>
            <a:avLst/>
            <a:gdLst/>
            <a:ahLst/>
            <a:cxnLst/>
            <a:rect l="l" t="t" r="r" b="b"/>
            <a:pathLst>
              <a:path w="2762643" h="2762643">
                <a:moveTo>
                  <a:pt x="0" y="0"/>
                </a:moveTo>
                <a:lnTo>
                  <a:pt x="2762642" y="0"/>
                </a:lnTo>
                <a:lnTo>
                  <a:pt x="2762642"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028700" y="323100"/>
            <a:ext cx="16409872" cy="9640800"/>
          </a:xfrm>
          <a:custGeom>
            <a:avLst/>
            <a:gdLst/>
            <a:ahLst/>
            <a:cxnLst/>
            <a:rect l="l" t="t" r="r" b="b"/>
            <a:pathLst>
              <a:path w="16409872" h="9640800">
                <a:moveTo>
                  <a:pt x="0" y="0"/>
                </a:moveTo>
                <a:lnTo>
                  <a:pt x="16409872" y="0"/>
                </a:lnTo>
                <a:lnTo>
                  <a:pt x="16409872" y="9640800"/>
                </a:lnTo>
                <a:lnTo>
                  <a:pt x="0" y="9640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2531" y="634318"/>
            <a:ext cx="5551244" cy="693514"/>
          </a:xfrm>
          <a:prstGeom prst="rect">
            <a:avLst/>
          </a:prstGeom>
        </p:spPr>
        <p:txBody>
          <a:bodyPr lIns="0" tIns="0" rIns="0" bIns="0" rtlCol="0" anchor="t">
            <a:spAutoFit/>
          </a:bodyPr>
          <a:lstStyle/>
          <a:p>
            <a:pPr algn="ctr">
              <a:lnSpc>
                <a:spcPts val="5535"/>
              </a:lnSpc>
              <a:spcBef>
                <a:spcPct val="0"/>
              </a:spcBef>
            </a:pPr>
            <a:r>
              <a:rPr lang="en-US" sz="3955">
                <a:solidFill>
                  <a:srgbClr val="FBE3C0"/>
                </a:solidFill>
                <a:latin typeface="Art Nuvo"/>
                <a:ea typeface="Art Nuvo"/>
                <a:cs typeface="Art Nuvo"/>
                <a:sym typeface="Art Nuvo"/>
              </a:rPr>
              <a:t>PENJELASAN JAWABAN</a:t>
            </a:r>
            <a:endParaRPr lang="en-US" sz="3955">
              <a:solidFill>
                <a:srgbClr val="FBE3C0"/>
              </a:solidFill>
              <a:latin typeface="Art Nuvo"/>
              <a:ea typeface="Art Nuvo"/>
              <a:cs typeface="Art Nuvo"/>
              <a:sym typeface="Art Nuvo"/>
            </a:endParaRPr>
          </a:p>
        </p:txBody>
      </p:sp>
      <p:sp>
        <p:nvSpPr>
          <p:cNvPr id="5" name="TextBox 5"/>
          <p:cNvSpPr txBox="1"/>
          <p:nvPr/>
        </p:nvSpPr>
        <p:spPr>
          <a:xfrm>
            <a:off x="1378089" y="1670267"/>
            <a:ext cx="15531822" cy="7540625"/>
          </a:xfrm>
          <a:prstGeom prst="rect">
            <a:avLst/>
          </a:prstGeom>
        </p:spPr>
        <p:txBody>
          <a:bodyPr lIns="0" tIns="0" rIns="0" bIns="0" rtlCol="0" anchor="t">
            <a:spAutoFit/>
          </a:bodyPr>
          <a:lstStyle/>
          <a:p>
            <a:pPr algn="ctr">
              <a:lnSpc>
                <a:spcPts val="4200"/>
              </a:lnSpc>
            </a:pPr>
            <a:r>
              <a:rPr lang="en-US" sz="4000" b="1" spc="-60">
                <a:solidFill>
                  <a:srgbClr val="000000"/>
                </a:solidFill>
                <a:latin typeface="Arimo Bold" panose="020B0704020202020204"/>
                <a:ea typeface="Arimo Bold" panose="020B0704020202020204"/>
                <a:cs typeface="Arimo Bold" panose="020B0704020202020204"/>
                <a:sym typeface="Arimo Bold" panose="020B0704020202020204"/>
              </a:rPr>
              <a:t>Opsi A</a:t>
            </a:r>
            <a:r>
              <a:rPr lang="en-US" sz="4000" spc="-60">
                <a:solidFill>
                  <a:srgbClr val="000000"/>
                </a:solidFill>
                <a:latin typeface="Arimo" panose="020B0604020202020204"/>
                <a:ea typeface="Arimo" panose="020B0604020202020204"/>
                <a:cs typeface="Arimo" panose="020B0604020202020204"/>
                <a:sym typeface="Arimo" panose="020B0604020202020204"/>
              </a:rPr>
              <a:t>: Benar. ORDER BY MAX(Gaji) DESC akan mengurutkan hasil berdasarkan nilai maksimum dari Gaji dalam urutan menurun.</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b="1" spc="-60">
                <a:solidFill>
                  <a:srgbClr val="000000"/>
                </a:solidFill>
                <a:latin typeface="Arimo Bold" panose="020B0704020202020204"/>
                <a:ea typeface="Arimo Bold" panose="020B0704020202020204"/>
                <a:cs typeface="Arimo Bold" panose="020B0704020202020204"/>
                <a:sym typeface="Arimo Bold" panose="020B0704020202020204"/>
              </a:rPr>
              <a:t>Opsi B</a:t>
            </a:r>
            <a:r>
              <a:rPr lang="en-US" sz="4000" spc="-60">
                <a:solidFill>
                  <a:srgbClr val="000000"/>
                </a:solidFill>
                <a:latin typeface="Arimo" panose="020B0604020202020204"/>
                <a:ea typeface="Arimo" panose="020B0604020202020204"/>
                <a:cs typeface="Arimo" panose="020B0604020202020204"/>
                <a:sym typeface="Arimo" panose="020B0604020202020204"/>
              </a:rPr>
              <a:t>: Salah. ORDER BY dalam query ini mengurutkan berdasarkan MAX(Gaji), bukan MIN(Gaji).</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b="1" spc="-60">
                <a:solidFill>
                  <a:srgbClr val="000000"/>
                </a:solidFill>
                <a:latin typeface="Arimo Bold" panose="020B0704020202020204"/>
                <a:ea typeface="Arimo Bold" panose="020B0704020202020204"/>
                <a:cs typeface="Arimo Bold" panose="020B0704020202020204"/>
                <a:sym typeface="Arimo Bold" panose="020B0704020202020204"/>
              </a:rPr>
              <a:t>Opsi C</a:t>
            </a:r>
            <a:r>
              <a:rPr lang="en-US" sz="4000" spc="-60">
                <a:solidFill>
                  <a:srgbClr val="000000"/>
                </a:solidFill>
                <a:latin typeface="Arimo" panose="020B0604020202020204"/>
                <a:ea typeface="Arimo" panose="020B0604020202020204"/>
                <a:cs typeface="Arimo" panose="020B0604020202020204"/>
                <a:sym typeface="Arimo" panose="020B0604020202020204"/>
              </a:rPr>
              <a:t>: Salah. Query ini diurutkan berdasarkan MAX(Gaji), bukan NoCab.</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b="1" spc="-60">
                <a:solidFill>
                  <a:srgbClr val="000000"/>
                </a:solidFill>
                <a:latin typeface="Arimo Bold" panose="020B0704020202020204"/>
                <a:ea typeface="Arimo Bold" panose="020B0704020202020204"/>
                <a:cs typeface="Arimo Bold" panose="020B0704020202020204"/>
                <a:sym typeface="Arimo Bold" panose="020B0704020202020204"/>
              </a:rPr>
              <a:t>Opsi D</a:t>
            </a:r>
            <a:r>
              <a:rPr lang="en-US" sz="4000" spc="-60">
                <a:solidFill>
                  <a:srgbClr val="000000"/>
                </a:solidFill>
                <a:latin typeface="Arimo" panose="020B0604020202020204"/>
                <a:ea typeface="Arimo" panose="020B0604020202020204"/>
                <a:cs typeface="Arimo" panose="020B0604020202020204"/>
                <a:sym typeface="Arimo" panose="020B0604020202020204"/>
              </a:rPr>
              <a:t>: Salah. ORDER BY MAX(Gaji) DESC mengurutkan secara menurun, bukan naik.</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b="1" spc="-60">
                <a:solidFill>
                  <a:srgbClr val="000000"/>
                </a:solidFill>
                <a:latin typeface="Arimo Bold" panose="020B0704020202020204"/>
                <a:ea typeface="Arimo Bold" panose="020B0704020202020204"/>
                <a:cs typeface="Arimo Bold" panose="020B0704020202020204"/>
                <a:sym typeface="Arimo Bold" panose="020B0704020202020204"/>
              </a:rPr>
              <a:t>Opsi E</a:t>
            </a:r>
            <a:r>
              <a:rPr lang="en-US" sz="4000" spc="-60">
                <a:solidFill>
                  <a:srgbClr val="000000"/>
                </a:solidFill>
                <a:latin typeface="Arimo" panose="020B0604020202020204"/>
                <a:ea typeface="Arimo" panose="020B0604020202020204"/>
                <a:cs typeface="Arimo" panose="020B0604020202020204"/>
                <a:sym typeface="Arimo" panose="020B0604020202020204"/>
              </a:rPr>
              <a:t>: Salah. ORDER BY dapat digunakan dengan fungsi agregasi seperti MAX(Gaji) untuk mengurutkan hasil query.</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p:txBody>
      </p:sp>
      <p:sp>
        <p:nvSpPr>
          <p:cNvPr id="10" name="Freeform 5"/>
          <p:cNvSpPr/>
          <p:nvPr/>
        </p:nvSpPr>
        <p:spPr>
          <a:xfrm>
            <a:off x="15240000" y="87249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4" action="ppaction://hlinksldjump"/>
          </p:cNvPr>
          <p:cNvSpPr txBox="1"/>
          <p:nvPr/>
        </p:nvSpPr>
        <p:spPr>
          <a:xfrm>
            <a:off x="15544800" y="8953500"/>
            <a:ext cx="1888490" cy="706755"/>
          </a:xfrm>
          <a:prstGeom prst="rect">
            <a:avLst/>
          </a:prstGeom>
          <a:noFill/>
        </p:spPr>
        <p:txBody>
          <a:bodyPr wrap="square" rtlCol="0">
            <a:spAutoFit/>
          </a:bodyPr>
          <a:p>
            <a:pPr algn="ctr"/>
            <a:r>
              <a:rPr lang="en-US" sz="4000" b="1">
                <a:solidFill>
                  <a:schemeClr val="bg1"/>
                </a:solidFill>
                <a:hlinkClick r:id="rId5" action="ppaction://hlinksldjump"/>
              </a:rPr>
              <a:t>Back</a:t>
            </a:r>
            <a:endParaRPr lang="en-US" sz="4000" b="1">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stretch>
              <a:fillRect/>
            </a:stretch>
          </a:blipFill>
        </p:spPr>
      </p:sp>
      <p:sp>
        <p:nvSpPr>
          <p:cNvPr id="4" name="Freeform 4"/>
          <p:cNvSpPr/>
          <p:nvPr/>
        </p:nvSpPr>
        <p:spPr>
          <a:xfrm>
            <a:off x="413837" y="1958653"/>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3"/>
            <a:stretch>
              <a:fillRect/>
            </a:stretch>
          </a:blipFill>
        </p:spPr>
      </p:sp>
      <p:sp>
        <p:nvSpPr>
          <p:cNvPr id="5" name="Freeform 5"/>
          <p:cNvSpPr/>
          <p:nvPr/>
        </p:nvSpPr>
        <p:spPr>
          <a:xfrm>
            <a:off x="-1217404" y="7812386"/>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
        <p:nvSpPr>
          <p:cNvPr id="6" name="Freeform 6"/>
          <p:cNvSpPr/>
          <p:nvPr/>
        </p:nvSpPr>
        <p:spPr>
          <a:xfrm>
            <a:off x="15334209" y="2432483"/>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
        <p:nvSpPr>
          <p:cNvPr id="8" name="Freeform 8"/>
          <p:cNvSpPr/>
          <p:nvPr/>
        </p:nvSpPr>
        <p:spPr>
          <a:xfrm>
            <a:off x="3523179" y="3528278"/>
            <a:ext cx="11241643" cy="3167247"/>
          </a:xfrm>
          <a:custGeom>
            <a:avLst/>
            <a:gdLst/>
            <a:ahLst/>
            <a:cxnLst/>
            <a:rect l="l" t="t" r="r" b="b"/>
            <a:pathLst>
              <a:path w="11241643" h="3167247">
                <a:moveTo>
                  <a:pt x="0" y="0"/>
                </a:moveTo>
                <a:lnTo>
                  <a:pt x="11241642" y="0"/>
                </a:lnTo>
                <a:lnTo>
                  <a:pt x="11241642" y="3167247"/>
                </a:lnTo>
                <a:lnTo>
                  <a:pt x="0" y="3167247"/>
                </a:lnTo>
                <a:lnTo>
                  <a:pt x="0" y="0"/>
                </a:lnTo>
                <a:close/>
              </a:path>
            </a:pathLst>
          </a:custGeom>
          <a:blipFill>
            <a:blip r:embed="rId5"/>
            <a:stretch>
              <a:fillRect/>
            </a:stretch>
          </a:blipFill>
        </p:spPr>
      </p:sp>
      <p:sp>
        <p:nvSpPr>
          <p:cNvPr id="9" name="TextBox 9"/>
          <p:cNvSpPr txBox="1"/>
          <p:nvPr/>
        </p:nvSpPr>
        <p:spPr>
          <a:xfrm>
            <a:off x="3759080" y="1749103"/>
            <a:ext cx="10769841"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5</a:t>
            </a:r>
            <a:endParaRPr lang="en-US" sz="10345">
              <a:solidFill>
                <a:srgbClr val="A7362A"/>
              </a:solidFill>
              <a:latin typeface="Art Nuvo"/>
              <a:ea typeface="Art Nuvo"/>
              <a:cs typeface="Art Nuvo"/>
              <a:sym typeface="Art Nuvo"/>
            </a:endParaRPr>
          </a:p>
        </p:txBody>
      </p:sp>
      <p:sp>
        <p:nvSpPr>
          <p:cNvPr id="10" name="TextBox 10"/>
          <p:cNvSpPr txBox="1"/>
          <p:nvPr/>
        </p:nvSpPr>
        <p:spPr>
          <a:xfrm>
            <a:off x="2512065" y="6952914"/>
            <a:ext cx="13263870" cy="1661795"/>
          </a:xfrm>
          <a:prstGeom prst="rect">
            <a:avLst/>
          </a:prstGeom>
        </p:spPr>
        <p:txBody>
          <a:bodyPr lIns="0" tIns="0" rIns="0" bIns="0" rtlCol="0" anchor="t">
            <a:spAutoFit/>
          </a:bodyPr>
          <a:lstStyle/>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Anda ingin mencari jabatan yang memiliki rata-rata gaji lebih dari 8.000.000 dan memiliki lebih dari 5 pegawai. Query yang tepat adalah :</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spcBef>
                <a:spcPct val="0"/>
              </a:spcBef>
            </a:pPr>
          </a:p>
        </p:txBody>
      </p:sp>
      <p:sp>
        <p:nvSpPr>
          <p:cNvPr id="12" name="Freeform 5"/>
          <p:cNvSpPr/>
          <p:nvPr/>
        </p:nvSpPr>
        <p:spPr>
          <a:xfrm>
            <a:off x="15163800" y="84963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3" name="Text Box 12">
            <a:hlinkClick r:id="rId6" tooltip="" action="ppaction://hlinksldjump"/>
          </p:cNvPr>
          <p:cNvSpPr txBox="1"/>
          <p:nvPr/>
        </p:nvSpPr>
        <p:spPr>
          <a:xfrm>
            <a:off x="15544800" y="8728710"/>
            <a:ext cx="1888490" cy="706755"/>
          </a:xfrm>
          <a:prstGeom prst="rect">
            <a:avLst/>
          </a:prstGeom>
          <a:noFill/>
        </p:spPr>
        <p:txBody>
          <a:bodyPr wrap="square" rtlCol="0">
            <a:spAutoFit/>
          </a:bodyPr>
          <a:p>
            <a:pPr algn="ctr"/>
            <a:r>
              <a:rPr lang="en-US" sz="4000" b="1">
                <a:solidFill>
                  <a:schemeClr val="bg1"/>
                </a:solidFill>
              </a:rPr>
              <a:t>Answer</a:t>
            </a:r>
            <a:endParaRPr lang="en-US" sz="4000" b="1">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331967" y="683432"/>
            <a:ext cx="15624065" cy="9179138"/>
          </a:xfrm>
          <a:custGeom>
            <a:avLst/>
            <a:gdLst/>
            <a:ahLst/>
            <a:cxnLst/>
            <a:rect l="l" t="t" r="r" b="b"/>
            <a:pathLst>
              <a:path w="15624065" h="9179138">
                <a:moveTo>
                  <a:pt x="0" y="0"/>
                </a:moveTo>
                <a:lnTo>
                  <a:pt x="15624066" y="0"/>
                </a:lnTo>
                <a:lnTo>
                  <a:pt x="15624066" y="9179138"/>
                </a:lnTo>
                <a:lnTo>
                  <a:pt x="0" y="9179138"/>
                </a:lnTo>
                <a:lnTo>
                  <a:pt x="0" y="0"/>
                </a:lnTo>
                <a:close/>
              </a:path>
            </a:pathLst>
          </a:custGeom>
          <a:blipFill>
            <a:blip r:embed="rId2"/>
            <a:stretch>
              <a:fillRect/>
            </a:stretch>
          </a:blipFill>
        </p:spPr>
      </p:sp>
      <p:sp>
        <p:nvSpPr>
          <p:cNvPr id="4" name="Freeform 4"/>
          <p:cNvSpPr/>
          <p:nvPr/>
        </p:nvSpPr>
        <p:spPr>
          <a:xfrm>
            <a:off x="996437" y="577331"/>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3"/>
            <a:stretch>
              <a:fillRect/>
            </a:stretch>
          </a:blipFill>
        </p:spPr>
      </p:sp>
      <p:sp>
        <p:nvSpPr>
          <p:cNvPr id="5" name="Freeform 5"/>
          <p:cNvSpPr/>
          <p:nvPr/>
        </p:nvSpPr>
        <p:spPr>
          <a:xfrm>
            <a:off x="-1375249" y="8804555"/>
            <a:ext cx="4807899" cy="907491"/>
          </a:xfrm>
          <a:custGeom>
            <a:avLst/>
            <a:gdLst/>
            <a:ahLst/>
            <a:cxnLst/>
            <a:rect l="l" t="t" r="r" b="b"/>
            <a:pathLst>
              <a:path w="4807899" h="907491">
                <a:moveTo>
                  <a:pt x="0" y="0"/>
                </a:moveTo>
                <a:lnTo>
                  <a:pt x="4807898" y="0"/>
                </a:lnTo>
                <a:lnTo>
                  <a:pt x="4807898" y="907490"/>
                </a:lnTo>
                <a:lnTo>
                  <a:pt x="0" y="907490"/>
                </a:lnTo>
                <a:lnTo>
                  <a:pt x="0" y="0"/>
                </a:lnTo>
                <a:close/>
              </a:path>
            </a:pathLst>
          </a:custGeom>
          <a:blipFill>
            <a:blip r:embed="rId4"/>
            <a:stretch>
              <a:fillRect/>
            </a:stretch>
          </a:blipFill>
        </p:spPr>
      </p:sp>
      <p:sp>
        <p:nvSpPr>
          <p:cNvPr id="6" name="Freeform 6"/>
          <p:cNvSpPr/>
          <p:nvPr/>
        </p:nvSpPr>
        <p:spPr>
          <a:xfrm>
            <a:off x="15334209" y="2432483"/>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
        <p:nvSpPr>
          <p:cNvPr id="7" name="Freeform 7"/>
          <p:cNvSpPr/>
          <p:nvPr/>
        </p:nvSpPr>
        <p:spPr>
          <a:xfrm>
            <a:off x="15133837" y="7577183"/>
            <a:ext cx="2285387" cy="2285387"/>
          </a:xfrm>
          <a:custGeom>
            <a:avLst/>
            <a:gdLst/>
            <a:ahLst/>
            <a:cxnLst/>
            <a:rect l="l" t="t" r="r" b="b"/>
            <a:pathLst>
              <a:path w="2285387" h="2285387">
                <a:moveTo>
                  <a:pt x="0" y="0"/>
                </a:moveTo>
                <a:lnTo>
                  <a:pt x="2285387" y="0"/>
                </a:lnTo>
                <a:lnTo>
                  <a:pt x="2285387" y="2285387"/>
                </a:lnTo>
                <a:lnTo>
                  <a:pt x="0" y="22853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3759080" y="1749103"/>
            <a:ext cx="10769841"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5</a:t>
            </a:r>
            <a:endParaRPr lang="en-US" sz="10345">
              <a:solidFill>
                <a:srgbClr val="A7362A"/>
              </a:solidFill>
              <a:latin typeface="Art Nuvo"/>
              <a:ea typeface="Art Nuvo"/>
              <a:cs typeface="Art Nuvo"/>
              <a:sym typeface="Art Nuvo"/>
            </a:endParaRPr>
          </a:p>
        </p:txBody>
      </p:sp>
      <p:sp>
        <p:nvSpPr>
          <p:cNvPr id="9" name="TextBox 9"/>
          <p:cNvSpPr txBox="1"/>
          <p:nvPr/>
        </p:nvSpPr>
        <p:spPr>
          <a:xfrm>
            <a:off x="1815030" y="3122900"/>
            <a:ext cx="4388076" cy="8452484"/>
          </a:xfrm>
          <a:prstGeom prst="rect">
            <a:avLst/>
          </a:prstGeom>
        </p:spPr>
        <p:txBody>
          <a:bodyPr lIns="0" tIns="0" rIns="0" bIns="0" rtlCol="0" anchor="t">
            <a:spAutoFit/>
          </a:bodyPr>
          <a:lstStyle/>
          <a:p>
            <a:pPr algn="ctr">
              <a:lnSpc>
                <a:spcPts val="3500"/>
              </a:lnSpc>
            </a:pPr>
          </a:p>
          <a:p>
            <a:pPr algn="ctr">
              <a:lnSpc>
                <a:spcPts val="4340"/>
              </a:lnSpc>
            </a:pP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A. </a:t>
            </a: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Jabatan </a:t>
            </a:r>
            <a:endPar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AVG(Gaji) &gt; 8000000 AND COUNT(Nip) &gt; 5;</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4340"/>
              </a:lnSpc>
            </a:pP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B. </a:t>
            </a: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Jabatan </a:t>
            </a:r>
            <a:endPar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WHERE COUNT(Nip) &gt; 5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AVG(Gaji) &gt; 8000000;</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3500"/>
              </a:lnSpc>
            </a:pPr>
          </a:p>
          <a:p>
            <a:pPr algn="ctr">
              <a:lnSpc>
                <a:spcPts val="3500"/>
              </a:lnSpc>
            </a:pPr>
          </a:p>
          <a:p>
            <a:pPr algn="ctr">
              <a:lnSpc>
                <a:spcPts val="4480"/>
              </a:lnSpc>
            </a:pPr>
          </a:p>
          <a:p>
            <a:pPr algn="ctr">
              <a:lnSpc>
                <a:spcPts val="4480"/>
              </a:lnSpc>
            </a:pPr>
          </a:p>
          <a:p>
            <a:pPr algn="ctr">
              <a:lnSpc>
                <a:spcPts val="4480"/>
              </a:lnSpc>
              <a:spcBef>
                <a:spcPct val="0"/>
              </a:spcBef>
            </a:pPr>
          </a:p>
        </p:txBody>
      </p:sp>
      <p:sp>
        <p:nvSpPr>
          <p:cNvPr id="10" name="TextBox 10"/>
          <p:cNvSpPr txBox="1"/>
          <p:nvPr/>
        </p:nvSpPr>
        <p:spPr>
          <a:xfrm>
            <a:off x="6176995" y="3461603"/>
            <a:ext cx="5934010" cy="6777354"/>
          </a:xfrm>
          <a:prstGeom prst="rect">
            <a:avLst/>
          </a:prstGeom>
        </p:spPr>
        <p:txBody>
          <a:bodyPr lIns="0" tIns="0" rIns="0" bIns="0" rtlCol="0" anchor="t">
            <a:spAutoFit/>
          </a:bodyPr>
          <a:lstStyle/>
          <a:p>
            <a:pPr algn="ctr">
              <a:lnSpc>
                <a:spcPts val="4340"/>
              </a:lnSpc>
            </a:pP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C. SELECT Jabatan, AVG(Gaji) </a:t>
            </a:r>
            <a:endPar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 &gt; 5 AND AVG(Gaji) &gt; 8000000;</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4340"/>
              </a:lnSpc>
            </a:pP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D. SELECT Jabatan </a:t>
            </a:r>
            <a:endPar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COUNT(DISTINCT Nip) &gt; 5 AND AVG(Gaji) &lt; 8000000;</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3500"/>
              </a:lnSpc>
            </a:pPr>
          </a:p>
          <a:p>
            <a:pPr algn="ctr">
              <a:lnSpc>
                <a:spcPts val="3500"/>
              </a:lnSpc>
            </a:pPr>
          </a:p>
          <a:p>
            <a:pPr algn="ctr">
              <a:lnSpc>
                <a:spcPts val="3500"/>
              </a:lnSpc>
              <a:spcBef>
                <a:spcPct val="0"/>
              </a:spcBef>
            </a:pPr>
          </a:p>
        </p:txBody>
      </p:sp>
      <p:sp>
        <p:nvSpPr>
          <p:cNvPr id="11" name="TextBox 11"/>
          <p:cNvSpPr txBox="1"/>
          <p:nvPr/>
        </p:nvSpPr>
        <p:spPr>
          <a:xfrm>
            <a:off x="11888455" y="4445709"/>
            <a:ext cx="4388076" cy="2729229"/>
          </a:xfrm>
          <a:prstGeom prst="rect">
            <a:avLst/>
          </a:prstGeom>
        </p:spPr>
        <p:txBody>
          <a:bodyPr lIns="0" tIns="0" rIns="0" bIns="0" rtlCol="0" anchor="t">
            <a:spAutoFit/>
          </a:bodyPr>
          <a:lstStyle/>
          <a:p>
            <a:pPr algn="ctr">
              <a:lnSpc>
                <a:spcPts val="4340"/>
              </a:lnSpc>
            </a:pP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E. </a:t>
            </a: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Jabatan </a:t>
            </a:r>
            <a:endPar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COUNT(Nip) &lt; 5 AND AVG(Gaji) &gt; 8000000;</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spcBef>
                <a:spcPct val="0"/>
              </a:spcBef>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2804145" y="1580658"/>
            <a:ext cx="12679710" cy="7449329"/>
          </a:xfrm>
          <a:custGeom>
            <a:avLst/>
            <a:gdLst/>
            <a:ahLst/>
            <a:cxnLst/>
            <a:rect l="l" t="t" r="r" b="b"/>
            <a:pathLst>
              <a:path w="12679710" h="7449329">
                <a:moveTo>
                  <a:pt x="0" y="0"/>
                </a:moveTo>
                <a:lnTo>
                  <a:pt x="12679710" y="0"/>
                </a:lnTo>
                <a:lnTo>
                  <a:pt x="12679710" y="7449329"/>
                </a:lnTo>
                <a:lnTo>
                  <a:pt x="0" y="744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10199" y="3222265"/>
            <a:ext cx="10594753" cy="1354455"/>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JAWABAN SOAL 5</a:t>
            </a:r>
            <a:endParaRPr lang="en-US" sz="7545">
              <a:solidFill>
                <a:srgbClr val="A7362A"/>
              </a:solidFill>
              <a:latin typeface="Art Nuvo"/>
              <a:ea typeface="Art Nuvo"/>
              <a:cs typeface="Art Nuvo"/>
              <a:sym typeface="Art Nuvo"/>
            </a:endParaRPr>
          </a:p>
        </p:txBody>
      </p:sp>
      <p:sp>
        <p:nvSpPr>
          <p:cNvPr id="5" name="TextBox 5"/>
          <p:cNvSpPr txBox="1"/>
          <p:nvPr/>
        </p:nvSpPr>
        <p:spPr>
          <a:xfrm>
            <a:off x="3047940" y="5166995"/>
            <a:ext cx="11947010" cy="2567305"/>
          </a:xfrm>
          <a:prstGeom prst="rect">
            <a:avLst/>
          </a:prstGeom>
        </p:spPr>
        <p:txBody>
          <a:bodyPr lIns="0" tIns="0" rIns="0" bIns="0" rtlCol="0" anchor="t">
            <a:spAutoFit/>
          </a:bodyPr>
          <a:lstStyle/>
          <a:p>
            <a:pPr algn="ctr">
              <a:lnSpc>
                <a:spcPts val="4340"/>
              </a:lnSpc>
            </a:pPr>
            <a:r>
              <a:rPr lang="en-US" sz="3700" b="1" spc="-74">
                <a:solidFill>
                  <a:srgbClr val="000000"/>
                </a:solidFill>
                <a:latin typeface="Arimo Bold" panose="020B0704020202020204"/>
                <a:ea typeface="Arimo Bold" panose="020B0704020202020204"/>
                <a:cs typeface="Arimo Bold" panose="020B0704020202020204"/>
                <a:sym typeface="Arimo Bold" panose="020B0704020202020204"/>
              </a:rPr>
              <a:t>A. </a:t>
            </a:r>
            <a:r>
              <a:rPr lang="en-US" sz="36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Jabatan </a:t>
            </a:r>
            <a:endParaRPr lang="en-US" sz="3600" spc="-62">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36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36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36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36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36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AVG(Gaji) &gt; 8000000 AND COUNT(Nip) &gt; 5;</a:t>
            </a:r>
            <a:endParaRPr lang="en-US" sz="36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5180"/>
              </a:lnSpc>
            </a:pPr>
            <a:endParaRPr sz="3600"/>
          </a:p>
        </p:txBody>
      </p:sp>
      <p:sp>
        <p:nvSpPr>
          <p:cNvPr id="6" name="Freeform 6"/>
          <p:cNvSpPr/>
          <p:nvPr/>
        </p:nvSpPr>
        <p:spPr>
          <a:xfrm rot="326300">
            <a:off x="14144155" y="1911003"/>
            <a:ext cx="1946700" cy="1946700"/>
          </a:xfrm>
          <a:custGeom>
            <a:avLst/>
            <a:gdLst/>
            <a:ahLst/>
            <a:cxnLst/>
            <a:rect l="l" t="t" r="r" b="b"/>
            <a:pathLst>
              <a:path w="1946700" h="1946700">
                <a:moveTo>
                  <a:pt x="0" y="0"/>
                </a:moveTo>
                <a:lnTo>
                  <a:pt x="1946700" y="0"/>
                </a:lnTo>
                <a:lnTo>
                  <a:pt x="1946700" y="1946699"/>
                </a:lnTo>
                <a:lnTo>
                  <a:pt x="0" y="1946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756044">
            <a:off x="2143450" y="7019751"/>
            <a:ext cx="2054091" cy="2054091"/>
          </a:xfrm>
          <a:custGeom>
            <a:avLst/>
            <a:gdLst/>
            <a:ahLst/>
            <a:cxnLst/>
            <a:rect l="l" t="t" r="r" b="b"/>
            <a:pathLst>
              <a:path w="2054091" h="2054091">
                <a:moveTo>
                  <a:pt x="0" y="0"/>
                </a:moveTo>
                <a:lnTo>
                  <a:pt x="2054091" y="0"/>
                </a:lnTo>
                <a:lnTo>
                  <a:pt x="2054091" y="2054091"/>
                </a:lnTo>
                <a:lnTo>
                  <a:pt x="0" y="2054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89174" y="102870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173093" y="6743942"/>
            <a:ext cx="2762643" cy="2762643"/>
          </a:xfrm>
          <a:custGeom>
            <a:avLst/>
            <a:gdLst/>
            <a:ahLst/>
            <a:cxnLst/>
            <a:rect l="l" t="t" r="r" b="b"/>
            <a:pathLst>
              <a:path w="2762643" h="2762643">
                <a:moveTo>
                  <a:pt x="0" y="0"/>
                </a:moveTo>
                <a:lnTo>
                  <a:pt x="2762642" y="0"/>
                </a:lnTo>
                <a:lnTo>
                  <a:pt x="2762642"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3542030" y="2260600"/>
            <a:ext cx="3654425" cy="1719580"/>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6" name="TextBox 6"/>
          <p:cNvSpPr txBox="1"/>
          <p:nvPr/>
        </p:nvSpPr>
        <p:spPr>
          <a:xfrm>
            <a:off x="5638800" y="3086100"/>
            <a:ext cx="3654425" cy="1802130"/>
          </a:xfrm>
          <a:prstGeom prst="rect">
            <a:avLst/>
          </a:prstGeom>
        </p:spPr>
        <p:txBody>
          <a:bodyPr lIns="50800" tIns="50800" rIns="50800" bIns="50800" rtlCol="0" anchor="ctr"/>
          <a:lstStyle/>
          <a:p>
            <a:pPr algn="ctr">
              <a:lnSpc>
                <a:spcPts val="2660"/>
              </a:lnSpc>
              <a:spcBef>
                <a:spcPct val="0"/>
              </a:spcBef>
            </a:pPr>
          </a:p>
        </p:txBody>
      </p:sp>
      <p:sp>
        <p:nvSpPr>
          <p:cNvPr id="7" name="Freeform 7"/>
          <p:cNvSpPr/>
          <p:nvPr/>
        </p:nvSpPr>
        <p:spPr>
          <a:xfrm rot="-5953848">
            <a:off x="15984899" y="1612419"/>
            <a:ext cx="1802441" cy="2547620"/>
          </a:xfrm>
          <a:custGeom>
            <a:avLst/>
            <a:gdLst/>
            <a:ahLst/>
            <a:cxnLst/>
            <a:rect l="l" t="t" r="r" b="b"/>
            <a:pathLst>
              <a:path w="1802441" h="2547620">
                <a:moveTo>
                  <a:pt x="0" y="0"/>
                </a:moveTo>
                <a:lnTo>
                  <a:pt x="1802441" y="0"/>
                </a:lnTo>
                <a:lnTo>
                  <a:pt x="1802441" y="2547620"/>
                </a:lnTo>
                <a:lnTo>
                  <a:pt x="0" y="25476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413837" y="7215309"/>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4896050" y="4461690"/>
            <a:ext cx="3757386" cy="643903"/>
          </a:xfrm>
          <a:prstGeom prst="rect">
            <a:avLst/>
          </a:prstGeom>
        </p:spPr>
        <p:txBody>
          <a:bodyPr lIns="0" tIns="0" rIns="0" bIns="0" rtlCol="0" anchor="t">
            <a:spAutoFit/>
          </a:bodyPr>
          <a:lstStyle/>
          <a:p>
            <a:pPr algn="ctr">
              <a:lnSpc>
                <a:spcPts val="5360"/>
              </a:lnSpc>
              <a:spcBef>
                <a:spcPct val="0"/>
              </a:spcBef>
            </a:pPr>
            <a:r>
              <a:rPr lang="en-US" sz="3825" spc="-76">
                <a:solidFill>
                  <a:srgbClr val="FFFFFF"/>
                </a:solidFill>
                <a:latin typeface="Ekushey Bangla" panose="02000503000000020004"/>
                <a:ea typeface="Ekushey Bangla" panose="02000503000000020004"/>
                <a:cs typeface="Ekushey Bangla" panose="02000503000000020004"/>
                <a:sym typeface="Ekushey Bangla" panose="02000503000000020004"/>
              </a:rPr>
              <a:t>Chiaki Sato</a:t>
            </a:r>
            <a:endParaRPr lang="en-US" sz="3825" spc="-76">
              <a:solidFill>
                <a:srgbClr val="FFFFFF"/>
              </a:solidFill>
              <a:latin typeface="Ekushey Bangla" panose="02000503000000020004"/>
              <a:ea typeface="Ekushey Bangla" panose="02000503000000020004"/>
              <a:cs typeface="Ekushey Bangla" panose="02000503000000020004"/>
              <a:sym typeface="Ekushey Bangla" panose="02000503000000020004"/>
            </a:endParaRPr>
          </a:p>
        </p:txBody>
      </p:sp>
      <p:sp>
        <p:nvSpPr>
          <p:cNvPr id="10" name="Freeform 10"/>
          <p:cNvSpPr/>
          <p:nvPr/>
        </p:nvSpPr>
        <p:spPr>
          <a:xfrm>
            <a:off x="-1902321" y="2886229"/>
            <a:ext cx="4807899" cy="907491"/>
          </a:xfrm>
          <a:custGeom>
            <a:avLst/>
            <a:gdLst/>
            <a:ahLst/>
            <a:cxnLst/>
            <a:rect l="l" t="t" r="r" b="b"/>
            <a:pathLst>
              <a:path w="4807899" h="907491">
                <a:moveTo>
                  <a:pt x="0" y="0"/>
                </a:moveTo>
                <a:lnTo>
                  <a:pt x="4807898" y="0"/>
                </a:lnTo>
                <a:lnTo>
                  <a:pt x="4807898" y="907491"/>
                </a:lnTo>
                <a:lnTo>
                  <a:pt x="0" y="90749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2" name="Group 12"/>
          <p:cNvGrpSpPr/>
          <p:nvPr/>
        </p:nvGrpSpPr>
        <p:grpSpPr>
          <a:xfrm rot="0">
            <a:off x="3544858" y="4568589"/>
            <a:ext cx="3654645" cy="1719783"/>
            <a:chOff x="0" y="0"/>
            <a:chExt cx="1696815" cy="798478"/>
          </a:xfrm>
        </p:grpSpPr>
        <p:sp>
          <p:nvSpPr>
            <p:cNvPr id="13" name="Freeform 13"/>
            <p:cNvSpPr/>
            <p:nvPr/>
          </p:nvSpPr>
          <p:spPr>
            <a:xfrm>
              <a:off x="0" y="0"/>
              <a:ext cx="1696815" cy="798478"/>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4" name="TextBox 14"/>
            <p:cNvSpPr txBox="1"/>
            <p:nvPr/>
          </p:nvSpPr>
          <p:spPr>
            <a:xfrm>
              <a:off x="0" y="-38100"/>
              <a:ext cx="1696815" cy="836578"/>
            </a:xfrm>
            <a:prstGeom prst="rect">
              <a:avLst/>
            </a:prstGeom>
          </p:spPr>
          <p:txBody>
            <a:bodyPr lIns="50800" tIns="50800" rIns="50800" bIns="50800" rtlCol="0" anchor="ctr"/>
            <a:lstStyle/>
            <a:p>
              <a:pPr algn="ctr">
                <a:lnSpc>
                  <a:spcPts val="2660"/>
                </a:lnSpc>
                <a:spcBef>
                  <a:spcPct val="0"/>
                </a:spcBef>
              </a:pPr>
            </a:p>
          </p:txBody>
        </p:sp>
      </p:grpSp>
      <p:grpSp>
        <p:nvGrpSpPr>
          <p:cNvPr id="15" name="Group 15"/>
          <p:cNvGrpSpPr/>
          <p:nvPr/>
        </p:nvGrpSpPr>
        <p:grpSpPr>
          <a:xfrm rot="0">
            <a:off x="7332853" y="2260330"/>
            <a:ext cx="3654645" cy="1719783"/>
            <a:chOff x="0" y="0"/>
            <a:chExt cx="1696815" cy="798478"/>
          </a:xfrm>
        </p:grpSpPr>
        <p:sp>
          <p:nvSpPr>
            <p:cNvPr id="16" name="Freeform 16"/>
            <p:cNvSpPr/>
            <p:nvPr/>
          </p:nvSpPr>
          <p:spPr>
            <a:xfrm>
              <a:off x="0" y="0"/>
              <a:ext cx="1696815" cy="798478"/>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7" name="TextBox 17"/>
            <p:cNvSpPr txBox="1"/>
            <p:nvPr/>
          </p:nvSpPr>
          <p:spPr>
            <a:xfrm>
              <a:off x="0" y="-38100"/>
              <a:ext cx="1696815" cy="836578"/>
            </a:xfrm>
            <a:prstGeom prst="rect">
              <a:avLst/>
            </a:prstGeom>
          </p:spPr>
          <p:txBody>
            <a:bodyPr lIns="50800" tIns="50800" rIns="50800" bIns="50800" rtlCol="0" anchor="ctr"/>
            <a:lstStyle/>
            <a:p>
              <a:pPr algn="ctr">
                <a:lnSpc>
                  <a:spcPts val="2660"/>
                </a:lnSpc>
                <a:spcBef>
                  <a:spcPct val="0"/>
                </a:spcBef>
              </a:pPr>
            </a:p>
          </p:txBody>
        </p:sp>
      </p:grpSp>
      <p:grpSp>
        <p:nvGrpSpPr>
          <p:cNvPr id="18" name="Group 18"/>
          <p:cNvGrpSpPr/>
          <p:nvPr/>
        </p:nvGrpSpPr>
        <p:grpSpPr>
          <a:xfrm rot="0">
            <a:off x="11120848" y="2260330"/>
            <a:ext cx="3654645" cy="1719783"/>
            <a:chOff x="0" y="0"/>
            <a:chExt cx="1696815" cy="798478"/>
          </a:xfrm>
        </p:grpSpPr>
        <p:sp>
          <p:nvSpPr>
            <p:cNvPr id="19" name="Freeform 19"/>
            <p:cNvSpPr/>
            <p:nvPr/>
          </p:nvSpPr>
          <p:spPr>
            <a:xfrm>
              <a:off x="0" y="0"/>
              <a:ext cx="1696815" cy="798478"/>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20" name="TextBox 20"/>
            <p:cNvSpPr txBox="1"/>
            <p:nvPr/>
          </p:nvSpPr>
          <p:spPr>
            <a:xfrm>
              <a:off x="0" y="-38100"/>
              <a:ext cx="1696815" cy="836578"/>
            </a:xfrm>
            <a:prstGeom prst="rect">
              <a:avLst/>
            </a:prstGeom>
          </p:spPr>
          <p:txBody>
            <a:bodyPr lIns="50800" tIns="50800" rIns="50800" bIns="50800" rtlCol="0" anchor="ctr"/>
            <a:lstStyle/>
            <a:p>
              <a:pPr algn="ctr">
                <a:lnSpc>
                  <a:spcPts val="2660"/>
                </a:lnSpc>
                <a:spcBef>
                  <a:spcPct val="0"/>
                </a:spcBef>
              </a:pPr>
            </a:p>
          </p:txBody>
        </p:sp>
      </p:grpSp>
      <p:grpSp>
        <p:nvGrpSpPr>
          <p:cNvPr id="21" name="Group 21"/>
          <p:cNvGrpSpPr/>
          <p:nvPr/>
        </p:nvGrpSpPr>
        <p:grpSpPr>
          <a:xfrm rot="0">
            <a:off x="11200705" y="4568589"/>
            <a:ext cx="3654645" cy="1719783"/>
            <a:chOff x="0" y="0"/>
            <a:chExt cx="1696815" cy="798478"/>
          </a:xfrm>
        </p:grpSpPr>
        <p:sp>
          <p:nvSpPr>
            <p:cNvPr id="22" name="Freeform 22"/>
            <p:cNvSpPr/>
            <p:nvPr/>
          </p:nvSpPr>
          <p:spPr>
            <a:xfrm>
              <a:off x="0" y="0"/>
              <a:ext cx="1696815" cy="798478"/>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23" name="TextBox 23"/>
            <p:cNvSpPr txBox="1"/>
            <p:nvPr/>
          </p:nvSpPr>
          <p:spPr>
            <a:xfrm>
              <a:off x="0" y="-38100"/>
              <a:ext cx="1696815" cy="836578"/>
            </a:xfrm>
            <a:prstGeom prst="rect">
              <a:avLst/>
            </a:prstGeom>
          </p:spPr>
          <p:txBody>
            <a:bodyPr lIns="50800" tIns="50800" rIns="50800" bIns="50800" rtlCol="0" anchor="ctr"/>
            <a:lstStyle/>
            <a:p>
              <a:pPr algn="ctr">
                <a:lnSpc>
                  <a:spcPts val="2660"/>
                </a:lnSpc>
                <a:spcBef>
                  <a:spcPct val="0"/>
                </a:spcBef>
              </a:pPr>
            </a:p>
          </p:txBody>
        </p:sp>
      </p:grpSp>
      <p:grpSp>
        <p:nvGrpSpPr>
          <p:cNvPr id="24" name="Group 24"/>
          <p:cNvGrpSpPr/>
          <p:nvPr/>
        </p:nvGrpSpPr>
        <p:grpSpPr>
          <a:xfrm rot="0">
            <a:off x="7372782" y="4569626"/>
            <a:ext cx="3654645" cy="1719783"/>
            <a:chOff x="0" y="0"/>
            <a:chExt cx="1696815" cy="798478"/>
          </a:xfrm>
        </p:grpSpPr>
        <p:sp>
          <p:nvSpPr>
            <p:cNvPr id="25" name="Freeform 25"/>
            <p:cNvSpPr/>
            <p:nvPr/>
          </p:nvSpPr>
          <p:spPr>
            <a:xfrm>
              <a:off x="0" y="0"/>
              <a:ext cx="1696815" cy="798478"/>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26" name="TextBox 26"/>
            <p:cNvSpPr txBox="1"/>
            <p:nvPr/>
          </p:nvSpPr>
          <p:spPr>
            <a:xfrm>
              <a:off x="0" y="-38100"/>
              <a:ext cx="1696815" cy="836578"/>
            </a:xfrm>
            <a:prstGeom prst="rect">
              <a:avLst/>
            </a:prstGeom>
          </p:spPr>
          <p:txBody>
            <a:bodyPr lIns="50800" tIns="50800" rIns="50800" bIns="50800" rtlCol="0" anchor="ctr"/>
            <a:lstStyle/>
            <a:p>
              <a:pPr algn="ctr">
                <a:lnSpc>
                  <a:spcPts val="2660"/>
                </a:lnSpc>
                <a:spcBef>
                  <a:spcPct val="0"/>
                </a:spcBef>
              </a:pPr>
            </a:p>
          </p:txBody>
        </p:sp>
      </p:grpSp>
      <p:grpSp>
        <p:nvGrpSpPr>
          <p:cNvPr id="27" name="Group 27"/>
          <p:cNvGrpSpPr/>
          <p:nvPr/>
        </p:nvGrpSpPr>
        <p:grpSpPr>
          <a:xfrm rot="0">
            <a:off x="3542332" y="6876848"/>
            <a:ext cx="3654645" cy="1719783"/>
            <a:chOff x="0" y="0"/>
            <a:chExt cx="1696815" cy="798478"/>
          </a:xfrm>
        </p:grpSpPr>
        <p:sp>
          <p:nvSpPr>
            <p:cNvPr id="28" name="Freeform 28"/>
            <p:cNvSpPr/>
            <p:nvPr/>
          </p:nvSpPr>
          <p:spPr>
            <a:xfrm>
              <a:off x="0" y="0"/>
              <a:ext cx="1696815" cy="798478"/>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29" name="TextBox 29"/>
            <p:cNvSpPr txBox="1"/>
            <p:nvPr/>
          </p:nvSpPr>
          <p:spPr>
            <a:xfrm>
              <a:off x="0" y="-38100"/>
              <a:ext cx="1696815" cy="836578"/>
            </a:xfrm>
            <a:prstGeom prst="rect">
              <a:avLst/>
            </a:prstGeom>
          </p:spPr>
          <p:txBody>
            <a:bodyPr lIns="50800" tIns="50800" rIns="50800" bIns="50800" rtlCol="0" anchor="ctr"/>
            <a:lstStyle/>
            <a:p>
              <a:pPr algn="ctr">
                <a:lnSpc>
                  <a:spcPts val="2660"/>
                </a:lnSpc>
                <a:spcBef>
                  <a:spcPct val="0"/>
                </a:spcBef>
              </a:pPr>
            </a:p>
          </p:txBody>
        </p:sp>
      </p:grpSp>
      <p:grpSp>
        <p:nvGrpSpPr>
          <p:cNvPr id="30" name="Group 30"/>
          <p:cNvGrpSpPr/>
          <p:nvPr/>
        </p:nvGrpSpPr>
        <p:grpSpPr>
          <a:xfrm rot="0">
            <a:off x="11200705" y="6840822"/>
            <a:ext cx="3654645" cy="1719783"/>
            <a:chOff x="0" y="0"/>
            <a:chExt cx="1696815" cy="798478"/>
          </a:xfrm>
        </p:grpSpPr>
        <p:sp>
          <p:nvSpPr>
            <p:cNvPr id="31" name="Freeform 31"/>
            <p:cNvSpPr/>
            <p:nvPr/>
          </p:nvSpPr>
          <p:spPr>
            <a:xfrm>
              <a:off x="0" y="0"/>
              <a:ext cx="1696815" cy="798478"/>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2" name="TextBox 32"/>
            <p:cNvSpPr txBox="1"/>
            <p:nvPr/>
          </p:nvSpPr>
          <p:spPr>
            <a:xfrm>
              <a:off x="0" y="-38100"/>
              <a:ext cx="1696815" cy="836578"/>
            </a:xfrm>
            <a:prstGeom prst="rect">
              <a:avLst/>
            </a:prstGeom>
          </p:spPr>
          <p:txBody>
            <a:bodyPr lIns="50800" tIns="50800" rIns="50800" bIns="50800" rtlCol="0" anchor="ctr"/>
            <a:lstStyle/>
            <a:p>
              <a:pPr algn="ctr">
                <a:lnSpc>
                  <a:spcPts val="2660"/>
                </a:lnSpc>
                <a:spcBef>
                  <a:spcPct val="0"/>
                </a:spcBef>
              </a:pPr>
            </a:p>
          </p:txBody>
        </p:sp>
      </p:grpSp>
      <p:grpSp>
        <p:nvGrpSpPr>
          <p:cNvPr id="33" name="Group 33"/>
          <p:cNvGrpSpPr/>
          <p:nvPr/>
        </p:nvGrpSpPr>
        <p:grpSpPr>
          <a:xfrm rot="0">
            <a:off x="7371519" y="6878922"/>
            <a:ext cx="3654645" cy="1719783"/>
            <a:chOff x="0" y="0"/>
            <a:chExt cx="1696815" cy="798478"/>
          </a:xfrm>
        </p:grpSpPr>
        <p:sp>
          <p:nvSpPr>
            <p:cNvPr id="34" name="Freeform 34"/>
            <p:cNvSpPr/>
            <p:nvPr/>
          </p:nvSpPr>
          <p:spPr>
            <a:xfrm>
              <a:off x="0" y="0"/>
              <a:ext cx="1696815" cy="798478"/>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5" name="TextBox 35"/>
            <p:cNvSpPr txBox="1"/>
            <p:nvPr/>
          </p:nvSpPr>
          <p:spPr>
            <a:xfrm>
              <a:off x="0" y="-38100"/>
              <a:ext cx="1696815" cy="836578"/>
            </a:xfrm>
            <a:prstGeom prst="rect">
              <a:avLst/>
            </a:prstGeom>
          </p:spPr>
          <p:txBody>
            <a:bodyPr lIns="50800" tIns="50800" rIns="50800" bIns="50800" rtlCol="0" anchor="ctr"/>
            <a:lstStyle/>
            <a:p>
              <a:pPr algn="ctr">
                <a:lnSpc>
                  <a:spcPts val="2660"/>
                </a:lnSpc>
                <a:spcBef>
                  <a:spcPct val="0"/>
                </a:spcBef>
              </a:pPr>
            </a:p>
          </p:txBody>
        </p:sp>
      </p:grpSp>
      <p:sp>
        <p:nvSpPr>
          <p:cNvPr id="37" name="Text Box 36"/>
          <p:cNvSpPr txBox="1"/>
          <p:nvPr/>
        </p:nvSpPr>
        <p:spPr>
          <a:xfrm>
            <a:off x="4876800" y="2628900"/>
            <a:ext cx="1028700" cy="1014730"/>
          </a:xfrm>
          <a:prstGeom prst="rect">
            <a:avLst/>
          </a:prstGeom>
          <a:noFill/>
        </p:spPr>
        <p:txBody>
          <a:bodyPr wrap="square" rtlCol="0">
            <a:spAutoFit/>
          </a:bodyPr>
          <a:p>
            <a:pPr algn="ctr"/>
            <a:r>
              <a:rPr lang="en-US" sz="6000" b="1">
                <a:solidFill>
                  <a:schemeClr val="bg1"/>
                </a:solidFill>
                <a:hlinkClick r:id="rId10" tooltip="" action="ppaction://hlinksldjump"/>
              </a:rPr>
              <a:t>1</a:t>
            </a:r>
            <a:endParaRPr lang="en-US" sz="6000" b="1">
              <a:solidFill>
                <a:schemeClr val="bg1"/>
              </a:solidFill>
            </a:endParaRPr>
          </a:p>
        </p:txBody>
      </p:sp>
      <p:sp>
        <p:nvSpPr>
          <p:cNvPr id="41" name="Text Box 40"/>
          <p:cNvSpPr txBox="1"/>
          <p:nvPr/>
        </p:nvSpPr>
        <p:spPr>
          <a:xfrm>
            <a:off x="8644890" y="2628900"/>
            <a:ext cx="1028700" cy="1014730"/>
          </a:xfrm>
          <a:prstGeom prst="rect">
            <a:avLst/>
          </a:prstGeom>
          <a:noFill/>
        </p:spPr>
        <p:txBody>
          <a:bodyPr wrap="square" rtlCol="0">
            <a:spAutoFit/>
          </a:bodyPr>
          <a:p>
            <a:pPr algn="ctr"/>
            <a:r>
              <a:rPr lang="en-US" sz="6000" b="1">
                <a:solidFill>
                  <a:schemeClr val="bg1"/>
                </a:solidFill>
                <a:hlinkClick r:id="rId11" tooltip="" action="ppaction://hlinksldjump"/>
              </a:rPr>
              <a:t>2</a:t>
            </a:r>
            <a:endParaRPr lang="en-US" sz="6000" b="1">
              <a:solidFill>
                <a:schemeClr val="bg1"/>
              </a:solidFill>
            </a:endParaRPr>
          </a:p>
        </p:txBody>
      </p:sp>
      <p:sp>
        <p:nvSpPr>
          <p:cNvPr id="42" name="Text Box 41"/>
          <p:cNvSpPr txBox="1"/>
          <p:nvPr/>
        </p:nvSpPr>
        <p:spPr>
          <a:xfrm>
            <a:off x="12412980" y="2628900"/>
            <a:ext cx="1028700" cy="1014730"/>
          </a:xfrm>
          <a:prstGeom prst="rect">
            <a:avLst/>
          </a:prstGeom>
          <a:noFill/>
        </p:spPr>
        <p:txBody>
          <a:bodyPr wrap="square" rtlCol="0">
            <a:spAutoFit/>
          </a:bodyPr>
          <a:p>
            <a:pPr algn="ctr"/>
            <a:r>
              <a:rPr lang="en-US" sz="6000" b="1">
                <a:solidFill>
                  <a:schemeClr val="bg1"/>
                </a:solidFill>
                <a:hlinkClick r:id="rId12" tooltip="" action="ppaction://hlinksldjump"/>
              </a:rPr>
              <a:t>3</a:t>
            </a:r>
            <a:endParaRPr lang="en-US" sz="6000" b="1">
              <a:solidFill>
                <a:schemeClr val="bg1"/>
              </a:solidFill>
            </a:endParaRPr>
          </a:p>
        </p:txBody>
      </p:sp>
      <p:sp>
        <p:nvSpPr>
          <p:cNvPr id="43" name="Text Box 42"/>
          <p:cNvSpPr txBox="1"/>
          <p:nvPr/>
        </p:nvSpPr>
        <p:spPr>
          <a:xfrm>
            <a:off x="4876800" y="4921250"/>
            <a:ext cx="1028700" cy="1014730"/>
          </a:xfrm>
          <a:prstGeom prst="rect">
            <a:avLst/>
          </a:prstGeom>
          <a:noFill/>
        </p:spPr>
        <p:txBody>
          <a:bodyPr wrap="square" rtlCol="0">
            <a:spAutoFit/>
          </a:bodyPr>
          <a:p>
            <a:pPr algn="ctr"/>
            <a:r>
              <a:rPr lang="en-US" sz="6000" b="1">
                <a:solidFill>
                  <a:schemeClr val="bg1"/>
                </a:solidFill>
                <a:hlinkClick r:id="rId13" tooltip="" action="ppaction://hlinksldjump"/>
              </a:rPr>
              <a:t>4</a:t>
            </a:r>
            <a:endParaRPr lang="en-US" sz="6000" b="1">
              <a:solidFill>
                <a:schemeClr val="bg1"/>
              </a:solidFill>
            </a:endParaRPr>
          </a:p>
        </p:txBody>
      </p:sp>
      <p:sp>
        <p:nvSpPr>
          <p:cNvPr id="44" name="Text Box 43"/>
          <p:cNvSpPr txBox="1"/>
          <p:nvPr/>
        </p:nvSpPr>
        <p:spPr>
          <a:xfrm>
            <a:off x="8686800" y="4922520"/>
            <a:ext cx="1028700" cy="1014730"/>
          </a:xfrm>
          <a:prstGeom prst="rect">
            <a:avLst/>
          </a:prstGeom>
          <a:noFill/>
        </p:spPr>
        <p:txBody>
          <a:bodyPr wrap="square" rtlCol="0">
            <a:spAutoFit/>
          </a:bodyPr>
          <a:p>
            <a:pPr algn="ctr"/>
            <a:r>
              <a:rPr lang="en-US" sz="6000" b="1">
                <a:solidFill>
                  <a:schemeClr val="bg1"/>
                </a:solidFill>
                <a:hlinkClick r:id="rId14" tooltip="" action="ppaction://hlinksldjump"/>
              </a:rPr>
              <a:t>5</a:t>
            </a:r>
            <a:endParaRPr lang="en-US" sz="6000" b="1">
              <a:solidFill>
                <a:schemeClr val="bg1"/>
              </a:solidFill>
            </a:endParaRPr>
          </a:p>
        </p:txBody>
      </p:sp>
      <p:sp>
        <p:nvSpPr>
          <p:cNvPr id="45" name="Text Box 44"/>
          <p:cNvSpPr txBox="1"/>
          <p:nvPr/>
        </p:nvSpPr>
        <p:spPr>
          <a:xfrm>
            <a:off x="12494895" y="4914900"/>
            <a:ext cx="1028700" cy="1014730"/>
          </a:xfrm>
          <a:prstGeom prst="rect">
            <a:avLst/>
          </a:prstGeom>
          <a:noFill/>
        </p:spPr>
        <p:txBody>
          <a:bodyPr wrap="square" rtlCol="0">
            <a:spAutoFit/>
          </a:bodyPr>
          <a:p>
            <a:pPr algn="ctr"/>
            <a:r>
              <a:rPr lang="en-US" sz="6000" b="1">
                <a:solidFill>
                  <a:schemeClr val="bg1"/>
                </a:solidFill>
                <a:hlinkClick r:id="rId15" tooltip="" action="ppaction://hlinksldjump"/>
              </a:rPr>
              <a:t>6</a:t>
            </a:r>
            <a:endParaRPr lang="en-US" sz="6000" b="1">
              <a:solidFill>
                <a:schemeClr val="bg1"/>
              </a:solidFill>
            </a:endParaRPr>
          </a:p>
        </p:txBody>
      </p:sp>
      <p:sp>
        <p:nvSpPr>
          <p:cNvPr id="46" name="Text Box 45"/>
          <p:cNvSpPr txBox="1"/>
          <p:nvPr/>
        </p:nvSpPr>
        <p:spPr>
          <a:xfrm>
            <a:off x="4876800" y="7213600"/>
            <a:ext cx="1028700" cy="1014730"/>
          </a:xfrm>
          <a:prstGeom prst="rect">
            <a:avLst/>
          </a:prstGeom>
          <a:noFill/>
        </p:spPr>
        <p:txBody>
          <a:bodyPr wrap="square" rtlCol="0">
            <a:spAutoFit/>
          </a:bodyPr>
          <a:p>
            <a:pPr algn="ctr"/>
            <a:r>
              <a:rPr lang="en-US" sz="6000" b="1">
                <a:solidFill>
                  <a:schemeClr val="bg1"/>
                </a:solidFill>
                <a:hlinkClick r:id="rId16" tooltip="" action="ppaction://hlinksldjump"/>
              </a:rPr>
              <a:t>7</a:t>
            </a:r>
            <a:endParaRPr lang="en-US" sz="6000" b="1">
              <a:solidFill>
                <a:schemeClr val="bg1"/>
              </a:solidFill>
            </a:endParaRPr>
          </a:p>
        </p:txBody>
      </p:sp>
      <p:sp>
        <p:nvSpPr>
          <p:cNvPr id="47" name="Text Box 46"/>
          <p:cNvSpPr txBox="1"/>
          <p:nvPr/>
        </p:nvSpPr>
        <p:spPr>
          <a:xfrm>
            <a:off x="8684260" y="7277100"/>
            <a:ext cx="1028700" cy="1014730"/>
          </a:xfrm>
          <a:prstGeom prst="rect">
            <a:avLst/>
          </a:prstGeom>
          <a:noFill/>
        </p:spPr>
        <p:txBody>
          <a:bodyPr wrap="square" rtlCol="0">
            <a:spAutoFit/>
          </a:bodyPr>
          <a:p>
            <a:pPr algn="ctr"/>
            <a:r>
              <a:rPr lang="en-US" sz="6000" b="1">
                <a:solidFill>
                  <a:schemeClr val="bg1"/>
                </a:solidFill>
                <a:hlinkClick r:id="rId17" tooltip="" action="ppaction://hlinksldjump"/>
              </a:rPr>
              <a:t>8</a:t>
            </a:r>
            <a:endParaRPr lang="en-US" sz="6000" b="1">
              <a:solidFill>
                <a:schemeClr val="bg1"/>
              </a:solidFill>
            </a:endParaRPr>
          </a:p>
        </p:txBody>
      </p:sp>
      <p:sp>
        <p:nvSpPr>
          <p:cNvPr id="48" name="Text Box 47"/>
          <p:cNvSpPr txBox="1"/>
          <p:nvPr/>
        </p:nvSpPr>
        <p:spPr>
          <a:xfrm>
            <a:off x="12539980" y="7200900"/>
            <a:ext cx="1028700" cy="1014730"/>
          </a:xfrm>
          <a:prstGeom prst="rect">
            <a:avLst/>
          </a:prstGeom>
          <a:noFill/>
        </p:spPr>
        <p:txBody>
          <a:bodyPr wrap="square" rtlCol="0">
            <a:spAutoFit/>
          </a:bodyPr>
          <a:p>
            <a:pPr algn="ctr"/>
            <a:r>
              <a:rPr lang="en-US" sz="6000" b="1">
                <a:solidFill>
                  <a:schemeClr val="bg1"/>
                </a:solidFill>
                <a:hlinkClick r:id="rId18" tooltip="" action="ppaction://hlinksldjump"/>
              </a:rPr>
              <a:t>9</a:t>
            </a:r>
            <a:endParaRPr lang="en-US" sz="6000" b="1">
              <a:solidFill>
                <a:schemeClr val="bg1"/>
              </a:solidFill>
            </a:endParaRPr>
          </a:p>
        </p:txBody>
      </p:sp>
      <p:sp>
        <p:nvSpPr>
          <p:cNvPr id="49" name="Freeform 5"/>
          <p:cNvSpPr/>
          <p:nvPr/>
        </p:nvSpPr>
        <p:spPr>
          <a:xfrm>
            <a:off x="15468600" y="89535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50" name="Text Box 49">
            <a:hlinkClick r:id="rId11" action="ppaction://hlinksldjump"/>
          </p:cNvPr>
          <p:cNvSpPr txBox="1"/>
          <p:nvPr/>
        </p:nvSpPr>
        <p:spPr>
          <a:xfrm>
            <a:off x="15833090" y="9182100"/>
            <a:ext cx="1888490" cy="706755"/>
          </a:xfrm>
          <a:prstGeom prst="rect">
            <a:avLst/>
          </a:prstGeom>
          <a:noFill/>
        </p:spPr>
        <p:txBody>
          <a:bodyPr wrap="square" rtlCol="0">
            <a:spAutoFit/>
          </a:bodyPr>
          <a:p>
            <a:pPr algn="ctr"/>
            <a:r>
              <a:rPr lang="en-US" sz="4000" b="1">
                <a:solidFill>
                  <a:schemeClr val="bg1"/>
                </a:solidFill>
                <a:hlinkClick r:id="rId19" tooltip="" action="ppaction://hlinksldjump"/>
              </a:rPr>
              <a:t>Answer</a:t>
            </a:r>
            <a:endParaRPr lang="en-US" sz="4000" b="1">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028700" y="323100"/>
            <a:ext cx="16409872" cy="9640800"/>
          </a:xfrm>
          <a:custGeom>
            <a:avLst/>
            <a:gdLst/>
            <a:ahLst/>
            <a:cxnLst/>
            <a:rect l="l" t="t" r="r" b="b"/>
            <a:pathLst>
              <a:path w="16409872" h="9640800">
                <a:moveTo>
                  <a:pt x="0" y="0"/>
                </a:moveTo>
                <a:lnTo>
                  <a:pt x="16409872" y="0"/>
                </a:lnTo>
                <a:lnTo>
                  <a:pt x="16409872" y="9640800"/>
                </a:lnTo>
                <a:lnTo>
                  <a:pt x="0" y="9640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2531" y="634318"/>
            <a:ext cx="5551244" cy="693514"/>
          </a:xfrm>
          <a:prstGeom prst="rect">
            <a:avLst/>
          </a:prstGeom>
        </p:spPr>
        <p:txBody>
          <a:bodyPr lIns="0" tIns="0" rIns="0" bIns="0" rtlCol="0" anchor="t">
            <a:spAutoFit/>
          </a:bodyPr>
          <a:lstStyle/>
          <a:p>
            <a:pPr algn="ctr">
              <a:lnSpc>
                <a:spcPts val="5535"/>
              </a:lnSpc>
              <a:spcBef>
                <a:spcPct val="0"/>
              </a:spcBef>
            </a:pPr>
            <a:r>
              <a:rPr lang="en-US" sz="3955">
                <a:solidFill>
                  <a:srgbClr val="FBE3C0"/>
                </a:solidFill>
                <a:latin typeface="Art Nuvo"/>
                <a:ea typeface="Art Nuvo"/>
                <a:cs typeface="Art Nuvo"/>
                <a:sym typeface="Art Nuvo"/>
              </a:rPr>
              <a:t>PENJELASAN JAWABAN</a:t>
            </a:r>
            <a:endParaRPr lang="en-US" sz="3955">
              <a:solidFill>
                <a:srgbClr val="FBE3C0"/>
              </a:solidFill>
              <a:latin typeface="Art Nuvo"/>
              <a:ea typeface="Art Nuvo"/>
              <a:cs typeface="Art Nuvo"/>
              <a:sym typeface="Art Nuvo"/>
            </a:endParaRPr>
          </a:p>
        </p:txBody>
      </p:sp>
      <p:sp>
        <p:nvSpPr>
          <p:cNvPr id="5" name="TextBox 5"/>
          <p:cNvSpPr txBox="1"/>
          <p:nvPr/>
        </p:nvSpPr>
        <p:spPr>
          <a:xfrm>
            <a:off x="1447939" y="1714717"/>
            <a:ext cx="15531822" cy="7540625"/>
          </a:xfrm>
          <a:prstGeom prst="rect">
            <a:avLst/>
          </a:prstGeom>
        </p:spPr>
        <p:txBody>
          <a:bodyPr lIns="0" tIns="0" rIns="0" bIns="0" rtlCol="0" anchor="t">
            <a:spAutoFit/>
          </a:bodyPr>
          <a:lstStyle/>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A: benar karena menggunakan HAVING untuk memfilter hasil berdasarkan rata-rata gaji dan jumlah pegawai dengan benar setelah pengelompokan.</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B: Salah, karena COUNT(Nip) tidak bisa digunakan dalam WHERE sebelum GROUP BY.</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C: Benar, tetapi meskipun ini menghasilkan hasil yang sama, tidak perlu mencantumkan AVG(Gaji) lagi dalam SELECT.</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D: Salah, karena menggunakan &lt; pada jumlah pegawai bertentangan dengan syarat lebih dari 5.</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E: Salah, karena menggunakan &lt; pada jumlah pegawai juga bertentangan dengan syarat yang diberikan.</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p:txBody>
      </p:sp>
      <p:sp>
        <p:nvSpPr>
          <p:cNvPr id="10" name="Freeform 5"/>
          <p:cNvSpPr/>
          <p:nvPr/>
        </p:nvSpPr>
        <p:spPr>
          <a:xfrm>
            <a:off x="15240000" y="87249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4" action="ppaction://hlinksldjump"/>
          </p:cNvPr>
          <p:cNvSpPr txBox="1"/>
          <p:nvPr/>
        </p:nvSpPr>
        <p:spPr>
          <a:xfrm>
            <a:off x="15544800" y="8953500"/>
            <a:ext cx="1888490" cy="706755"/>
          </a:xfrm>
          <a:prstGeom prst="rect">
            <a:avLst/>
          </a:prstGeom>
          <a:noFill/>
        </p:spPr>
        <p:txBody>
          <a:bodyPr wrap="square" rtlCol="0">
            <a:spAutoFit/>
          </a:bodyPr>
          <a:p>
            <a:pPr algn="ctr"/>
            <a:r>
              <a:rPr lang="en-US" sz="4000" b="1">
                <a:solidFill>
                  <a:schemeClr val="bg1"/>
                </a:solidFill>
                <a:hlinkClick r:id="rId5" action="ppaction://hlinksldjump"/>
              </a:rPr>
              <a:t>Back</a:t>
            </a:r>
            <a:endParaRPr lang="en-US" sz="4000" b="1">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stretch>
              <a:fillRect/>
            </a:stretch>
          </a:blipFill>
        </p:spPr>
      </p:sp>
      <p:sp>
        <p:nvSpPr>
          <p:cNvPr id="4" name="Freeform 4"/>
          <p:cNvSpPr/>
          <p:nvPr/>
        </p:nvSpPr>
        <p:spPr>
          <a:xfrm>
            <a:off x="413837" y="1958653"/>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3"/>
            <a:stretch>
              <a:fillRect/>
            </a:stretch>
          </a:blipFill>
        </p:spPr>
      </p:sp>
      <p:sp>
        <p:nvSpPr>
          <p:cNvPr id="5" name="Freeform 5"/>
          <p:cNvSpPr/>
          <p:nvPr/>
        </p:nvSpPr>
        <p:spPr>
          <a:xfrm>
            <a:off x="-1284720" y="8316612"/>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
        <p:nvSpPr>
          <p:cNvPr id="6" name="Freeform 6"/>
          <p:cNvSpPr/>
          <p:nvPr/>
        </p:nvSpPr>
        <p:spPr>
          <a:xfrm>
            <a:off x="15334209" y="2432483"/>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
        <p:nvSpPr>
          <p:cNvPr id="7" name="Freeform 7"/>
          <p:cNvSpPr/>
          <p:nvPr/>
        </p:nvSpPr>
        <p:spPr>
          <a:xfrm>
            <a:off x="15160492" y="7413805"/>
            <a:ext cx="2285387" cy="2285387"/>
          </a:xfrm>
          <a:custGeom>
            <a:avLst/>
            <a:gdLst/>
            <a:ahLst/>
            <a:cxnLst/>
            <a:rect l="l" t="t" r="r" b="b"/>
            <a:pathLst>
              <a:path w="2285387" h="2285387">
                <a:moveTo>
                  <a:pt x="0" y="0"/>
                </a:moveTo>
                <a:lnTo>
                  <a:pt x="2285386" y="0"/>
                </a:lnTo>
                <a:lnTo>
                  <a:pt x="2285386" y="2285387"/>
                </a:lnTo>
                <a:lnTo>
                  <a:pt x="0" y="22853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3523179" y="3528278"/>
            <a:ext cx="11241643" cy="3167247"/>
          </a:xfrm>
          <a:custGeom>
            <a:avLst/>
            <a:gdLst/>
            <a:ahLst/>
            <a:cxnLst/>
            <a:rect l="l" t="t" r="r" b="b"/>
            <a:pathLst>
              <a:path w="11241643" h="3167247">
                <a:moveTo>
                  <a:pt x="0" y="0"/>
                </a:moveTo>
                <a:lnTo>
                  <a:pt x="11241642" y="0"/>
                </a:lnTo>
                <a:lnTo>
                  <a:pt x="11241642" y="3167247"/>
                </a:lnTo>
                <a:lnTo>
                  <a:pt x="0" y="3167247"/>
                </a:lnTo>
                <a:lnTo>
                  <a:pt x="0" y="0"/>
                </a:lnTo>
                <a:close/>
              </a:path>
            </a:pathLst>
          </a:custGeom>
          <a:blipFill>
            <a:blip r:embed="rId7"/>
            <a:stretch>
              <a:fillRect/>
            </a:stretch>
          </a:blipFill>
        </p:spPr>
      </p:sp>
      <p:sp>
        <p:nvSpPr>
          <p:cNvPr id="9" name="TextBox 9"/>
          <p:cNvSpPr txBox="1"/>
          <p:nvPr/>
        </p:nvSpPr>
        <p:spPr>
          <a:xfrm>
            <a:off x="3759080" y="1749103"/>
            <a:ext cx="10769841"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6</a:t>
            </a:r>
            <a:endParaRPr lang="en-US" sz="10345">
              <a:solidFill>
                <a:srgbClr val="A7362A"/>
              </a:solidFill>
              <a:latin typeface="Art Nuvo"/>
              <a:ea typeface="Art Nuvo"/>
              <a:cs typeface="Art Nuvo"/>
              <a:sym typeface="Art Nuvo"/>
            </a:endParaRPr>
          </a:p>
        </p:txBody>
      </p:sp>
      <p:sp>
        <p:nvSpPr>
          <p:cNvPr id="10" name="TextBox 10"/>
          <p:cNvSpPr txBox="1"/>
          <p:nvPr/>
        </p:nvSpPr>
        <p:spPr>
          <a:xfrm>
            <a:off x="2929252" y="6828875"/>
            <a:ext cx="12461848" cy="2298065"/>
          </a:xfrm>
          <a:prstGeom prst="rect">
            <a:avLst/>
          </a:prstGeom>
        </p:spPr>
        <p:txBody>
          <a:bodyPr lIns="0" tIns="0" rIns="0" bIns="0" rtlCol="0" anchor="t">
            <a:spAutoFit/>
          </a:bodyPr>
          <a:lstStyle/>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Anda ingin menemukan nomor cabang yang memiliki total gaji lebih dari 25.000.000 dan memiliki setidaknya 4 jabatan unik. Query yang benar adalah:</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spcBef>
                <a:spcPct val="0"/>
              </a:spcBef>
            </a:pPr>
          </a:p>
        </p:txBody>
      </p:sp>
      <p:sp>
        <p:nvSpPr>
          <p:cNvPr id="12" name="Freeform 5"/>
          <p:cNvSpPr/>
          <p:nvPr/>
        </p:nvSpPr>
        <p:spPr>
          <a:xfrm>
            <a:off x="15163800" y="84963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3" name="Text Box 12">
            <a:hlinkClick r:id="rId8" tooltip="" action="ppaction://hlinksldjump"/>
          </p:cNvPr>
          <p:cNvSpPr txBox="1"/>
          <p:nvPr/>
        </p:nvSpPr>
        <p:spPr>
          <a:xfrm>
            <a:off x="15544800" y="8728710"/>
            <a:ext cx="1888490" cy="706755"/>
          </a:xfrm>
          <a:prstGeom prst="rect">
            <a:avLst/>
          </a:prstGeom>
          <a:noFill/>
        </p:spPr>
        <p:txBody>
          <a:bodyPr wrap="square" rtlCol="0">
            <a:spAutoFit/>
          </a:bodyPr>
          <a:p>
            <a:pPr algn="ctr"/>
            <a:r>
              <a:rPr lang="en-US" sz="4000" b="1">
                <a:solidFill>
                  <a:schemeClr val="bg1"/>
                </a:solidFill>
              </a:rPr>
              <a:t>Answer</a:t>
            </a:r>
            <a:endParaRPr lang="en-US" sz="4000" b="1">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331967" y="683432"/>
            <a:ext cx="15624065" cy="9179138"/>
          </a:xfrm>
          <a:custGeom>
            <a:avLst/>
            <a:gdLst/>
            <a:ahLst/>
            <a:cxnLst/>
            <a:rect l="l" t="t" r="r" b="b"/>
            <a:pathLst>
              <a:path w="15624065" h="9179138">
                <a:moveTo>
                  <a:pt x="0" y="0"/>
                </a:moveTo>
                <a:lnTo>
                  <a:pt x="15624066" y="0"/>
                </a:lnTo>
                <a:lnTo>
                  <a:pt x="15624066" y="9179138"/>
                </a:lnTo>
                <a:lnTo>
                  <a:pt x="0" y="9179138"/>
                </a:lnTo>
                <a:lnTo>
                  <a:pt x="0" y="0"/>
                </a:lnTo>
                <a:close/>
              </a:path>
            </a:pathLst>
          </a:custGeom>
          <a:blipFill>
            <a:blip r:embed="rId2"/>
            <a:stretch>
              <a:fillRect/>
            </a:stretch>
          </a:blipFill>
        </p:spPr>
      </p:sp>
      <p:sp>
        <p:nvSpPr>
          <p:cNvPr id="4" name="TextBox 4"/>
          <p:cNvSpPr txBox="1"/>
          <p:nvPr/>
        </p:nvSpPr>
        <p:spPr>
          <a:xfrm>
            <a:off x="3759080" y="1749103"/>
            <a:ext cx="10769841"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6</a:t>
            </a:r>
            <a:endParaRPr lang="en-US" sz="10345">
              <a:solidFill>
                <a:srgbClr val="A7362A"/>
              </a:solidFill>
              <a:latin typeface="Art Nuvo"/>
              <a:ea typeface="Art Nuvo"/>
              <a:cs typeface="Art Nuvo"/>
              <a:sym typeface="Art Nuvo"/>
            </a:endParaRPr>
          </a:p>
        </p:txBody>
      </p:sp>
      <p:sp>
        <p:nvSpPr>
          <p:cNvPr id="5" name="TextBox 5"/>
          <p:cNvSpPr txBox="1"/>
          <p:nvPr/>
        </p:nvSpPr>
        <p:spPr>
          <a:xfrm>
            <a:off x="1644870" y="3060912"/>
            <a:ext cx="5400930" cy="8851265"/>
          </a:xfrm>
          <a:prstGeom prst="rect">
            <a:avLst/>
          </a:prstGeom>
        </p:spPr>
        <p:txBody>
          <a:bodyPr lIns="0" tIns="0" rIns="0" bIns="0" rtlCol="0" anchor="t">
            <a:spAutoFit/>
          </a:bodyPr>
          <a:lstStyle/>
          <a:p>
            <a:pPr algn="ctr">
              <a:lnSpc>
                <a:spcPts val="3500"/>
              </a:lnSpc>
            </a:pPr>
          </a:p>
          <a:p>
            <a:pPr algn="ctr">
              <a:lnSpc>
                <a:spcPts val="4340"/>
              </a:lnSpc>
            </a:pPr>
            <a:r>
              <a:rPr lang="en-US" sz="3100" spc="-61">
                <a:solidFill>
                  <a:srgbClr val="000000"/>
                </a:solidFill>
                <a:latin typeface="Etna Sans Serif" panose="02000600000000000000"/>
                <a:ea typeface="Etna Sans Serif" panose="02000600000000000000"/>
                <a:cs typeface="Etna Sans Serif" panose="02000600000000000000"/>
                <a:sym typeface="Etna Sans Serif" panose="02000600000000000000"/>
              </a:rPr>
              <a:t>A.SELECT Nomor_Cabang </a:t>
            </a:r>
            <a:endParaRPr lang="en-US" sz="3100" spc="-61">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Nomor_Cabang </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SUM(Gaji) &gt; 25000000 AND COUNT(DISTINCT Jabatan) &gt;= 4;</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4340"/>
              </a:lnSpc>
            </a:pPr>
            <a:r>
              <a:rPr lang="en-US" sz="3100" spc="-61">
                <a:solidFill>
                  <a:srgbClr val="000000"/>
                </a:solidFill>
                <a:latin typeface="Etna Sans Serif" panose="02000600000000000000"/>
                <a:ea typeface="Etna Sans Serif" panose="02000600000000000000"/>
                <a:cs typeface="Etna Sans Serif" panose="02000600000000000000"/>
                <a:sym typeface="Etna Sans Serif" panose="02000600000000000000"/>
              </a:rPr>
              <a:t>B. SELECT Nomor_Cabang, SUM(Gaji) </a:t>
            </a:r>
            <a:endParaRPr lang="en-US" sz="3100" spc="-61">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Nomor_Cabang </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COUNT(Jabatan) &gt;= 4 AND SUM(Gaji) &lt; </a:t>
            </a: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25000000</a:t>
            </a: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3500"/>
              </a:lnSpc>
            </a:pPr>
          </a:p>
          <a:p>
            <a:pPr algn="ctr">
              <a:lnSpc>
                <a:spcPts val="3500"/>
              </a:lnSpc>
            </a:pPr>
          </a:p>
          <a:p>
            <a:pPr algn="ctr">
              <a:lnSpc>
                <a:spcPts val="3500"/>
              </a:lnSpc>
            </a:pPr>
          </a:p>
          <a:p>
            <a:pPr algn="ctr">
              <a:lnSpc>
                <a:spcPts val="3500"/>
              </a:lnSpc>
            </a:pPr>
          </a:p>
          <a:p>
            <a:pPr algn="ctr">
              <a:lnSpc>
                <a:spcPts val="3500"/>
              </a:lnSpc>
              <a:spcBef>
                <a:spcPct val="0"/>
              </a:spcBef>
            </a:pPr>
          </a:p>
        </p:txBody>
      </p:sp>
      <p:sp>
        <p:nvSpPr>
          <p:cNvPr id="6" name="TextBox 6"/>
          <p:cNvSpPr txBox="1"/>
          <p:nvPr/>
        </p:nvSpPr>
        <p:spPr>
          <a:xfrm>
            <a:off x="7198200" y="3552948"/>
            <a:ext cx="4734579" cy="5601335"/>
          </a:xfrm>
          <a:prstGeom prst="rect">
            <a:avLst/>
          </a:prstGeom>
        </p:spPr>
        <p:txBody>
          <a:bodyPr lIns="0" tIns="0" rIns="0" bIns="0" rtlCol="0" anchor="t">
            <a:spAutoFit/>
          </a:bodyPr>
          <a:lstStyle/>
          <a:p>
            <a:pPr algn="ctr">
              <a:lnSpc>
                <a:spcPts val="4340"/>
              </a:lnSpc>
            </a:pP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C. </a:t>
            </a: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Nomor_Cabang </a:t>
            </a:r>
            <a:endPar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Nomor_Cabang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COUNT(DISTINCT Jabatan) &lt; 4 AND SUM(Gaji) &gt; </a:t>
            </a: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25000000</a:t>
            </a: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4340"/>
              </a:lnSpc>
            </a:pPr>
            <a:r>
              <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rPr>
              <a:t>D. SELECT Nomor_Cabang </a:t>
            </a:r>
            <a:endParaRPr lang="en-US" sz="3100" spc="-62">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Nomor_Cabang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COUNT(DISTINCT Jabatan) &gt;= 4 AND SUM(Gaji) &lt;= </a:t>
            </a: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25000000</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spcBef>
                <a:spcPct val="0"/>
              </a:spcBef>
            </a:pPr>
          </a:p>
        </p:txBody>
      </p:sp>
      <p:sp>
        <p:nvSpPr>
          <p:cNvPr id="7" name="TextBox 7"/>
          <p:cNvSpPr txBox="1"/>
          <p:nvPr/>
        </p:nvSpPr>
        <p:spPr>
          <a:xfrm>
            <a:off x="12085178" y="4710961"/>
            <a:ext cx="4388076" cy="2746375"/>
          </a:xfrm>
          <a:prstGeom prst="rect">
            <a:avLst/>
          </a:prstGeom>
        </p:spPr>
        <p:txBody>
          <a:bodyPr lIns="0" tIns="0" rIns="0" bIns="0" rtlCol="0" anchor="t">
            <a:spAutoFit/>
          </a:bodyPr>
          <a:lstStyle/>
          <a:p>
            <a:pPr algn="ctr">
              <a:lnSpc>
                <a:spcPts val="3920"/>
              </a:lnSpc>
            </a:pPr>
            <a:r>
              <a:rPr lang="en-US" sz="2800" spc="-56">
                <a:solidFill>
                  <a:srgbClr val="000000"/>
                </a:solidFill>
                <a:latin typeface="Etna Sans Serif" panose="02000600000000000000"/>
                <a:ea typeface="Etna Sans Serif" panose="02000600000000000000"/>
                <a:cs typeface="Etna Sans Serif" panose="02000600000000000000"/>
                <a:sym typeface="Etna Sans Serif" panose="02000600000000000000"/>
              </a:rPr>
              <a:t>E. </a:t>
            </a:r>
            <a:r>
              <a:rPr lang="en-US" sz="2800" spc="-56">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Nomor_Cabang </a:t>
            </a:r>
            <a:endParaRPr lang="en-US" sz="2800" spc="-56">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Nomor_Cabang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COUNT(Jabatan) &gt;= 4 AND SUM(Gaji) &gt; </a:t>
            </a: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25000000</a:t>
            </a: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spcBef>
                <a:spcPct val="0"/>
              </a:spcBef>
            </a:pPr>
          </a:p>
        </p:txBody>
      </p:sp>
      <p:sp>
        <p:nvSpPr>
          <p:cNvPr id="8" name="Freeform 8"/>
          <p:cNvSpPr/>
          <p:nvPr/>
        </p:nvSpPr>
        <p:spPr>
          <a:xfrm>
            <a:off x="397482" y="779733"/>
            <a:ext cx="2835096" cy="2835096"/>
          </a:xfrm>
          <a:custGeom>
            <a:avLst/>
            <a:gdLst/>
            <a:ahLst/>
            <a:cxnLst/>
            <a:rect l="l" t="t" r="r" b="b"/>
            <a:pathLst>
              <a:path w="2835096" h="2835096">
                <a:moveTo>
                  <a:pt x="0" y="0"/>
                </a:moveTo>
                <a:lnTo>
                  <a:pt x="2835095" y="0"/>
                </a:lnTo>
                <a:lnTo>
                  <a:pt x="2835095" y="2835096"/>
                </a:lnTo>
                <a:lnTo>
                  <a:pt x="0" y="2835096"/>
                </a:lnTo>
                <a:lnTo>
                  <a:pt x="0" y="0"/>
                </a:lnTo>
                <a:close/>
              </a:path>
            </a:pathLst>
          </a:custGeom>
          <a:blipFill>
            <a:blip r:embed="rId3"/>
            <a:stretch>
              <a:fillRect/>
            </a:stretch>
          </a:blipFill>
        </p:spPr>
      </p:sp>
      <p:sp>
        <p:nvSpPr>
          <p:cNvPr id="9" name="Freeform 9"/>
          <p:cNvSpPr/>
          <p:nvPr/>
        </p:nvSpPr>
        <p:spPr>
          <a:xfrm>
            <a:off x="397482" y="7967205"/>
            <a:ext cx="2097295" cy="2097295"/>
          </a:xfrm>
          <a:custGeom>
            <a:avLst/>
            <a:gdLst/>
            <a:ahLst/>
            <a:cxnLst/>
            <a:rect l="l" t="t" r="r" b="b"/>
            <a:pathLst>
              <a:path w="2097295" h="2097295">
                <a:moveTo>
                  <a:pt x="0" y="0"/>
                </a:moveTo>
                <a:lnTo>
                  <a:pt x="2097295" y="0"/>
                </a:lnTo>
                <a:lnTo>
                  <a:pt x="2097295" y="2097295"/>
                </a:lnTo>
                <a:lnTo>
                  <a:pt x="0" y="2097295"/>
                </a:lnTo>
                <a:lnTo>
                  <a:pt x="0" y="0"/>
                </a:lnTo>
                <a:close/>
              </a:path>
            </a:pathLst>
          </a:custGeom>
          <a:blipFill>
            <a:blip r:embed="rId4"/>
            <a:stretch>
              <a:fillRect/>
            </a:stretch>
          </a:blipFill>
        </p:spPr>
      </p:sp>
      <p:sp>
        <p:nvSpPr>
          <p:cNvPr id="10" name="Freeform 10"/>
          <p:cNvSpPr/>
          <p:nvPr/>
        </p:nvSpPr>
        <p:spPr>
          <a:xfrm>
            <a:off x="15326146" y="1054588"/>
            <a:ext cx="2285387" cy="2285387"/>
          </a:xfrm>
          <a:custGeom>
            <a:avLst/>
            <a:gdLst/>
            <a:ahLst/>
            <a:cxnLst/>
            <a:rect l="l" t="t" r="r" b="b"/>
            <a:pathLst>
              <a:path w="2285387" h="2285387">
                <a:moveTo>
                  <a:pt x="0" y="0"/>
                </a:moveTo>
                <a:lnTo>
                  <a:pt x="2285387" y="0"/>
                </a:lnTo>
                <a:lnTo>
                  <a:pt x="2285387" y="2285386"/>
                </a:lnTo>
                <a:lnTo>
                  <a:pt x="0" y="2285386"/>
                </a:lnTo>
                <a:lnTo>
                  <a:pt x="0" y="0"/>
                </a:lnTo>
                <a:close/>
              </a:path>
            </a:pathLst>
          </a:custGeom>
          <a:blipFill>
            <a:blip r:embed="rId4"/>
            <a:stretch>
              <a:fillRect/>
            </a:stretch>
          </a:blipFill>
        </p:spPr>
      </p:sp>
      <p:sp>
        <p:nvSpPr>
          <p:cNvPr id="11" name="Freeform 11"/>
          <p:cNvSpPr/>
          <p:nvPr/>
        </p:nvSpPr>
        <p:spPr>
          <a:xfrm>
            <a:off x="15051292" y="7396375"/>
            <a:ext cx="2835096" cy="2835096"/>
          </a:xfrm>
          <a:custGeom>
            <a:avLst/>
            <a:gdLst/>
            <a:ahLst/>
            <a:cxnLst/>
            <a:rect l="l" t="t" r="r" b="b"/>
            <a:pathLst>
              <a:path w="2835096" h="2835096">
                <a:moveTo>
                  <a:pt x="0" y="0"/>
                </a:moveTo>
                <a:lnTo>
                  <a:pt x="2835095" y="0"/>
                </a:lnTo>
                <a:lnTo>
                  <a:pt x="2835095" y="2835095"/>
                </a:lnTo>
                <a:lnTo>
                  <a:pt x="0" y="2835095"/>
                </a:lnTo>
                <a:lnTo>
                  <a:pt x="0" y="0"/>
                </a:lnTo>
                <a:close/>
              </a:path>
            </a:pathLst>
          </a:custGeom>
          <a:blipFill>
            <a:blip r:embed="rId3"/>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2804145" y="1580658"/>
            <a:ext cx="12679710" cy="7449329"/>
          </a:xfrm>
          <a:custGeom>
            <a:avLst/>
            <a:gdLst/>
            <a:ahLst/>
            <a:cxnLst/>
            <a:rect l="l" t="t" r="r" b="b"/>
            <a:pathLst>
              <a:path w="12679710" h="7449329">
                <a:moveTo>
                  <a:pt x="0" y="0"/>
                </a:moveTo>
                <a:lnTo>
                  <a:pt x="12679710" y="0"/>
                </a:lnTo>
                <a:lnTo>
                  <a:pt x="12679710" y="7449329"/>
                </a:lnTo>
                <a:lnTo>
                  <a:pt x="0" y="744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10199" y="3222265"/>
            <a:ext cx="10594753" cy="1354455"/>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JAWABAN SOAL 6</a:t>
            </a:r>
            <a:endParaRPr lang="en-US" sz="7545">
              <a:solidFill>
                <a:srgbClr val="A7362A"/>
              </a:solidFill>
              <a:latin typeface="Art Nuvo"/>
              <a:ea typeface="Art Nuvo"/>
              <a:cs typeface="Art Nuvo"/>
              <a:sym typeface="Art Nuvo"/>
            </a:endParaRPr>
          </a:p>
        </p:txBody>
      </p:sp>
      <p:sp>
        <p:nvSpPr>
          <p:cNvPr id="5" name="TextBox 5"/>
          <p:cNvSpPr txBox="1"/>
          <p:nvPr/>
        </p:nvSpPr>
        <p:spPr>
          <a:xfrm>
            <a:off x="3047940" y="5166995"/>
            <a:ext cx="11947010" cy="2908300"/>
          </a:xfrm>
          <a:prstGeom prst="rect">
            <a:avLst/>
          </a:prstGeom>
        </p:spPr>
        <p:txBody>
          <a:bodyPr lIns="0" tIns="0" rIns="0" bIns="0" rtlCol="0" anchor="t">
            <a:spAutoFit/>
          </a:bodyPr>
          <a:lstStyle/>
          <a:p>
            <a:pPr algn="ctr">
              <a:lnSpc>
                <a:spcPts val="4340"/>
              </a:lnSpc>
            </a:pPr>
            <a:r>
              <a:rPr lang="en-US" sz="3700" b="1" spc="-74">
                <a:solidFill>
                  <a:srgbClr val="000000"/>
                </a:solidFill>
                <a:latin typeface="Arimo Bold" panose="020B0704020202020204"/>
                <a:ea typeface="Arimo Bold" panose="020B0704020202020204"/>
                <a:cs typeface="Arimo Bold" panose="020B0704020202020204"/>
                <a:sym typeface="Arimo Bold" panose="020B0704020202020204"/>
              </a:rPr>
              <a:t>A. </a:t>
            </a:r>
            <a:r>
              <a:rPr lang="en-US" sz="3600" spc="-61">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Nomor_Cabang </a:t>
            </a:r>
            <a:endParaRPr lang="en-US" sz="3600" spc="-61">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Nomor_Cabang </a:t>
            </a:r>
            <a:endPar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SUM(Gaji) &gt; </a:t>
            </a:r>
            <a:r>
              <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25000000 AND COUNT(DISTINCT Jabatan) &gt;= 4;</a:t>
            </a:r>
            <a:endPar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340"/>
              </a:lnSpc>
            </a:pPr>
            <a:endParaRPr sz="3600"/>
          </a:p>
        </p:txBody>
      </p:sp>
      <p:sp>
        <p:nvSpPr>
          <p:cNvPr id="6" name="Freeform 6"/>
          <p:cNvSpPr/>
          <p:nvPr/>
        </p:nvSpPr>
        <p:spPr>
          <a:xfrm rot="326300">
            <a:off x="14144155" y="1911003"/>
            <a:ext cx="1946700" cy="1946700"/>
          </a:xfrm>
          <a:custGeom>
            <a:avLst/>
            <a:gdLst/>
            <a:ahLst/>
            <a:cxnLst/>
            <a:rect l="l" t="t" r="r" b="b"/>
            <a:pathLst>
              <a:path w="1946700" h="1946700">
                <a:moveTo>
                  <a:pt x="0" y="0"/>
                </a:moveTo>
                <a:lnTo>
                  <a:pt x="1946700" y="0"/>
                </a:lnTo>
                <a:lnTo>
                  <a:pt x="1946700" y="1946699"/>
                </a:lnTo>
                <a:lnTo>
                  <a:pt x="0" y="1946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756044">
            <a:off x="2143450" y="7019751"/>
            <a:ext cx="2054091" cy="2054091"/>
          </a:xfrm>
          <a:custGeom>
            <a:avLst/>
            <a:gdLst/>
            <a:ahLst/>
            <a:cxnLst/>
            <a:rect l="l" t="t" r="r" b="b"/>
            <a:pathLst>
              <a:path w="2054091" h="2054091">
                <a:moveTo>
                  <a:pt x="0" y="0"/>
                </a:moveTo>
                <a:lnTo>
                  <a:pt x="2054091" y="0"/>
                </a:lnTo>
                <a:lnTo>
                  <a:pt x="2054091" y="2054091"/>
                </a:lnTo>
                <a:lnTo>
                  <a:pt x="0" y="2054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89174" y="102870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173093" y="6743942"/>
            <a:ext cx="2762643" cy="2762643"/>
          </a:xfrm>
          <a:custGeom>
            <a:avLst/>
            <a:gdLst/>
            <a:ahLst/>
            <a:cxnLst/>
            <a:rect l="l" t="t" r="r" b="b"/>
            <a:pathLst>
              <a:path w="2762643" h="2762643">
                <a:moveTo>
                  <a:pt x="0" y="0"/>
                </a:moveTo>
                <a:lnTo>
                  <a:pt x="2762642" y="0"/>
                </a:lnTo>
                <a:lnTo>
                  <a:pt x="2762642"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028700" y="323100"/>
            <a:ext cx="16409872" cy="9640800"/>
          </a:xfrm>
          <a:custGeom>
            <a:avLst/>
            <a:gdLst/>
            <a:ahLst/>
            <a:cxnLst/>
            <a:rect l="l" t="t" r="r" b="b"/>
            <a:pathLst>
              <a:path w="16409872" h="9640800">
                <a:moveTo>
                  <a:pt x="0" y="0"/>
                </a:moveTo>
                <a:lnTo>
                  <a:pt x="16409872" y="0"/>
                </a:lnTo>
                <a:lnTo>
                  <a:pt x="16409872" y="9640800"/>
                </a:lnTo>
                <a:lnTo>
                  <a:pt x="0" y="9640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2531" y="634318"/>
            <a:ext cx="5551244" cy="693514"/>
          </a:xfrm>
          <a:prstGeom prst="rect">
            <a:avLst/>
          </a:prstGeom>
        </p:spPr>
        <p:txBody>
          <a:bodyPr lIns="0" tIns="0" rIns="0" bIns="0" rtlCol="0" anchor="t">
            <a:spAutoFit/>
          </a:bodyPr>
          <a:lstStyle/>
          <a:p>
            <a:pPr algn="ctr">
              <a:lnSpc>
                <a:spcPts val="5535"/>
              </a:lnSpc>
              <a:spcBef>
                <a:spcPct val="0"/>
              </a:spcBef>
            </a:pPr>
            <a:r>
              <a:rPr lang="en-US" sz="3955">
                <a:solidFill>
                  <a:srgbClr val="FBE3C0"/>
                </a:solidFill>
                <a:latin typeface="Art Nuvo"/>
                <a:ea typeface="Art Nuvo"/>
                <a:cs typeface="Art Nuvo"/>
                <a:sym typeface="Art Nuvo"/>
              </a:rPr>
              <a:t>PENJELASAN JAWABAN</a:t>
            </a:r>
            <a:endParaRPr lang="en-US" sz="3955">
              <a:solidFill>
                <a:srgbClr val="FBE3C0"/>
              </a:solidFill>
              <a:latin typeface="Art Nuvo"/>
              <a:ea typeface="Art Nuvo"/>
              <a:cs typeface="Art Nuvo"/>
              <a:sym typeface="Art Nuvo"/>
            </a:endParaRPr>
          </a:p>
        </p:txBody>
      </p:sp>
      <p:sp>
        <p:nvSpPr>
          <p:cNvPr id="5" name="TextBox 5"/>
          <p:cNvSpPr txBox="1"/>
          <p:nvPr/>
        </p:nvSpPr>
        <p:spPr>
          <a:xfrm>
            <a:off x="1447939" y="1714717"/>
            <a:ext cx="15531822" cy="7540625"/>
          </a:xfrm>
          <a:prstGeom prst="rect">
            <a:avLst/>
          </a:prstGeom>
        </p:spPr>
        <p:txBody>
          <a:bodyPr lIns="0" tIns="0" rIns="0" bIns="0" rtlCol="0" anchor="t">
            <a:spAutoFit/>
          </a:bodyPr>
          <a:lstStyle/>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A: Benar, karena menghitung total gaji dan jumlah jabatan unik dengan benar setelah pengelompokan.</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B: Salah, karena membandingkan total gaji dengan &lt; yang bertentangan dengan syarat lebih dari 25.000.000.</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C: Salah, karena menggunakan &lt; pada jumlah jabatan, yang bertentangan dengan syarat minimal 4.</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D: Salah, karena menggunakan &lt;= pada total gaji yang bertentangan dengan syarat lebih dari </a:t>
            </a:r>
            <a:r>
              <a:rPr lang="en-US" sz="3200" spc="-60">
                <a:solidFill>
                  <a:srgbClr val="000000"/>
                </a:solidFill>
                <a:latin typeface="Arimo" panose="020B0604020202020204"/>
                <a:ea typeface="Arimo" panose="020B0604020202020204"/>
                <a:cs typeface="Arimo" panose="020B0604020202020204"/>
                <a:sym typeface="Arimo" panose="020B0604020202020204"/>
              </a:rPr>
              <a:t>25.000.000</a:t>
            </a:r>
            <a:r>
              <a:rPr lang="en-US" sz="3200" spc="-60">
                <a:solidFill>
                  <a:srgbClr val="000000"/>
                </a:solidFill>
                <a:latin typeface="Arimo" panose="020B0604020202020204"/>
                <a:ea typeface="Arimo" panose="020B0604020202020204"/>
                <a:cs typeface="Arimo" panose="020B0604020202020204"/>
                <a:sym typeface="Arimo" panose="020B0604020202020204"/>
              </a:rPr>
              <a:t>.</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E: Benar, tetapi meskipun ini menghasilkan hasil yang benar, tidak sebaik menggunakan DISTINCT untuk menghitung jabatan unik.</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p:txBody>
      </p:sp>
      <p:sp>
        <p:nvSpPr>
          <p:cNvPr id="10" name="Freeform 5"/>
          <p:cNvSpPr/>
          <p:nvPr/>
        </p:nvSpPr>
        <p:spPr>
          <a:xfrm>
            <a:off x="15240000" y="87249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4" action="ppaction://hlinksldjump"/>
          </p:cNvPr>
          <p:cNvSpPr txBox="1"/>
          <p:nvPr/>
        </p:nvSpPr>
        <p:spPr>
          <a:xfrm>
            <a:off x="15544800" y="8953500"/>
            <a:ext cx="1888490" cy="706755"/>
          </a:xfrm>
          <a:prstGeom prst="rect">
            <a:avLst/>
          </a:prstGeom>
          <a:noFill/>
        </p:spPr>
        <p:txBody>
          <a:bodyPr wrap="square" rtlCol="0">
            <a:spAutoFit/>
          </a:bodyPr>
          <a:p>
            <a:pPr algn="ctr"/>
            <a:r>
              <a:rPr lang="en-US" sz="4000" b="1">
                <a:solidFill>
                  <a:schemeClr val="bg1"/>
                </a:solidFill>
                <a:hlinkClick r:id="rId5" action="ppaction://hlinksldjump"/>
              </a:rPr>
              <a:t>Back</a:t>
            </a:r>
            <a:endParaRPr lang="en-US" sz="4000" b="1">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stretch>
              <a:fillRect/>
            </a:stretch>
          </a:blipFill>
        </p:spPr>
      </p:sp>
      <p:sp>
        <p:nvSpPr>
          <p:cNvPr id="4" name="Freeform 4"/>
          <p:cNvSpPr/>
          <p:nvPr/>
        </p:nvSpPr>
        <p:spPr>
          <a:xfrm>
            <a:off x="413837" y="1958653"/>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3"/>
            <a:stretch>
              <a:fillRect/>
            </a:stretch>
          </a:blipFill>
        </p:spPr>
      </p:sp>
      <p:sp>
        <p:nvSpPr>
          <p:cNvPr id="5" name="Freeform 5"/>
          <p:cNvSpPr/>
          <p:nvPr/>
        </p:nvSpPr>
        <p:spPr>
          <a:xfrm>
            <a:off x="-1284720" y="8316612"/>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
        <p:nvSpPr>
          <p:cNvPr id="6" name="Freeform 6"/>
          <p:cNvSpPr/>
          <p:nvPr/>
        </p:nvSpPr>
        <p:spPr>
          <a:xfrm>
            <a:off x="15334209" y="2432483"/>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stretch>
              <a:fillRect/>
            </a:stretch>
          </a:blipFill>
        </p:spPr>
      </p:sp>
      <p:sp>
        <p:nvSpPr>
          <p:cNvPr id="7" name="Freeform 7"/>
          <p:cNvSpPr/>
          <p:nvPr/>
        </p:nvSpPr>
        <p:spPr>
          <a:xfrm>
            <a:off x="15160492" y="7413805"/>
            <a:ext cx="2285387" cy="2285387"/>
          </a:xfrm>
          <a:custGeom>
            <a:avLst/>
            <a:gdLst/>
            <a:ahLst/>
            <a:cxnLst/>
            <a:rect l="l" t="t" r="r" b="b"/>
            <a:pathLst>
              <a:path w="2285387" h="2285387">
                <a:moveTo>
                  <a:pt x="0" y="0"/>
                </a:moveTo>
                <a:lnTo>
                  <a:pt x="2285386" y="0"/>
                </a:lnTo>
                <a:lnTo>
                  <a:pt x="2285386" y="2285387"/>
                </a:lnTo>
                <a:lnTo>
                  <a:pt x="0" y="22853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3523179" y="3528278"/>
            <a:ext cx="11241643" cy="3167247"/>
          </a:xfrm>
          <a:custGeom>
            <a:avLst/>
            <a:gdLst/>
            <a:ahLst/>
            <a:cxnLst/>
            <a:rect l="l" t="t" r="r" b="b"/>
            <a:pathLst>
              <a:path w="11241643" h="3167247">
                <a:moveTo>
                  <a:pt x="0" y="0"/>
                </a:moveTo>
                <a:lnTo>
                  <a:pt x="11241642" y="0"/>
                </a:lnTo>
                <a:lnTo>
                  <a:pt x="11241642" y="3167247"/>
                </a:lnTo>
                <a:lnTo>
                  <a:pt x="0" y="3167247"/>
                </a:lnTo>
                <a:lnTo>
                  <a:pt x="0" y="0"/>
                </a:lnTo>
                <a:close/>
              </a:path>
            </a:pathLst>
          </a:custGeom>
          <a:blipFill>
            <a:blip r:embed="rId7"/>
            <a:stretch>
              <a:fillRect/>
            </a:stretch>
          </a:blipFill>
        </p:spPr>
      </p:sp>
      <p:sp>
        <p:nvSpPr>
          <p:cNvPr id="9" name="TextBox 9"/>
          <p:cNvSpPr txBox="1"/>
          <p:nvPr/>
        </p:nvSpPr>
        <p:spPr>
          <a:xfrm>
            <a:off x="3759080" y="1749103"/>
            <a:ext cx="10769841"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7</a:t>
            </a:r>
            <a:endParaRPr lang="en-US" sz="10345">
              <a:solidFill>
                <a:srgbClr val="A7362A"/>
              </a:solidFill>
              <a:latin typeface="Art Nuvo"/>
              <a:ea typeface="Art Nuvo"/>
              <a:cs typeface="Art Nuvo"/>
              <a:sym typeface="Art Nuvo"/>
            </a:endParaRPr>
          </a:p>
        </p:txBody>
      </p:sp>
      <p:sp>
        <p:nvSpPr>
          <p:cNvPr id="10" name="TextBox 10"/>
          <p:cNvSpPr txBox="1"/>
          <p:nvPr/>
        </p:nvSpPr>
        <p:spPr>
          <a:xfrm>
            <a:off x="3242391" y="7000334"/>
            <a:ext cx="11835570" cy="2223770"/>
          </a:xfrm>
          <a:prstGeom prst="rect">
            <a:avLst/>
          </a:prstGeom>
        </p:spPr>
        <p:txBody>
          <a:bodyPr lIns="0" tIns="0" rIns="0" bIns="0" rtlCol="0" anchor="t">
            <a:spAutoFit/>
          </a:bodyPr>
          <a:lstStyle/>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Anda ingin mengetahui jabatan yang memiliki setidaknya 3 cabang dan rata-rata gaji pegawai lebih dari 6.000.000. Query yang sesuai adalah:</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spcBef>
                <a:spcPct val="0"/>
              </a:spcBef>
            </a:pPr>
          </a:p>
        </p:txBody>
      </p:sp>
      <p:sp>
        <p:nvSpPr>
          <p:cNvPr id="12" name="Freeform 5"/>
          <p:cNvSpPr/>
          <p:nvPr/>
        </p:nvSpPr>
        <p:spPr>
          <a:xfrm>
            <a:off x="15163800" y="84963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3" name="Text Box 12">
            <a:hlinkClick r:id="rId8" tooltip="" action="ppaction://hlinksldjump"/>
          </p:cNvPr>
          <p:cNvSpPr txBox="1"/>
          <p:nvPr/>
        </p:nvSpPr>
        <p:spPr>
          <a:xfrm>
            <a:off x="15544800" y="8728710"/>
            <a:ext cx="1888490" cy="706755"/>
          </a:xfrm>
          <a:prstGeom prst="rect">
            <a:avLst/>
          </a:prstGeom>
          <a:noFill/>
        </p:spPr>
        <p:txBody>
          <a:bodyPr wrap="square" rtlCol="0">
            <a:spAutoFit/>
          </a:bodyPr>
          <a:p>
            <a:pPr algn="ctr"/>
            <a:r>
              <a:rPr lang="en-US" sz="4000" b="1">
                <a:solidFill>
                  <a:schemeClr val="bg1"/>
                </a:solidFill>
              </a:rPr>
              <a:t>Answer</a:t>
            </a:r>
            <a:endParaRPr lang="en-US" sz="4000" b="1">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331967" y="683432"/>
            <a:ext cx="15624065" cy="9179138"/>
          </a:xfrm>
          <a:custGeom>
            <a:avLst/>
            <a:gdLst/>
            <a:ahLst/>
            <a:cxnLst/>
            <a:rect l="l" t="t" r="r" b="b"/>
            <a:pathLst>
              <a:path w="15624065" h="9179138">
                <a:moveTo>
                  <a:pt x="0" y="0"/>
                </a:moveTo>
                <a:lnTo>
                  <a:pt x="15624066" y="0"/>
                </a:lnTo>
                <a:lnTo>
                  <a:pt x="15624066" y="9179138"/>
                </a:lnTo>
                <a:lnTo>
                  <a:pt x="0" y="9179138"/>
                </a:lnTo>
                <a:lnTo>
                  <a:pt x="0" y="0"/>
                </a:lnTo>
                <a:close/>
              </a:path>
            </a:pathLst>
          </a:custGeom>
          <a:blipFill>
            <a:blip r:embed="rId2"/>
            <a:stretch>
              <a:fillRect/>
            </a:stretch>
          </a:blipFill>
        </p:spPr>
      </p:sp>
      <p:sp>
        <p:nvSpPr>
          <p:cNvPr id="4" name="TextBox 4"/>
          <p:cNvSpPr txBox="1"/>
          <p:nvPr/>
        </p:nvSpPr>
        <p:spPr>
          <a:xfrm>
            <a:off x="3894441" y="1560799"/>
            <a:ext cx="10769841"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7</a:t>
            </a:r>
            <a:endParaRPr lang="en-US" sz="10345">
              <a:solidFill>
                <a:srgbClr val="A7362A"/>
              </a:solidFill>
              <a:latin typeface="Art Nuvo"/>
              <a:ea typeface="Art Nuvo"/>
              <a:cs typeface="Art Nuvo"/>
              <a:sym typeface="Art Nuvo"/>
            </a:endParaRPr>
          </a:p>
        </p:txBody>
      </p:sp>
      <p:sp>
        <p:nvSpPr>
          <p:cNvPr id="5" name="TextBox 5"/>
          <p:cNvSpPr txBox="1"/>
          <p:nvPr/>
        </p:nvSpPr>
        <p:spPr>
          <a:xfrm>
            <a:off x="1644870" y="3096645"/>
            <a:ext cx="5400930" cy="6765925"/>
          </a:xfrm>
          <a:prstGeom prst="rect">
            <a:avLst/>
          </a:prstGeom>
        </p:spPr>
        <p:txBody>
          <a:bodyPr lIns="0" tIns="0" rIns="0" bIns="0" rtlCol="0" anchor="t">
            <a:spAutoFit/>
          </a:bodyPr>
          <a:lstStyle/>
          <a:p>
            <a:pPr algn="ctr">
              <a:lnSpc>
                <a:spcPts val="3500"/>
              </a:lnSpc>
            </a:pPr>
          </a:p>
          <a:p>
            <a:pPr algn="ctr">
              <a:lnSpc>
                <a:spcPts val="4340"/>
              </a:lnSpc>
            </a:pPr>
            <a:r>
              <a:rPr lang="en-US" sz="3100" spc="-61">
                <a:solidFill>
                  <a:srgbClr val="000000"/>
                </a:solidFill>
                <a:latin typeface="Etna Sans Serif" panose="02000600000000000000"/>
                <a:ea typeface="Etna Sans Serif" panose="02000600000000000000"/>
                <a:cs typeface="Etna Sans Serif" panose="02000600000000000000"/>
                <a:sym typeface="Etna Sans Serif" panose="02000600000000000000"/>
              </a:rPr>
              <a:t>A. SELECT Jabatan </a:t>
            </a:r>
            <a:endParaRPr lang="en-US" sz="3100" spc="-61">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COUNT(DISTINCT Nomor_Cabang) &gt;= 3 AND AVG(Gaji) &gt; 6000000;</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4340"/>
              </a:lnSpc>
            </a:pPr>
            <a:r>
              <a:rPr lang="en-US" sz="3100" spc="-61">
                <a:solidFill>
                  <a:srgbClr val="000000"/>
                </a:solidFill>
                <a:latin typeface="Etna Sans Serif" panose="02000600000000000000"/>
                <a:ea typeface="Etna Sans Serif" panose="02000600000000000000"/>
                <a:cs typeface="Etna Sans Serif" panose="02000600000000000000"/>
                <a:sym typeface="Etna Sans Serif" panose="02000600000000000000"/>
              </a:rPr>
              <a:t>B. SELECT Jabatan </a:t>
            </a:r>
            <a:endParaRPr lang="en-US" sz="3100" spc="-61">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COUNT(Nomor_Cabang) &gt;= 3 AND AVG(Gaji) &lt; 6000000;</a:t>
            </a:r>
            <a:endParaRPr lang="en-US" sz="25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3500"/>
              </a:lnSpc>
              <a:spcBef>
                <a:spcPct val="0"/>
              </a:spcBef>
            </a:pPr>
          </a:p>
        </p:txBody>
      </p:sp>
      <p:sp>
        <p:nvSpPr>
          <p:cNvPr id="6" name="TextBox 6"/>
          <p:cNvSpPr txBox="1"/>
          <p:nvPr/>
        </p:nvSpPr>
        <p:spPr>
          <a:xfrm>
            <a:off x="7361886" y="3309370"/>
            <a:ext cx="4886979" cy="6321424"/>
          </a:xfrm>
          <a:prstGeom prst="rect">
            <a:avLst/>
          </a:prstGeom>
        </p:spPr>
        <p:txBody>
          <a:bodyPr lIns="0" tIns="0" rIns="0" bIns="0" rtlCol="0" anchor="t">
            <a:spAutoFit/>
          </a:bodyPr>
          <a:lstStyle/>
          <a:p>
            <a:pPr algn="ctr">
              <a:lnSpc>
                <a:spcPts val="4200"/>
              </a:lnSpc>
            </a:pP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C. </a:t>
            </a: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Jabatan, AVG(Gaji) </a:t>
            </a:r>
            <a:endPar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COUNT(DISTINCT Nomor_Cabang) &gt; 3 AND AVG(Gaji) &gt; 6000000;</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p>
          <a:p>
            <a:pPr algn="ctr">
              <a:lnSpc>
                <a:spcPts val="4200"/>
              </a:lnSpc>
            </a:pP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D. SELECT Jabatan </a:t>
            </a:r>
            <a:endPar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WHERE AVG(Gaji) &gt; 6000000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COUNT(DISTINCT Nomor_Cabang) &gt;= 3;</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spcBef>
                <a:spcPct val="0"/>
              </a:spcBef>
            </a:pPr>
          </a:p>
        </p:txBody>
      </p:sp>
      <p:sp>
        <p:nvSpPr>
          <p:cNvPr id="7" name="TextBox 7"/>
          <p:cNvSpPr txBox="1"/>
          <p:nvPr/>
        </p:nvSpPr>
        <p:spPr>
          <a:xfrm>
            <a:off x="12080763" y="4183910"/>
            <a:ext cx="4388076" cy="3212464"/>
          </a:xfrm>
          <a:prstGeom prst="rect">
            <a:avLst/>
          </a:prstGeom>
        </p:spPr>
        <p:txBody>
          <a:bodyPr lIns="0" tIns="0" rIns="0" bIns="0" rtlCol="0" anchor="t">
            <a:spAutoFit/>
          </a:bodyPr>
          <a:lstStyle/>
          <a:p>
            <a:pPr algn="ctr">
              <a:lnSpc>
                <a:spcPts val="4200"/>
              </a:lnSpc>
            </a:pP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E. </a:t>
            </a:r>
            <a:r>
              <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Jabatan </a:t>
            </a:r>
            <a:endParaRPr lang="en-US" sz="3000" spc="-6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COUNT(Nomor_Cabang) &lt;= 3 AND AVG(Gaji) &gt; 6000000;</a:t>
            </a:r>
            <a:endParaRPr lang="en-US" sz="2500" spc="-50">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920"/>
              </a:lnSpc>
              <a:spcBef>
                <a:spcPct val="0"/>
              </a:spcBef>
            </a:pPr>
          </a:p>
        </p:txBody>
      </p:sp>
      <p:sp>
        <p:nvSpPr>
          <p:cNvPr id="8" name="Freeform 8"/>
          <p:cNvSpPr/>
          <p:nvPr/>
        </p:nvSpPr>
        <p:spPr>
          <a:xfrm>
            <a:off x="397482" y="779733"/>
            <a:ext cx="2835096" cy="2835096"/>
          </a:xfrm>
          <a:custGeom>
            <a:avLst/>
            <a:gdLst/>
            <a:ahLst/>
            <a:cxnLst/>
            <a:rect l="l" t="t" r="r" b="b"/>
            <a:pathLst>
              <a:path w="2835096" h="2835096">
                <a:moveTo>
                  <a:pt x="0" y="0"/>
                </a:moveTo>
                <a:lnTo>
                  <a:pt x="2835095" y="0"/>
                </a:lnTo>
                <a:lnTo>
                  <a:pt x="2835095" y="2835096"/>
                </a:lnTo>
                <a:lnTo>
                  <a:pt x="0" y="2835096"/>
                </a:lnTo>
                <a:lnTo>
                  <a:pt x="0" y="0"/>
                </a:lnTo>
                <a:close/>
              </a:path>
            </a:pathLst>
          </a:custGeom>
          <a:blipFill>
            <a:blip r:embed="rId3"/>
            <a:stretch>
              <a:fillRect/>
            </a:stretch>
          </a:blipFill>
        </p:spPr>
      </p:sp>
      <p:sp>
        <p:nvSpPr>
          <p:cNvPr id="9" name="Freeform 9"/>
          <p:cNvSpPr/>
          <p:nvPr/>
        </p:nvSpPr>
        <p:spPr>
          <a:xfrm>
            <a:off x="397482" y="7967205"/>
            <a:ext cx="2097295" cy="2097295"/>
          </a:xfrm>
          <a:custGeom>
            <a:avLst/>
            <a:gdLst/>
            <a:ahLst/>
            <a:cxnLst/>
            <a:rect l="l" t="t" r="r" b="b"/>
            <a:pathLst>
              <a:path w="2097295" h="2097295">
                <a:moveTo>
                  <a:pt x="0" y="0"/>
                </a:moveTo>
                <a:lnTo>
                  <a:pt x="2097295" y="0"/>
                </a:lnTo>
                <a:lnTo>
                  <a:pt x="2097295" y="2097295"/>
                </a:lnTo>
                <a:lnTo>
                  <a:pt x="0" y="2097295"/>
                </a:lnTo>
                <a:lnTo>
                  <a:pt x="0" y="0"/>
                </a:lnTo>
                <a:close/>
              </a:path>
            </a:pathLst>
          </a:custGeom>
          <a:blipFill>
            <a:blip r:embed="rId4"/>
            <a:stretch>
              <a:fillRect/>
            </a:stretch>
          </a:blipFill>
        </p:spPr>
      </p:sp>
      <p:sp>
        <p:nvSpPr>
          <p:cNvPr id="10" name="Freeform 10"/>
          <p:cNvSpPr/>
          <p:nvPr/>
        </p:nvSpPr>
        <p:spPr>
          <a:xfrm>
            <a:off x="15326146" y="1054588"/>
            <a:ext cx="2285387" cy="2285387"/>
          </a:xfrm>
          <a:custGeom>
            <a:avLst/>
            <a:gdLst/>
            <a:ahLst/>
            <a:cxnLst/>
            <a:rect l="l" t="t" r="r" b="b"/>
            <a:pathLst>
              <a:path w="2285387" h="2285387">
                <a:moveTo>
                  <a:pt x="0" y="0"/>
                </a:moveTo>
                <a:lnTo>
                  <a:pt x="2285387" y="0"/>
                </a:lnTo>
                <a:lnTo>
                  <a:pt x="2285387" y="2285386"/>
                </a:lnTo>
                <a:lnTo>
                  <a:pt x="0" y="2285386"/>
                </a:lnTo>
                <a:lnTo>
                  <a:pt x="0" y="0"/>
                </a:lnTo>
                <a:close/>
              </a:path>
            </a:pathLst>
          </a:custGeom>
          <a:blipFill>
            <a:blip r:embed="rId4"/>
            <a:stretch>
              <a:fillRect/>
            </a:stretch>
          </a:blipFill>
        </p:spPr>
      </p:sp>
      <p:sp>
        <p:nvSpPr>
          <p:cNvPr id="11" name="Freeform 11"/>
          <p:cNvSpPr/>
          <p:nvPr/>
        </p:nvSpPr>
        <p:spPr>
          <a:xfrm>
            <a:off x="15051292" y="7396375"/>
            <a:ext cx="2835096" cy="2835096"/>
          </a:xfrm>
          <a:custGeom>
            <a:avLst/>
            <a:gdLst/>
            <a:ahLst/>
            <a:cxnLst/>
            <a:rect l="l" t="t" r="r" b="b"/>
            <a:pathLst>
              <a:path w="2835096" h="2835096">
                <a:moveTo>
                  <a:pt x="0" y="0"/>
                </a:moveTo>
                <a:lnTo>
                  <a:pt x="2835095" y="0"/>
                </a:lnTo>
                <a:lnTo>
                  <a:pt x="2835095" y="2835095"/>
                </a:lnTo>
                <a:lnTo>
                  <a:pt x="0" y="2835095"/>
                </a:lnTo>
                <a:lnTo>
                  <a:pt x="0" y="0"/>
                </a:lnTo>
                <a:close/>
              </a:path>
            </a:pathLst>
          </a:custGeom>
          <a:blipFill>
            <a:blip r:embed="rId3"/>
            <a:stretch>
              <a:fillRect/>
            </a:stretch>
          </a:blipFill>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2804145" y="1580658"/>
            <a:ext cx="12679710" cy="7449329"/>
          </a:xfrm>
          <a:custGeom>
            <a:avLst/>
            <a:gdLst/>
            <a:ahLst/>
            <a:cxnLst/>
            <a:rect l="l" t="t" r="r" b="b"/>
            <a:pathLst>
              <a:path w="12679710" h="7449329">
                <a:moveTo>
                  <a:pt x="0" y="0"/>
                </a:moveTo>
                <a:lnTo>
                  <a:pt x="12679710" y="0"/>
                </a:lnTo>
                <a:lnTo>
                  <a:pt x="12679710" y="7449329"/>
                </a:lnTo>
                <a:lnTo>
                  <a:pt x="0" y="744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10199" y="3222265"/>
            <a:ext cx="10594753" cy="1354455"/>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JAWABAN SOAL 7</a:t>
            </a:r>
            <a:endParaRPr lang="en-US" sz="7545">
              <a:solidFill>
                <a:srgbClr val="A7362A"/>
              </a:solidFill>
              <a:latin typeface="Art Nuvo"/>
              <a:ea typeface="Art Nuvo"/>
              <a:cs typeface="Art Nuvo"/>
              <a:sym typeface="Art Nuvo"/>
            </a:endParaRPr>
          </a:p>
        </p:txBody>
      </p:sp>
      <p:sp>
        <p:nvSpPr>
          <p:cNvPr id="5" name="TextBox 5"/>
          <p:cNvSpPr txBox="1"/>
          <p:nvPr/>
        </p:nvSpPr>
        <p:spPr>
          <a:xfrm>
            <a:off x="3047940" y="5166995"/>
            <a:ext cx="11947010" cy="2908300"/>
          </a:xfrm>
          <a:prstGeom prst="rect">
            <a:avLst/>
          </a:prstGeom>
        </p:spPr>
        <p:txBody>
          <a:bodyPr lIns="0" tIns="0" rIns="0" bIns="0" rtlCol="0" anchor="t">
            <a:spAutoFit/>
          </a:bodyPr>
          <a:lstStyle/>
          <a:p>
            <a:pPr algn="ctr">
              <a:lnSpc>
                <a:spcPts val="4340"/>
              </a:lnSpc>
            </a:pPr>
            <a:r>
              <a:rPr lang="en-US" sz="3700" b="1" spc="-74">
                <a:solidFill>
                  <a:srgbClr val="000000"/>
                </a:solidFill>
                <a:latin typeface="Arimo Bold" panose="020B0704020202020204"/>
                <a:ea typeface="Arimo Bold" panose="020B0704020202020204"/>
                <a:cs typeface="Arimo Bold" panose="020B0704020202020204"/>
                <a:sym typeface="Arimo Bold" panose="020B0704020202020204"/>
              </a:rPr>
              <a:t>A. </a:t>
            </a:r>
            <a:r>
              <a:rPr lang="en-US" sz="3600" spc="-61">
                <a:solidFill>
                  <a:srgbClr val="000000"/>
                </a:solidFill>
                <a:latin typeface="Etna Sans Serif" panose="02000600000000000000"/>
                <a:ea typeface="Etna Sans Serif" panose="02000600000000000000"/>
                <a:cs typeface="Etna Sans Serif" panose="02000600000000000000"/>
                <a:sym typeface="Etna Sans Serif" panose="02000600000000000000"/>
              </a:rPr>
              <a:t>SELECT Jabatan </a:t>
            </a:r>
            <a:endParaRPr lang="en-US" sz="3600" spc="-61">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FROM pegawai </a:t>
            </a:r>
            <a:endPar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GROUP BY Jabatan </a:t>
            </a:r>
            <a:endPar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3500"/>
              </a:lnSpc>
            </a:pPr>
            <a:r>
              <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rPr>
              <a:t>HAVING COUNT(DISTINCT Nomor_Cabang) &gt;= 3 AND AVG(Gaji) &gt; 6000000;</a:t>
            </a:r>
            <a:endParaRPr lang="en-US" sz="3600" spc="-49">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340"/>
              </a:lnSpc>
            </a:pPr>
            <a:endParaRPr sz="3600"/>
          </a:p>
        </p:txBody>
      </p:sp>
      <p:sp>
        <p:nvSpPr>
          <p:cNvPr id="6" name="Freeform 6"/>
          <p:cNvSpPr/>
          <p:nvPr/>
        </p:nvSpPr>
        <p:spPr>
          <a:xfrm rot="326300">
            <a:off x="14144155" y="1911003"/>
            <a:ext cx="1946700" cy="1946700"/>
          </a:xfrm>
          <a:custGeom>
            <a:avLst/>
            <a:gdLst/>
            <a:ahLst/>
            <a:cxnLst/>
            <a:rect l="l" t="t" r="r" b="b"/>
            <a:pathLst>
              <a:path w="1946700" h="1946700">
                <a:moveTo>
                  <a:pt x="0" y="0"/>
                </a:moveTo>
                <a:lnTo>
                  <a:pt x="1946700" y="0"/>
                </a:lnTo>
                <a:lnTo>
                  <a:pt x="1946700" y="1946699"/>
                </a:lnTo>
                <a:lnTo>
                  <a:pt x="0" y="1946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756044">
            <a:off x="2143450" y="7019751"/>
            <a:ext cx="2054091" cy="2054091"/>
          </a:xfrm>
          <a:custGeom>
            <a:avLst/>
            <a:gdLst/>
            <a:ahLst/>
            <a:cxnLst/>
            <a:rect l="l" t="t" r="r" b="b"/>
            <a:pathLst>
              <a:path w="2054091" h="2054091">
                <a:moveTo>
                  <a:pt x="0" y="0"/>
                </a:moveTo>
                <a:lnTo>
                  <a:pt x="2054091" y="0"/>
                </a:lnTo>
                <a:lnTo>
                  <a:pt x="2054091" y="2054091"/>
                </a:lnTo>
                <a:lnTo>
                  <a:pt x="0" y="2054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89174" y="102870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173093" y="6743942"/>
            <a:ext cx="2762643" cy="2762643"/>
          </a:xfrm>
          <a:custGeom>
            <a:avLst/>
            <a:gdLst/>
            <a:ahLst/>
            <a:cxnLst/>
            <a:rect l="l" t="t" r="r" b="b"/>
            <a:pathLst>
              <a:path w="2762643" h="2762643">
                <a:moveTo>
                  <a:pt x="0" y="0"/>
                </a:moveTo>
                <a:lnTo>
                  <a:pt x="2762642" y="0"/>
                </a:lnTo>
                <a:lnTo>
                  <a:pt x="2762642"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028700" y="323100"/>
            <a:ext cx="16409872" cy="9640800"/>
          </a:xfrm>
          <a:custGeom>
            <a:avLst/>
            <a:gdLst/>
            <a:ahLst/>
            <a:cxnLst/>
            <a:rect l="l" t="t" r="r" b="b"/>
            <a:pathLst>
              <a:path w="16409872" h="9640800">
                <a:moveTo>
                  <a:pt x="0" y="0"/>
                </a:moveTo>
                <a:lnTo>
                  <a:pt x="16409872" y="0"/>
                </a:lnTo>
                <a:lnTo>
                  <a:pt x="16409872" y="9640800"/>
                </a:lnTo>
                <a:lnTo>
                  <a:pt x="0" y="9640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2531" y="634318"/>
            <a:ext cx="5551244" cy="693514"/>
          </a:xfrm>
          <a:prstGeom prst="rect">
            <a:avLst/>
          </a:prstGeom>
        </p:spPr>
        <p:txBody>
          <a:bodyPr lIns="0" tIns="0" rIns="0" bIns="0" rtlCol="0" anchor="t">
            <a:spAutoFit/>
          </a:bodyPr>
          <a:lstStyle/>
          <a:p>
            <a:pPr algn="ctr">
              <a:lnSpc>
                <a:spcPts val="5535"/>
              </a:lnSpc>
              <a:spcBef>
                <a:spcPct val="0"/>
              </a:spcBef>
            </a:pPr>
            <a:r>
              <a:rPr lang="en-US" sz="3955">
                <a:solidFill>
                  <a:srgbClr val="FBE3C0"/>
                </a:solidFill>
                <a:latin typeface="Art Nuvo"/>
                <a:ea typeface="Art Nuvo"/>
                <a:cs typeface="Art Nuvo"/>
                <a:sym typeface="Art Nuvo"/>
              </a:rPr>
              <a:t>PENJELASAN JAWABAN</a:t>
            </a:r>
            <a:endParaRPr lang="en-US" sz="3955">
              <a:solidFill>
                <a:srgbClr val="FBE3C0"/>
              </a:solidFill>
              <a:latin typeface="Art Nuvo"/>
              <a:ea typeface="Art Nuvo"/>
              <a:cs typeface="Art Nuvo"/>
              <a:sym typeface="Art Nuvo"/>
            </a:endParaRPr>
          </a:p>
        </p:txBody>
      </p:sp>
      <p:sp>
        <p:nvSpPr>
          <p:cNvPr id="5" name="TextBox 5"/>
          <p:cNvSpPr txBox="1"/>
          <p:nvPr/>
        </p:nvSpPr>
        <p:spPr>
          <a:xfrm>
            <a:off x="1143139" y="1409917"/>
            <a:ext cx="15531822" cy="8079105"/>
          </a:xfrm>
          <a:prstGeom prst="rect">
            <a:avLst/>
          </a:prstGeom>
        </p:spPr>
        <p:txBody>
          <a:bodyPr lIns="0" tIns="0" rIns="0" bIns="0" rtlCol="0" anchor="t">
            <a:spAutoFit/>
          </a:bodyPr>
          <a:lstStyle/>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A: Benar, karena menggunakan COUNT(DISTINCT Nomor_Cabang) untuk menghitung cabang unik dan AVG(Gaji) untuk rata-rata gaji dengan benar setelah pengelompokan.</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B: Salah, karena menggunakan &lt; pada rata-rata gaji, bertentangan dengan syarat yang diberikan.</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C: Salah, karena menggunakan &gt; pada jumlah cabang, sedangkan syaratnya adalah minimal 3.</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D: Salah, karena tidak dapat menggunakan AVG dalam WHERE sebelum GROUP BY.</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32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3200" spc="-60">
                <a:solidFill>
                  <a:srgbClr val="000000"/>
                </a:solidFill>
                <a:latin typeface="Arimo" panose="020B0604020202020204"/>
                <a:ea typeface="Arimo" panose="020B0604020202020204"/>
                <a:cs typeface="Arimo" panose="020B0604020202020204"/>
                <a:sym typeface="Arimo" panose="020B0604020202020204"/>
              </a:rPr>
              <a:t>Pilihan E: Salah, karena menggunakan &lt;= pada jumlah cabang yang bertentangan dengan syarat minimal 3.</a:t>
            </a:r>
            <a:endParaRPr lang="en-US" sz="3200" spc="-60">
              <a:solidFill>
                <a:srgbClr val="000000"/>
              </a:solidFill>
              <a:latin typeface="Arimo" panose="020B0604020202020204"/>
              <a:ea typeface="Arimo" panose="020B0604020202020204"/>
              <a:cs typeface="Arimo" panose="020B0604020202020204"/>
              <a:sym typeface="Arimo" panose="020B0604020202020204"/>
            </a:endParaRPr>
          </a:p>
        </p:txBody>
      </p:sp>
      <p:sp>
        <p:nvSpPr>
          <p:cNvPr id="10" name="Freeform 5"/>
          <p:cNvSpPr/>
          <p:nvPr/>
        </p:nvSpPr>
        <p:spPr>
          <a:xfrm>
            <a:off x="15240000" y="87249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4" action="ppaction://hlinksldjump"/>
          </p:cNvPr>
          <p:cNvSpPr txBox="1"/>
          <p:nvPr/>
        </p:nvSpPr>
        <p:spPr>
          <a:xfrm>
            <a:off x="15544800" y="8953500"/>
            <a:ext cx="1888490" cy="706755"/>
          </a:xfrm>
          <a:prstGeom prst="rect">
            <a:avLst/>
          </a:prstGeom>
          <a:noFill/>
        </p:spPr>
        <p:txBody>
          <a:bodyPr wrap="square" rtlCol="0">
            <a:spAutoFit/>
          </a:bodyPr>
          <a:p>
            <a:pPr algn="ctr"/>
            <a:r>
              <a:rPr lang="en-US" sz="4000" b="1">
                <a:solidFill>
                  <a:schemeClr val="bg1"/>
                </a:solidFill>
                <a:hlinkClick r:id="rId5" action="ppaction://hlinksldjump"/>
              </a:rPr>
              <a:t>Back</a:t>
            </a:r>
            <a:endParaRPr lang="en-US" sz="4000" b="1">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stretch>
              <a:fillRect/>
            </a:stretch>
          </a:blipFill>
        </p:spPr>
      </p:sp>
      <p:sp>
        <p:nvSpPr>
          <p:cNvPr id="4" name="TextBox 4"/>
          <p:cNvSpPr txBox="1"/>
          <p:nvPr/>
        </p:nvSpPr>
        <p:spPr>
          <a:xfrm>
            <a:off x="2971617" y="952422"/>
            <a:ext cx="12509197" cy="1857375"/>
          </a:xfrm>
          <a:prstGeom prst="rect">
            <a:avLst/>
          </a:prstGeom>
        </p:spPr>
        <p:txBody>
          <a:bodyPr lIns="0" tIns="0" rIns="0" bIns="0" rtlCol="0" anchor="t">
            <a:spAutoFit/>
          </a:bodyPr>
          <a:lstStyle/>
          <a:p>
            <a:pPr algn="ctr">
              <a:lnSpc>
                <a:spcPts val="14485"/>
              </a:lnSpc>
              <a:spcBef>
                <a:spcPct val="0"/>
              </a:spcBef>
            </a:pPr>
            <a:r>
              <a:rPr lang="en-US" sz="5400">
                <a:solidFill>
                  <a:srgbClr val="A7362A"/>
                </a:solidFill>
                <a:latin typeface="Art Nuvo"/>
                <a:ea typeface="Art Nuvo"/>
                <a:cs typeface="Art Nuvo"/>
                <a:sym typeface="Art Nuvo"/>
              </a:rPr>
              <a:t>SOAL 8</a:t>
            </a:r>
            <a:endParaRPr lang="en-US" sz="5400">
              <a:solidFill>
                <a:srgbClr val="A7362A"/>
              </a:solidFill>
              <a:latin typeface="Art Nuvo"/>
              <a:ea typeface="Art Nuvo"/>
              <a:cs typeface="Art Nuvo"/>
              <a:sym typeface="Art Nuvo"/>
            </a:endParaRPr>
          </a:p>
        </p:txBody>
      </p:sp>
      <p:sp>
        <p:nvSpPr>
          <p:cNvPr id="7" name="Freeform 7"/>
          <p:cNvSpPr/>
          <p:nvPr/>
        </p:nvSpPr>
        <p:spPr>
          <a:xfrm>
            <a:off x="-1375249" y="8079394"/>
            <a:ext cx="4807899" cy="907491"/>
          </a:xfrm>
          <a:custGeom>
            <a:avLst/>
            <a:gdLst/>
            <a:ahLst/>
            <a:cxnLst/>
            <a:rect l="l" t="t" r="r" b="b"/>
            <a:pathLst>
              <a:path w="4807899" h="907491">
                <a:moveTo>
                  <a:pt x="0" y="0"/>
                </a:moveTo>
                <a:lnTo>
                  <a:pt x="4807898" y="0"/>
                </a:lnTo>
                <a:lnTo>
                  <a:pt x="4807898" y="907491"/>
                </a:lnTo>
                <a:lnTo>
                  <a:pt x="0" y="907491"/>
                </a:lnTo>
                <a:lnTo>
                  <a:pt x="0" y="0"/>
                </a:lnTo>
                <a:close/>
              </a:path>
            </a:pathLst>
          </a:custGeom>
          <a:blipFill>
            <a:blip r:embed="rId3"/>
            <a:stretch>
              <a:fillRect/>
            </a:stretch>
          </a:blipFill>
        </p:spPr>
      </p:sp>
      <p:sp>
        <p:nvSpPr>
          <p:cNvPr id="8" name="Freeform 8"/>
          <p:cNvSpPr/>
          <p:nvPr/>
        </p:nvSpPr>
        <p:spPr>
          <a:xfrm>
            <a:off x="15414774" y="2555162"/>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3"/>
            <a:stretch>
              <a:fillRect/>
            </a:stretch>
          </a:blipFill>
        </p:spPr>
      </p:sp>
      <p:sp>
        <p:nvSpPr>
          <p:cNvPr id="9" name="Freeform 9"/>
          <p:cNvSpPr/>
          <p:nvPr/>
        </p:nvSpPr>
        <p:spPr>
          <a:xfrm rot="-5953848" flipV="1">
            <a:off x="602476" y="2066164"/>
            <a:ext cx="1802441" cy="2547620"/>
          </a:xfrm>
          <a:custGeom>
            <a:avLst/>
            <a:gdLst/>
            <a:ahLst/>
            <a:cxnLst/>
            <a:rect l="l" t="t" r="r" b="b"/>
            <a:pathLst>
              <a:path w="1802441" h="2547620">
                <a:moveTo>
                  <a:pt x="0" y="2547620"/>
                </a:moveTo>
                <a:lnTo>
                  <a:pt x="1802441" y="2547620"/>
                </a:lnTo>
                <a:lnTo>
                  <a:pt x="1802441" y="0"/>
                </a:lnTo>
                <a:lnTo>
                  <a:pt x="0" y="0"/>
                </a:lnTo>
                <a:lnTo>
                  <a:pt x="0" y="2547620"/>
                </a:lnTo>
                <a:close/>
              </a:path>
            </a:pathLst>
          </a:custGeom>
          <a:blipFill>
            <a:blip r:embed="rId4"/>
            <a:stretch>
              <a:fillRect/>
            </a:stretch>
          </a:blipFill>
        </p:spPr>
      </p:sp>
      <p:sp>
        <p:nvSpPr>
          <p:cNvPr id="13" name="TextBox 10"/>
          <p:cNvSpPr txBox="1"/>
          <p:nvPr/>
        </p:nvSpPr>
        <p:spPr>
          <a:xfrm>
            <a:off x="3242391" y="7813769"/>
            <a:ext cx="11835570" cy="1148715"/>
          </a:xfrm>
          <a:prstGeom prst="rect">
            <a:avLst/>
          </a:prstGeom>
        </p:spPr>
        <p:txBody>
          <a:bodyPr lIns="0" tIns="0" rIns="0" bIns="0" rtlCol="0" anchor="t">
            <a:spAutoFit/>
          </a:bodyPr>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Anda Jika tabel Pegawai memiliki data seperti berikut, manakah hasil yang benar?</a:t>
            </a:r>
          </a:p>
        </p:txBody>
      </p:sp>
      <p:sp>
        <p:nvSpPr>
          <p:cNvPr id="14" name="Freeform 8"/>
          <p:cNvSpPr/>
          <p:nvPr/>
        </p:nvSpPr>
        <p:spPr>
          <a:xfrm>
            <a:off x="3581599" y="4534118"/>
            <a:ext cx="11241643" cy="3167247"/>
          </a:xfrm>
          <a:custGeom>
            <a:avLst/>
            <a:gdLst/>
            <a:ahLst/>
            <a:cxnLst/>
            <a:rect l="l" t="t" r="r" b="b"/>
            <a:pathLst>
              <a:path w="11241643" h="3167247">
                <a:moveTo>
                  <a:pt x="0" y="0"/>
                </a:moveTo>
                <a:lnTo>
                  <a:pt x="11241642" y="0"/>
                </a:lnTo>
                <a:lnTo>
                  <a:pt x="11241642" y="3167247"/>
                </a:lnTo>
                <a:lnTo>
                  <a:pt x="0" y="3167247"/>
                </a:lnTo>
                <a:lnTo>
                  <a:pt x="0" y="0"/>
                </a:lnTo>
                <a:close/>
              </a:path>
            </a:pathLst>
          </a:custGeom>
          <a:blipFill>
            <a:blip r:embed="rId5"/>
            <a:stretch>
              <a:fillRect/>
            </a:stretch>
          </a:blipFill>
        </p:spPr>
      </p:sp>
      <p:pic>
        <p:nvPicPr>
          <p:cNvPr id="15" name="Picture 14"/>
          <p:cNvPicPr>
            <a:picLocks noChangeAspect="1"/>
          </p:cNvPicPr>
          <p:nvPr/>
        </p:nvPicPr>
        <p:blipFill>
          <a:blip r:embed="rId6"/>
          <a:stretch>
            <a:fillRect/>
          </a:stretch>
        </p:blipFill>
        <p:spPr>
          <a:xfrm>
            <a:off x="5506720" y="3009900"/>
            <a:ext cx="7439660" cy="1240155"/>
          </a:xfrm>
          <a:prstGeom prst="rect">
            <a:avLst/>
          </a:prstGeom>
        </p:spPr>
      </p:pic>
      <p:sp>
        <p:nvSpPr>
          <p:cNvPr id="16" name="Freeform 5"/>
          <p:cNvSpPr/>
          <p:nvPr/>
        </p:nvSpPr>
        <p:spPr>
          <a:xfrm>
            <a:off x="15163800" y="84963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7" name="Text Box 16">
            <a:hlinkClick r:id="rId7" tooltip="" action="ppaction://hlinksldjump"/>
          </p:cNvPr>
          <p:cNvSpPr txBox="1"/>
          <p:nvPr/>
        </p:nvSpPr>
        <p:spPr>
          <a:xfrm>
            <a:off x="15544800" y="8728710"/>
            <a:ext cx="1888490" cy="706755"/>
          </a:xfrm>
          <a:prstGeom prst="rect">
            <a:avLst/>
          </a:prstGeom>
          <a:noFill/>
        </p:spPr>
        <p:txBody>
          <a:bodyPr wrap="square" rtlCol="0">
            <a:spAutoFit/>
          </a:bodyPr>
          <a:p>
            <a:pPr algn="ctr"/>
            <a:r>
              <a:rPr lang="en-US" sz="4000" b="1">
                <a:solidFill>
                  <a:schemeClr val="bg1"/>
                </a:solidFill>
              </a:rPr>
              <a:t>Answer</a:t>
            </a:r>
            <a:endParaRPr lang="en-US" sz="4000"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905577" y="1763830"/>
            <a:ext cx="12509197" cy="1320245"/>
          </a:xfrm>
          <a:prstGeom prst="rect">
            <a:avLst/>
          </a:prstGeom>
        </p:spPr>
        <p:txBody>
          <a:bodyPr lIns="0" tIns="0" rIns="0" bIns="0" rtlCol="0" anchor="t">
            <a:spAutoFit/>
          </a:bodyPr>
          <a:lstStyle/>
          <a:p>
            <a:pPr algn="ctr">
              <a:lnSpc>
                <a:spcPts val="10705"/>
              </a:lnSpc>
              <a:spcBef>
                <a:spcPct val="0"/>
              </a:spcBef>
            </a:pPr>
            <a:r>
              <a:rPr lang="en-US" sz="7645">
                <a:solidFill>
                  <a:srgbClr val="A7362A"/>
                </a:solidFill>
                <a:latin typeface="Art Nuvo"/>
                <a:ea typeface="Art Nuvo"/>
                <a:cs typeface="Art Nuvo"/>
                <a:sym typeface="Art Nuvo"/>
              </a:rPr>
              <a:t>SOAL 1</a:t>
            </a:r>
            <a:endParaRPr lang="en-US" sz="7645">
              <a:solidFill>
                <a:srgbClr val="A7362A"/>
              </a:solidFill>
              <a:latin typeface="Art Nuvo"/>
              <a:ea typeface="Art Nuvo"/>
              <a:cs typeface="Art Nuvo"/>
              <a:sym typeface="Art Nuvo"/>
            </a:endParaRPr>
          </a:p>
        </p:txBody>
      </p:sp>
      <p:sp>
        <p:nvSpPr>
          <p:cNvPr id="5" name="TextBox 5"/>
          <p:cNvSpPr txBox="1"/>
          <p:nvPr/>
        </p:nvSpPr>
        <p:spPr>
          <a:xfrm>
            <a:off x="3117082" y="3192842"/>
            <a:ext cx="12053837" cy="6065458"/>
          </a:xfrm>
          <a:prstGeom prst="rect">
            <a:avLst/>
          </a:prstGeom>
        </p:spPr>
        <p:txBody>
          <a:bodyPr lIns="0" tIns="0" rIns="0" bIns="0" rtlCol="0" anchor="t">
            <a:spAutoFit/>
          </a:bodyPr>
          <a:lstStyle/>
          <a:p>
            <a:pPr algn="ctr">
              <a:lnSpc>
                <a:spcPts val="5360"/>
              </a:lnSpc>
            </a:pPr>
            <a:r>
              <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rPr>
              <a:t>Apa peran dari SUM(Gaji) dalam query?</a:t>
            </a:r>
            <a:endPar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5360"/>
              </a:lnSpc>
            </a:pPr>
          </a:p>
          <a:p>
            <a:pPr algn="l">
              <a:lnSpc>
                <a:spcPts val="5360"/>
              </a:lnSpc>
            </a:pPr>
            <a:r>
              <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rPr>
              <a:t>a) Menghitung jumlah pegawai berdasarkan jabatan.</a:t>
            </a:r>
            <a:endPar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5360"/>
              </a:lnSpc>
            </a:pPr>
            <a:r>
              <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rPr>
              <a:t>b) Menghitung total gaji semua pegawai yang terfilter berdasarkan kondisi.</a:t>
            </a:r>
            <a:endPar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5360"/>
              </a:lnSpc>
            </a:pPr>
            <a:r>
              <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rPr>
              <a:t>c) Menghitung rata-rata gaji pegawai.</a:t>
            </a:r>
            <a:endPar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5360"/>
              </a:lnSpc>
            </a:pPr>
            <a:r>
              <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rPr>
              <a:t>d) Menampilkan gaji maksimum pegawai.</a:t>
            </a:r>
            <a:endPar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5360"/>
              </a:lnSpc>
            </a:pPr>
            <a:r>
              <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rPr>
              <a:t>e) Menghitung jumlah jabatan yang ada dalam tabel.</a:t>
            </a:r>
            <a:endParaRPr lang="en-US" sz="3825" spc="-76">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5360"/>
              </a:lnSpc>
              <a:spcBef>
                <a:spcPct val="0"/>
              </a:spcBef>
            </a:pPr>
          </a:p>
        </p:txBody>
      </p:sp>
      <p:sp>
        <p:nvSpPr>
          <p:cNvPr id="6" name="Freeform 6"/>
          <p:cNvSpPr/>
          <p:nvPr/>
        </p:nvSpPr>
        <p:spPr>
          <a:xfrm>
            <a:off x="-1902321" y="7819180"/>
            <a:ext cx="4807899" cy="907491"/>
          </a:xfrm>
          <a:custGeom>
            <a:avLst/>
            <a:gdLst/>
            <a:ahLst/>
            <a:cxnLst/>
            <a:rect l="l" t="t" r="r" b="b"/>
            <a:pathLst>
              <a:path w="4807899" h="907491">
                <a:moveTo>
                  <a:pt x="0" y="0"/>
                </a:moveTo>
                <a:lnTo>
                  <a:pt x="4807898" y="0"/>
                </a:lnTo>
                <a:lnTo>
                  <a:pt x="4807898" y="907491"/>
                </a:lnTo>
                <a:lnTo>
                  <a:pt x="0" y="9074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5176366" y="2886229"/>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439990" y="1552346"/>
            <a:ext cx="2710338" cy="2710338"/>
          </a:xfrm>
          <a:custGeom>
            <a:avLst/>
            <a:gdLst/>
            <a:ahLst/>
            <a:cxnLst/>
            <a:rect l="l" t="t" r="r" b="b"/>
            <a:pathLst>
              <a:path w="2710338" h="2710338">
                <a:moveTo>
                  <a:pt x="0" y="0"/>
                </a:moveTo>
                <a:lnTo>
                  <a:pt x="2710338" y="0"/>
                </a:lnTo>
                <a:lnTo>
                  <a:pt x="2710338" y="2710337"/>
                </a:lnTo>
                <a:lnTo>
                  <a:pt x="0" y="27103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5"/>
          <p:cNvSpPr/>
          <p:nvPr/>
        </p:nvSpPr>
        <p:spPr>
          <a:xfrm>
            <a:off x="15176500" y="81915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8" tooltip="" action="ppaction://hlinksldjump"/>
          </p:cNvPr>
          <p:cNvSpPr txBox="1"/>
          <p:nvPr/>
        </p:nvSpPr>
        <p:spPr>
          <a:xfrm>
            <a:off x="15544800" y="8420100"/>
            <a:ext cx="1888490" cy="706755"/>
          </a:xfrm>
          <a:prstGeom prst="rect">
            <a:avLst/>
          </a:prstGeom>
          <a:noFill/>
        </p:spPr>
        <p:txBody>
          <a:bodyPr wrap="square" rtlCol="0">
            <a:spAutoFit/>
          </a:bodyPr>
          <a:p>
            <a:pPr algn="ctr"/>
            <a:r>
              <a:rPr lang="en-US" sz="4000" b="1">
                <a:solidFill>
                  <a:schemeClr val="bg1"/>
                </a:solidFill>
              </a:rPr>
              <a:t>Answer</a:t>
            </a:r>
            <a:endParaRPr lang="en-US" sz="4000" b="1">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stretch>
              <a:fillRect/>
            </a:stretch>
          </a:blipFill>
        </p:spPr>
      </p:sp>
      <p:sp>
        <p:nvSpPr>
          <p:cNvPr id="4" name="TextBox 4"/>
          <p:cNvSpPr txBox="1"/>
          <p:nvPr/>
        </p:nvSpPr>
        <p:spPr>
          <a:xfrm>
            <a:off x="2971617" y="952422"/>
            <a:ext cx="12509197" cy="1857375"/>
          </a:xfrm>
          <a:prstGeom prst="rect">
            <a:avLst/>
          </a:prstGeom>
        </p:spPr>
        <p:txBody>
          <a:bodyPr lIns="0" tIns="0" rIns="0" bIns="0" rtlCol="0" anchor="t">
            <a:spAutoFit/>
          </a:bodyPr>
          <a:lstStyle/>
          <a:p>
            <a:pPr algn="ctr">
              <a:lnSpc>
                <a:spcPts val="14485"/>
              </a:lnSpc>
              <a:spcBef>
                <a:spcPct val="0"/>
              </a:spcBef>
            </a:pPr>
            <a:r>
              <a:rPr lang="en-US" sz="5400">
                <a:solidFill>
                  <a:srgbClr val="A7362A"/>
                </a:solidFill>
                <a:latin typeface="Art Nuvo"/>
                <a:ea typeface="Art Nuvo"/>
                <a:cs typeface="Art Nuvo"/>
                <a:sym typeface="Art Nuvo"/>
              </a:rPr>
              <a:t>SOAL 8</a:t>
            </a:r>
            <a:endParaRPr lang="en-US" sz="5400">
              <a:solidFill>
                <a:srgbClr val="A7362A"/>
              </a:solidFill>
              <a:latin typeface="Art Nuvo"/>
              <a:ea typeface="Art Nuvo"/>
              <a:cs typeface="Art Nuvo"/>
              <a:sym typeface="Art Nuvo"/>
            </a:endParaRPr>
          </a:p>
        </p:txBody>
      </p:sp>
      <p:sp>
        <p:nvSpPr>
          <p:cNvPr id="7" name="Freeform 7"/>
          <p:cNvSpPr/>
          <p:nvPr/>
        </p:nvSpPr>
        <p:spPr>
          <a:xfrm>
            <a:off x="-1375249" y="8079394"/>
            <a:ext cx="4807899" cy="907491"/>
          </a:xfrm>
          <a:custGeom>
            <a:avLst/>
            <a:gdLst/>
            <a:ahLst/>
            <a:cxnLst/>
            <a:rect l="l" t="t" r="r" b="b"/>
            <a:pathLst>
              <a:path w="4807899" h="907491">
                <a:moveTo>
                  <a:pt x="0" y="0"/>
                </a:moveTo>
                <a:lnTo>
                  <a:pt x="4807898" y="0"/>
                </a:lnTo>
                <a:lnTo>
                  <a:pt x="4807898" y="907491"/>
                </a:lnTo>
                <a:lnTo>
                  <a:pt x="0" y="907491"/>
                </a:lnTo>
                <a:lnTo>
                  <a:pt x="0" y="0"/>
                </a:lnTo>
                <a:close/>
              </a:path>
            </a:pathLst>
          </a:custGeom>
          <a:blipFill>
            <a:blip r:embed="rId3"/>
            <a:stretch>
              <a:fillRect/>
            </a:stretch>
          </a:blipFill>
        </p:spPr>
      </p:sp>
      <p:sp>
        <p:nvSpPr>
          <p:cNvPr id="8" name="Freeform 8"/>
          <p:cNvSpPr/>
          <p:nvPr/>
        </p:nvSpPr>
        <p:spPr>
          <a:xfrm>
            <a:off x="15414774" y="2555162"/>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3"/>
            <a:stretch>
              <a:fillRect/>
            </a:stretch>
          </a:blipFill>
        </p:spPr>
      </p:sp>
      <p:sp>
        <p:nvSpPr>
          <p:cNvPr id="9" name="Freeform 9"/>
          <p:cNvSpPr/>
          <p:nvPr/>
        </p:nvSpPr>
        <p:spPr>
          <a:xfrm rot="-5953848" flipV="1">
            <a:off x="602476" y="2066164"/>
            <a:ext cx="1802441" cy="2547620"/>
          </a:xfrm>
          <a:custGeom>
            <a:avLst/>
            <a:gdLst/>
            <a:ahLst/>
            <a:cxnLst/>
            <a:rect l="l" t="t" r="r" b="b"/>
            <a:pathLst>
              <a:path w="1802441" h="2547620">
                <a:moveTo>
                  <a:pt x="0" y="2547620"/>
                </a:moveTo>
                <a:lnTo>
                  <a:pt x="1802441" y="2547620"/>
                </a:lnTo>
                <a:lnTo>
                  <a:pt x="1802441" y="0"/>
                </a:lnTo>
                <a:lnTo>
                  <a:pt x="0" y="0"/>
                </a:lnTo>
                <a:lnTo>
                  <a:pt x="0" y="2547620"/>
                </a:lnTo>
                <a:close/>
              </a:path>
            </a:pathLst>
          </a:custGeom>
          <a:blipFill>
            <a:blip r:embed="rId4"/>
            <a:stretch>
              <a:fillRect/>
            </a:stretch>
          </a:blipFill>
        </p:spPr>
      </p:sp>
      <p:sp>
        <p:nvSpPr>
          <p:cNvPr id="10" name="Freeform 10"/>
          <p:cNvSpPr/>
          <p:nvPr/>
        </p:nvSpPr>
        <p:spPr>
          <a:xfrm>
            <a:off x="15011337" y="6743609"/>
            <a:ext cx="2835096" cy="2835096"/>
          </a:xfrm>
          <a:custGeom>
            <a:avLst/>
            <a:gdLst/>
            <a:ahLst/>
            <a:cxnLst/>
            <a:rect l="l" t="t" r="r" b="b"/>
            <a:pathLst>
              <a:path w="2835096" h="2835096">
                <a:moveTo>
                  <a:pt x="0" y="0"/>
                </a:moveTo>
                <a:lnTo>
                  <a:pt x="2835096" y="0"/>
                </a:lnTo>
                <a:lnTo>
                  <a:pt x="2835096" y="2835096"/>
                </a:lnTo>
                <a:lnTo>
                  <a:pt x="0" y="28350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0"/>
          <p:cNvSpPr txBox="1"/>
          <p:nvPr/>
        </p:nvSpPr>
        <p:spPr>
          <a:xfrm>
            <a:off x="3242310" y="3238500"/>
            <a:ext cx="11835765" cy="5970270"/>
          </a:xfrm>
          <a:prstGeom prst="rect">
            <a:avLst/>
          </a:prstGeom>
        </p:spPr>
        <p:txBody>
          <a:bodyPr lIns="0" tIns="0" rIns="0" bIns="0" rtlCol="0" anchor="t">
            <a:noAutofit/>
          </a:bodyPr>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 5.250.000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B. 2.500.000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C. 5.750.000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D. 1.725.000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E. 2.650.000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2804145" y="1580658"/>
            <a:ext cx="12679710" cy="7449329"/>
          </a:xfrm>
          <a:custGeom>
            <a:avLst/>
            <a:gdLst/>
            <a:ahLst/>
            <a:cxnLst/>
            <a:rect l="l" t="t" r="r" b="b"/>
            <a:pathLst>
              <a:path w="12679710" h="7449329">
                <a:moveTo>
                  <a:pt x="0" y="0"/>
                </a:moveTo>
                <a:lnTo>
                  <a:pt x="12679710" y="0"/>
                </a:lnTo>
                <a:lnTo>
                  <a:pt x="12679710" y="7449329"/>
                </a:lnTo>
                <a:lnTo>
                  <a:pt x="0" y="744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10199" y="3222265"/>
            <a:ext cx="10594753" cy="1354455"/>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JAWABAN SOAL 8</a:t>
            </a:r>
            <a:endParaRPr lang="en-US" sz="7545">
              <a:solidFill>
                <a:srgbClr val="A7362A"/>
              </a:solidFill>
              <a:latin typeface="Art Nuvo"/>
              <a:ea typeface="Art Nuvo"/>
              <a:cs typeface="Art Nuvo"/>
              <a:sym typeface="Art Nuvo"/>
            </a:endParaRPr>
          </a:p>
        </p:txBody>
      </p:sp>
      <p:sp>
        <p:nvSpPr>
          <p:cNvPr id="5" name="TextBox 5"/>
          <p:cNvSpPr txBox="1"/>
          <p:nvPr/>
        </p:nvSpPr>
        <p:spPr>
          <a:xfrm>
            <a:off x="2971740" y="5751195"/>
            <a:ext cx="11947010" cy="1113155"/>
          </a:xfrm>
          <a:prstGeom prst="rect">
            <a:avLst/>
          </a:prstGeom>
        </p:spPr>
        <p:txBody>
          <a:bodyPr lIns="0" tIns="0" rIns="0" bIns="0" rtlCol="0" anchor="t">
            <a:spAutoFit/>
          </a:bodyPr>
          <a:lstStyle/>
          <a:p>
            <a:pPr algn="ctr">
              <a:lnSpc>
                <a:spcPts val="4340"/>
              </a:lnSpc>
            </a:pPr>
            <a:r>
              <a:rPr lang="en-US" sz="66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 5.250.000</a:t>
            </a:r>
            <a:endParaRPr lang="en-US" sz="66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340"/>
              </a:lnSpc>
            </a:pPr>
            <a:endParaRPr sz="6600"/>
          </a:p>
        </p:txBody>
      </p:sp>
      <p:sp>
        <p:nvSpPr>
          <p:cNvPr id="6" name="Freeform 6"/>
          <p:cNvSpPr/>
          <p:nvPr/>
        </p:nvSpPr>
        <p:spPr>
          <a:xfrm rot="326300">
            <a:off x="14144155" y="1911003"/>
            <a:ext cx="1946700" cy="1946700"/>
          </a:xfrm>
          <a:custGeom>
            <a:avLst/>
            <a:gdLst/>
            <a:ahLst/>
            <a:cxnLst/>
            <a:rect l="l" t="t" r="r" b="b"/>
            <a:pathLst>
              <a:path w="1946700" h="1946700">
                <a:moveTo>
                  <a:pt x="0" y="0"/>
                </a:moveTo>
                <a:lnTo>
                  <a:pt x="1946700" y="0"/>
                </a:lnTo>
                <a:lnTo>
                  <a:pt x="1946700" y="1946699"/>
                </a:lnTo>
                <a:lnTo>
                  <a:pt x="0" y="1946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756044">
            <a:off x="2143450" y="7019751"/>
            <a:ext cx="2054091" cy="2054091"/>
          </a:xfrm>
          <a:custGeom>
            <a:avLst/>
            <a:gdLst/>
            <a:ahLst/>
            <a:cxnLst/>
            <a:rect l="l" t="t" r="r" b="b"/>
            <a:pathLst>
              <a:path w="2054091" h="2054091">
                <a:moveTo>
                  <a:pt x="0" y="0"/>
                </a:moveTo>
                <a:lnTo>
                  <a:pt x="2054091" y="0"/>
                </a:lnTo>
                <a:lnTo>
                  <a:pt x="2054091" y="2054091"/>
                </a:lnTo>
                <a:lnTo>
                  <a:pt x="0" y="2054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89174" y="102870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028700" y="323100"/>
            <a:ext cx="16409872" cy="9640800"/>
          </a:xfrm>
          <a:custGeom>
            <a:avLst/>
            <a:gdLst/>
            <a:ahLst/>
            <a:cxnLst/>
            <a:rect l="l" t="t" r="r" b="b"/>
            <a:pathLst>
              <a:path w="16409872" h="9640800">
                <a:moveTo>
                  <a:pt x="0" y="0"/>
                </a:moveTo>
                <a:lnTo>
                  <a:pt x="16409872" y="0"/>
                </a:lnTo>
                <a:lnTo>
                  <a:pt x="16409872" y="9640800"/>
                </a:lnTo>
                <a:lnTo>
                  <a:pt x="0" y="9640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2531" y="634318"/>
            <a:ext cx="5551244" cy="693514"/>
          </a:xfrm>
          <a:prstGeom prst="rect">
            <a:avLst/>
          </a:prstGeom>
        </p:spPr>
        <p:txBody>
          <a:bodyPr lIns="0" tIns="0" rIns="0" bIns="0" rtlCol="0" anchor="t">
            <a:spAutoFit/>
          </a:bodyPr>
          <a:lstStyle/>
          <a:p>
            <a:pPr algn="ctr">
              <a:lnSpc>
                <a:spcPts val="5535"/>
              </a:lnSpc>
              <a:spcBef>
                <a:spcPct val="0"/>
              </a:spcBef>
            </a:pPr>
            <a:r>
              <a:rPr lang="en-US" sz="3955">
                <a:solidFill>
                  <a:srgbClr val="FBE3C0"/>
                </a:solidFill>
                <a:latin typeface="Art Nuvo"/>
                <a:ea typeface="Art Nuvo"/>
                <a:cs typeface="Art Nuvo"/>
                <a:sym typeface="Art Nuvo"/>
              </a:rPr>
              <a:t>PENJELASAN JAWABAN</a:t>
            </a:r>
            <a:endParaRPr lang="en-US" sz="3955">
              <a:solidFill>
                <a:srgbClr val="FBE3C0"/>
              </a:solidFill>
              <a:latin typeface="Art Nuvo"/>
              <a:ea typeface="Art Nuvo"/>
              <a:cs typeface="Art Nuvo"/>
              <a:sym typeface="Art Nuvo"/>
            </a:endParaRPr>
          </a:p>
        </p:txBody>
      </p:sp>
      <p:sp>
        <p:nvSpPr>
          <p:cNvPr id="5" name="TextBox 5"/>
          <p:cNvSpPr txBox="1"/>
          <p:nvPr/>
        </p:nvSpPr>
        <p:spPr>
          <a:xfrm>
            <a:off x="1219339" y="2781517"/>
            <a:ext cx="15531822" cy="5386070"/>
          </a:xfrm>
          <a:prstGeom prst="rect">
            <a:avLst/>
          </a:prstGeom>
        </p:spPr>
        <p:txBody>
          <a:bodyPr lIns="0" tIns="0" rIns="0" bIns="0" rtlCol="0" anchor="t">
            <a:spAutoFit/>
          </a:bodyPr>
          <a:lstStyle/>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A: Benar, karena Gaji dar NDep ‘Emya’ adalah 5.250.000</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B: Salah, </a:t>
            </a:r>
            <a:r>
              <a:rPr lang="en-US" sz="4000" spc="-60">
                <a:solidFill>
                  <a:srgbClr val="000000"/>
                </a:solidFill>
                <a:latin typeface="Arimo" panose="020B0604020202020204"/>
                <a:ea typeface="Arimo" panose="020B0604020202020204"/>
                <a:cs typeface="Arimo" panose="020B0604020202020204"/>
                <a:sym typeface="Arimo" panose="020B0604020202020204"/>
              </a:rPr>
              <a:t>karena Gaji 2.500.000 dari NDep ‘Diah’</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C: Salah, </a:t>
            </a:r>
            <a:r>
              <a:rPr lang="en-US" sz="4000" spc="-60">
                <a:solidFill>
                  <a:srgbClr val="000000"/>
                </a:solidFill>
                <a:latin typeface="Arimo" panose="020B0604020202020204"/>
                <a:ea typeface="Arimo" panose="020B0604020202020204"/>
                <a:cs typeface="Arimo" panose="020B0604020202020204"/>
                <a:sym typeface="Arimo" panose="020B0604020202020204"/>
              </a:rPr>
              <a:t>karena Gaji 5.750.000 dari NDep ‘Antoni’</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D: Salah, </a:t>
            </a:r>
            <a:r>
              <a:rPr lang="en-US" sz="4000" spc="-60">
                <a:solidFill>
                  <a:srgbClr val="000000"/>
                </a:solidFill>
                <a:latin typeface="Arimo" panose="020B0604020202020204"/>
                <a:ea typeface="Arimo" panose="020B0604020202020204"/>
                <a:cs typeface="Arimo" panose="020B0604020202020204"/>
                <a:sym typeface="Arimo" panose="020B0604020202020204"/>
              </a:rPr>
              <a:t>karena Gaji 1.725.000 dari NDep ‘Antoni’</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E: </a:t>
            </a:r>
            <a:r>
              <a:rPr lang="en-US" sz="4000" spc="-60">
                <a:solidFill>
                  <a:srgbClr val="000000"/>
                </a:solidFill>
                <a:latin typeface="Arimo" panose="020B0604020202020204"/>
                <a:ea typeface="Arimo" panose="020B0604020202020204"/>
                <a:cs typeface="Arimo" panose="020B0604020202020204"/>
                <a:sym typeface="Arimo" panose="020B0604020202020204"/>
              </a:rPr>
              <a:t>Salah, karena Gaji 2.650.000 dari NDep ‘Susan’</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p:txBody>
      </p:sp>
      <p:sp>
        <p:nvSpPr>
          <p:cNvPr id="10" name="Freeform 5"/>
          <p:cNvSpPr/>
          <p:nvPr/>
        </p:nvSpPr>
        <p:spPr>
          <a:xfrm>
            <a:off x="15240000" y="87249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4" action="ppaction://hlinksldjump"/>
          </p:cNvPr>
          <p:cNvSpPr txBox="1"/>
          <p:nvPr/>
        </p:nvSpPr>
        <p:spPr>
          <a:xfrm>
            <a:off x="15544800" y="8953500"/>
            <a:ext cx="1888490" cy="706755"/>
          </a:xfrm>
          <a:prstGeom prst="rect">
            <a:avLst/>
          </a:prstGeom>
          <a:noFill/>
        </p:spPr>
        <p:txBody>
          <a:bodyPr wrap="square" rtlCol="0">
            <a:spAutoFit/>
          </a:bodyPr>
          <a:p>
            <a:pPr algn="ctr"/>
            <a:r>
              <a:rPr lang="en-US" sz="4000" b="1">
                <a:solidFill>
                  <a:schemeClr val="bg1"/>
                </a:solidFill>
                <a:hlinkClick r:id="rId5" action="ppaction://hlinksldjump"/>
              </a:rPr>
              <a:t>Back</a:t>
            </a:r>
            <a:endParaRPr lang="en-US" sz="4000" b="1">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stretch>
              <a:fillRect/>
            </a:stretch>
          </a:blipFill>
        </p:spPr>
      </p:sp>
      <p:sp>
        <p:nvSpPr>
          <p:cNvPr id="4" name="TextBox 4"/>
          <p:cNvSpPr txBox="1"/>
          <p:nvPr/>
        </p:nvSpPr>
        <p:spPr>
          <a:xfrm>
            <a:off x="2971617" y="952422"/>
            <a:ext cx="12509197" cy="1857375"/>
          </a:xfrm>
          <a:prstGeom prst="rect">
            <a:avLst/>
          </a:prstGeom>
        </p:spPr>
        <p:txBody>
          <a:bodyPr lIns="0" tIns="0" rIns="0" bIns="0" rtlCol="0" anchor="t">
            <a:spAutoFit/>
          </a:bodyPr>
          <a:lstStyle/>
          <a:p>
            <a:pPr algn="ctr">
              <a:lnSpc>
                <a:spcPts val="14485"/>
              </a:lnSpc>
              <a:spcBef>
                <a:spcPct val="0"/>
              </a:spcBef>
            </a:pPr>
            <a:r>
              <a:rPr lang="en-US" sz="5400">
                <a:solidFill>
                  <a:srgbClr val="A7362A"/>
                </a:solidFill>
                <a:latin typeface="Art Nuvo"/>
                <a:ea typeface="Art Nuvo"/>
                <a:cs typeface="Art Nuvo"/>
                <a:sym typeface="Art Nuvo"/>
              </a:rPr>
              <a:t>SOAL 9</a:t>
            </a:r>
            <a:endParaRPr lang="en-US" sz="5400">
              <a:solidFill>
                <a:srgbClr val="A7362A"/>
              </a:solidFill>
              <a:latin typeface="Art Nuvo"/>
              <a:ea typeface="Art Nuvo"/>
              <a:cs typeface="Art Nuvo"/>
              <a:sym typeface="Art Nuvo"/>
            </a:endParaRPr>
          </a:p>
        </p:txBody>
      </p:sp>
      <p:sp>
        <p:nvSpPr>
          <p:cNvPr id="7" name="Freeform 7"/>
          <p:cNvSpPr/>
          <p:nvPr/>
        </p:nvSpPr>
        <p:spPr>
          <a:xfrm>
            <a:off x="-1375249" y="8079394"/>
            <a:ext cx="4807899" cy="907491"/>
          </a:xfrm>
          <a:custGeom>
            <a:avLst/>
            <a:gdLst/>
            <a:ahLst/>
            <a:cxnLst/>
            <a:rect l="l" t="t" r="r" b="b"/>
            <a:pathLst>
              <a:path w="4807899" h="907491">
                <a:moveTo>
                  <a:pt x="0" y="0"/>
                </a:moveTo>
                <a:lnTo>
                  <a:pt x="4807898" y="0"/>
                </a:lnTo>
                <a:lnTo>
                  <a:pt x="4807898" y="907491"/>
                </a:lnTo>
                <a:lnTo>
                  <a:pt x="0" y="907491"/>
                </a:lnTo>
                <a:lnTo>
                  <a:pt x="0" y="0"/>
                </a:lnTo>
                <a:close/>
              </a:path>
            </a:pathLst>
          </a:custGeom>
          <a:blipFill>
            <a:blip r:embed="rId3"/>
            <a:stretch>
              <a:fillRect/>
            </a:stretch>
          </a:blipFill>
        </p:spPr>
      </p:sp>
      <p:sp>
        <p:nvSpPr>
          <p:cNvPr id="8" name="Freeform 8"/>
          <p:cNvSpPr/>
          <p:nvPr/>
        </p:nvSpPr>
        <p:spPr>
          <a:xfrm>
            <a:off x="15414774" y="2555162"/>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3"/>
            <a:stretch>
              <a:fillRect/>
            </a:stretch>
          </a:blipFill>
        </p:spPr>
      </p:sp>
      <p:sp>
        <p:nvSpPr>
          <p:cNvPr id="9" name="Freeform 9"/>
          <p:cNvSpPr/>
          <p:nvPr/>
        </p:nvSpPr>
        <p:spPr>
          <a:xfrm rot="-5953848" flipV="1">
            <a:off x="602476" y="2066164"/>
            <a:ext cx="1802441" cy="2547620"/>
          </a:xfrm>
          <a:custGeom>
            <a:avLst/>
            <a:gdLst/>
            <a:ahLst/>
            <a:cxnLst/>
            <a:rect l="l" t="t" r="r" b="b"/>
            <a:pathLst>
              <a:path w="1802441" h="2547620">
                <a:moveTo>
                  <a:pt x="0" y="2547620"/>
                </a:moveTo>
                <a:lnTo>
                  <a:pt x="1802441" y="2547620"/>
                </a:lnTo>
                <a:lnTo>
                  <a:pt x="1802441" y="0"/>
                </a:lnTo>
                <a:lnTo>
                  <a:pt x="0" y="0"/>
                </a:lnTo>
                <a:lnTo>
                  <a:pt x="0" y="2547620"/>
                </a:lnTo>
                <a:close/>
              </a:path>
            </a:pathLst>
          </a:custGeom>
          <a:blipFill>
            <a:blip r:embed="rId4"/>
            <a:stretch>
              <a:fillRect/>
            </a:stretch>
          </a:blipFill>
        </p:spPr>
      </p:sp>
      <p:sp>
        <p:nvSpPr>
          <p:cNvPr id="13" name="TextBox 10"/>
          <p:cNvSpPr txBox="1"/>
          <p:nvPr/>
        </p:nvSpPr>
        <p:spPr>
          <a:xfrm>
            <a:off x="3242391" y="7813769"/>
            <a:ext cx="11835570" cy="1148715"/>
          </a:xfrm>
          <a:prstGeom prst="rect">
            <a:avLst/>
          </a:prstGeom>
        </p:spPr>
        <p:txBody>
          <a:bodyPr lIns="0" tIns="0" rIns="0" bIns="0" rtlCol="0" anchor="t">
            <a:spAutoFit/>
          </a:bodyPr>
          <a:p>
            <a:pPr algn="ctr">
              <a:lnSpc>
                <a:spcPts val="4480"/>
              </a:lnSpc>
            </a:pPr>
            <a:r>
              <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Anda Jika tabel Pegawai memiliki data seperti berikut, manakah hasil yang benar?</a:t>
            </a:r>
            <a:endParaRPr lang="en-US" sz="32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p:txBody>
      </p:sp>
      <p:sp>
        <p:nvSpPr>
          <p:cNvPr id="14" name="Freeform 8"/>
          <p:cNvSpPr/>
          <p:nvPr/>
        </p:nvSpPr>
        <p:spPr>
          <a:xfrm>
            <a:off x="3581599" y="4534118"/>
            <a:ext cx="11241643" cy="3167247"/>
          </a:xfrm>
          <a:custGeom>
            <a:avLst/>
            <a:gdLst/>
            <a:ahLst/>
            <a:cxnLst/>
            <a:rect l="l" t="t" r="r" b="b"/>
            <a:pathLst>
              <a:path w="11241643" h="3167247">
                <a:moveTo>
                  <a:pt x="0" y="0"/>
                </a:moveTo>
                <a:lnTo>
                  <a:pt x="11241642" y="0"/>
                </a:lnTo>
                <a:lnTo>
                  <a:pt x="11241642" y="3167247"/>
                </a:lnTo>
                <a:lnTo>
                  <a:pt x="0" y="3167247"/>
                </a:lnTo>
                <a:lnTo>
                  <a:pt x="0" y="0"/>
                </a:lnTo>
                <a:close/>
              </a:path>
            </a:pathLst>
          </a:custGeom>
          <a:blipFill>
            <a:blip r:embed="rId5"/>
            <a:stretch>
              <a:fillRect/>
            </a:stretch>
          </a:blipFill>
        </p:spPr>
      </p:sp>
      <p:pic>
        <p:nvPicPr>
          <p:cNvPr id="5" name="Picture 4"/>
          <p:cNvPicPr>
            <a:picLocks noChangeAspect="1"/>
          </p:cNvPicPr>
          <p:nvPr/>
        </p:nvPicPr>
        <p:blipFill>
          <a:blip r:embed="rId6"/>
          <a:stretch>
            <a:fillRect/>
          </a:stretch>
        </p:blipFill>
        <p:spPr>
          <a:xfrm>
            <a:off x="5337810" y="2809875"/>
            <a:ext cx="7644765" cy="1462405"/>
          </a:xfrm>
          <a:prstGeom prst="rect">
            <a:avLst/>
          </a:prstGeom>
        </p:spPr>
      </p:pic>
      <p:sp>
        <p:nvSpPr>
          <p:cNvPr id="16" name="Freeform 5"/>
          <p:cNvSpPr/>
          <p:nvPr/>
        </p:nvSpPr>
        <p:spPr>
          <a:xfrm>
            <a:off x="15163800" y="84963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7" name="Text Box 16">
            <a:hlinkClick r:id="rId7" tooltip="" action="ppaction://hlinksldjump"/>
          </p:cNvPr>
          <p:cNvSpPr txBox="1"/>
          <p:nvPr/>
        </p:nvSpPr>
        <p:spPr>
          <a:xfrm>
            <a:off x="15544800" y="8728710"/>
            <a:ext cx="1888490" cy="706755"/>
          </a:xfrm>
          <a:prstGeom prst="rect">
            <a:avLst/>
          </a:prstGeom>
          <a:noFill/>
        </p:spPr>
        <p:txBody>
          <a:bodyPr wrap="square" rtlCol="0">
            <a:spAutoFit/>
          </a:bodyPr>
          <a:p>
            <a:pPr algn="ctr"/>
            <a:r>
              <a:rPr lang="en-US" sz="4000" b="1">
                <a:solidFill>
                  <a:schemeClr val="bg1"/>
                </a:solidFill>
              </a:rPr>
              <a:t>Answer</a:t>
            </a:r>
            <a:endParaRPr lang="en-US" sz="4000" b="1">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stretch>
              <a:fillRect/>
            </a:stretch>
          </a:blipFill>
        </p:spPr>
      </p:sp>
      <p:sp>
        <p:nvSpPr>
          <p:cNvPr id="4" name="TextBox 4"/>
          <p:cNvSpPr txBox="1"/>
          <p:nvPr/>
        </p:nvSpPr>
        <p:spPr>
          <a:xfrm>
            <a:off x="2971617" y="952422"/>
            <a:ext cx="12509197" cy="1857375"/>
          </a:xfrm>
          <a:prstGeom prst="rect">
            <a:avLst/>
          </a:prstGeom>
        </p:spPr>
        <p:txBody>
          <a:bodyPr lIns="0" tIns="0" rIns="0" bIns="0" rtlCol="0" anchor="t">
            <a:spAutoFit/>
          </a:bodyPr>
          <a:lstStyle/>
          <a:p>
            <a:pPr algn="ctr">
              <a:lnSpc>
                <a:spcPts val="14485"/>
              </a:lnSpc>
              <a:spcBef>
                <a:spcPct val="0"/>
              </a:spcBef>
            </a:pPr>
            <a:r>
              <a:rPr lang="en-US" sz="5400">
                <a:solidFill>
                  <a:srgbClr val="A7362A"/>
                </a:solidFill>
                <a:latin typeface="Art Nuvo"/>
                <a:ea typeface="Art Nuvo"/>
                <a:cs typeface="Art Nuvo"/>
                <a:sym typeface="Art Nuvo"/>
              </a:rPr>
              <a:t>SOAL 9</a:t>
            </a:r>
            <a:endParaRPr lang="en-US" sz="5400">
              <a:solidFill>
                <a:srgbClr val="A7362A"/>
              </a:solidFill>
              <a:latin typeface="Art Nuvo"/>
              <a:ea typeface="Art Nuvo"/>
              <a:cs typeface="Art Nuvo"/>
              <a:sym typeface="Art Nuvo"/>
            </a:endParaRPr>
          </a:p>
        </p:txBody>
      </p:sp>
      <p:sp>
        <p:nvSpPr>
          <p:cNvPr id="7" name="Freeform 7"/>
          <p:cNvSpPr/>
          <p:nvPr/>
        </p:nvSpPr>
        <p:spPr>
          <a:xfrm>
            <a:off x="-1375249" y="8079394"/>
            <a:ext cx="4807899" cy="907491"/>
          </a:xfrm>
          <a:custGeom>
            <a:avLst/>
            <a:gdLst/>
            <a:ahLst/>
            <a:cxnLst/>
            <a:rect l="l" t="t" r="r" b="b"/>
            <a:pathLst>
              <a:path w="4807899" h="907491">
                <a:moveTo>
                  <a:pt x="0" y="0"/>
                </a:moveTo>
                <a:lnTo>
                  <a:pt x="4807898" y="0"/>
                </a:lnTo>
                <a:lnTo>
                  <a:pt x="4807898" y="907491"/>
                </a:lnTo>
                <a:lnTo>
                  <a:pt x="0" y="907491"/>
                </a:lnTo>
                <a:lnTo>
                  <a:pt x="0" y="0"/>
                </a:lnTo>
                <a:close/>
              </a:path>
            </a:pathLst>
          </a:custGeom>
          <a:blipFill>
            <a:blip r:embed="rId3"/>
            <a:stretch>
              <a:fillRect/>
            </a:stretch>
          </a:blipFill>
        </p:spPr>
      </p:sp>
      <p:sp>
        <p:nvSpPr>
          <p:cNvPr id="8" name="Freeform 8"/>
          <p:cNvSpPr/>
          <p:nvPr/>
        </p:nvSpPr>
        <p:spPr>
          <a:xfrm>
            <a:off x="15414774" y="2555162"/>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3"/>
            <a:stretch>
              <a:fillRect/>
            </a:stretch>
          </a:blipFill>
        </p:spPr>
      </p:sp>
      <p:sp>
        <p:nvSpPr>
          <p:cNvPr id="9" name="Freeform 9"/>
          <p:cNvSpPr/>
          <p:nvPr/>
        </p:nvSpPr>
        <p:spPr>
          <a:xfrm rot="-5953848" flipV="1">
            <a:off x="602476" y="2066164"/>
            <a:ext cx="1802441" cy="2547620"/>
          </a:xfrm>
          <a:custGeom>
            <a:avLst/>
            <a:gdLst/>
            <a:ahLst/>
            <a:cxnLst/>
            <a:rect l="l" t="t" r="r" b="b"/>
            <a:pathLst>
              <a:path w="1802441" h="2547620">
                <a:moveTo>
                  <a:pt x="0" y="2547620"/>
                </a:moveTo>
                <a:lnTo>
                  <a:pt x="1802441" y="2547620"/>
                </a:lnTo>
                <a:lnTo>
                  <a:pt x="1802441" y="0"/>
                </a:lnTo>
                <a:lnTo>
                  <a:pt x="0" y="0"/>
                </a:lnTo>
                <a:lnTo>
                  <a:pt x="0" y="2547620"/>
                </a:lnTo>
                <a:close/>
              </a:path>
            </a:pathLst>
          </a:custGeom>
          <a:blipFill>
            <a:blip r:embed="rId4"/>
            <a:stretch>
              <a:fillRect/>
            </a:stretch>
          </a:blipFill>
        </p:spPr>
      </p:sp>
      <p:sp>
        <p:nvSpPr>
          <p:cNvPr id="10" name="Freeform 10"/>
          <p:cNvSpPr/>
          <p:nvPr/>
        </p:nvSpPr>
        <p:spPr>
          <a:xfrm>
            <a:off x="15011337" y="6743609"/>
            <a:ext cx="2835096" cy="2835096"/>
          </a:xfrm>
          <a:custGeom>
            <a:avLst/>
            <a:gdLst/>
            <a:ahLst/>
            <a:cxnLst/>
            <a:rect l="l" t="t" r="r" b="b"/>
            <a:pathLst>
              <a:path w="2835096" h="2835096">
                <a:moveTo>
                  <a:pt x="0" y="0"/>
                </a:moveTo>
                <a:lnTo>
                  <a:pt x="2835096" y="0"/>
                </a:lnTo>
                <a:lnTo>
                  <a:pt x="2835096" y="2835096"/>
                </a:lnTo>
                <a:lnTo>
                  <a:pt x="0" y="28350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0"/>
          <p:cNvSpPr txBox="1"/>
          <p:nvPr/>
        </p:nvSpPr>
        <p:spPr>
          <a:xfrm>
            <a:off x="3242310" y="3238500"/>
            <a:ext cx="11835765" cy="5970270"/>
          </a:xfrm>
          <a:prstGeom prst="rect">
            <a:avLst/>
          </a:prstGeom>
        </p:spPr>
        <p:txBody>
          <a:bodyPr lIns="0" tIns="0" rIns="0" bIns="0" rtlCol="0" anchor="t">
            <a:noAutofit/>
          </a:bodyPr>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A. 5.250.000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B. 2.500.000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C. 5.750.000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D. 1.725.000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480"/>
              </a:lnSpc>
            </a:pPr>
            <a:r>
              <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E. 2.650.000</a:t>
            </a:r>
            <a:endParaRPr lang="en-US" sz="54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2804145" y="1580658"/>
            <a:ext cx="12679710" cy="7449329"/>
          </a:xfrm>
          <a:custGeom>
            <a:avLst/>
            <a:gdLst/>
            <a:ahLst/>
            <a:cxnLst/>
            <a:rect l="l" t="t" r="r" b="b"/>
            <a:pathLst>
              <a:path w="12679710" h="7449329">
                <a:moveTo>
                  <a:pt x="0" y="0"/>
                </a:moveTo>
                <a:lnTo>
                  <a:pt x="12679710" y="0"/>
                </a:lnTo>
                <a:lnTo>
                  <a:pt x="12679710" y="7449329"/>
                </a:lnTo>
                <a:lnTo>
                  <a:pt x="0" y="744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10199" y="3222265"/>
            <a:ext cx="10594753" cy="1354455"/>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JAWABAN SOAL 9</a:t>
            </a:r>
            <a:endParaRPr lang="en-US" sz="7545">
              <a:solidFill>
                <a:srgbClr val="A7362A"/>
              </a:solidFill>
              <a:latin typeface="Art Nuvo"/>
              <a:ea typeface="Art Nuvo"/>
              <a:cs typeface="Art Nuvo"/>
              <a:sym typeface="Art Nuvo"/>
            </a:endParaRPr>
          </a:p>
        </p:txBody>
      </p:sp>
      <p:sp>
        <p:nvSpPr>
          <p:cNvPr id="5" name="TextBox 5"/>
          <p:cNvSpPr txBox="1"/>
          <p:nvPr/>
        </p:nvSpPr>
        <p:spPr>
          <a:xfrm>
            <a:off x="2971740" y="5751195"/>
            <a:ext cx="11947010" cy="1113155"/>
          </a:xfrm>
          <a:prstGeom prst="rect">
            <a:avLst/>
          </a:prstGeom>
        </p:spPr>
        <p:txBody>
          <a:bodyPr lIns="0" tIns="0" rIns="0" bIns="0" rtlCol="0" anchor="t">
            <a:spAutoFit/>
          </a:bodyPr>
          <a:lstStyle/>
          <a:p>
            <a:pPr algn="ctr">
              <a:lnSpc>
                <a:spcPts val="4340"/>
              </a:lnSpc>
            </a:pPr>
            <a:r>
              <a:rPr lang="en-US" sz="6600" spc="-64">
                <a:solidFill>
                  <a:srgbClr val="000000"/>
                </a:solidFill>
                <a:latin typeface="Etna Sans Serif" panose="02000600000000000000"/>
                <a:ea typeface="Etna Sans Serif" panose="02000600000000000000"/>
                <a:cs typeface="Etna Sans Serif" panose="02000600000000000000"/>
                <a:sym typeface="Etna Sans Serif" panose="02000600000000000000"/>
              </a:rPr>
              <a:t>C. 5.750.000</a:t>
            </a:r>
            <a:endParaRPr lang="en-US" sz="6600" spc="-64">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ctr">
              <a:lnSpc>
                <a:spcPts val="4340"/>
              </a:lnSpc>
            </a:pPr>
            <a:endParaRPr sz="6600"/>
          </a:p>
        </p:txBody>
      </p:sp>
      <p:sp>
        <p:nvSpPr>
          <p:cNvPr id="6" name="Freeform 6"/>
          <p:cNvSpPr/>
          <p:nvPr/>
        </p:nvSpPr>
        <p:spPr>
          <a:xfrm rot="326300">
            <a:off x="14144155" y="1911003"/>
            <a:ext cx="1946700" cy="1946700"/>
          </a:xfrm>
          <a:custGeom>
            <a:avLst/>
            <a:gdLst/>
            <a:ahLst/>
            <a:cxnLst/>
            <a:rect l="l" t="t" r="r" b="b"/>
            <a:pathLst>
              <a:path w="1946700" h="1946700">
                <a:moveTo>
                  <a:pt x="0" y="0"/>
                </a:moveTo>
                <a:lnTo>
                  <a:pt x="1946700" y="0"/>
                </a:lnTo>
                <a:lnTo>
                  <a:pt x="1946700" y="1946699"/>
                </a:lnTo>
                <a:lnTo>
                  <a:pt x="0" y="1946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756044">
            <a:off x="2143450" y="7019751"/>
            <a:ext cx="2054091" cy="2054091"/>
          </a:xfrm>
          <a:custGeom>
            <a:avLst/>
            <a:gdLst/>
            <a:ahLst/>
            <a:cxnLst/>
            <a:rect l="l" t="t" r="r" b="b"/>
            <a:pathLst>
              <a:path w="2054091" h="2054091">
                <a:moveTo>
                  <a:pt x="0" y="0"/>
                </a:moveTo>
                <a:lnTo>
                  <a:pt x="2054091" y="0"/>
                </a:lnTo>
                <a:lnTo>
                  <a:pt x="2054091" y="2054091"/>
                </a:lnTo>
                <a:lnTo>
                  <a:pt x="0" y="2054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89174" y="102870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028700" y="323100"/>
            <a:ext cx="16409872" cy="9640800"/>
          </a:xfrm>
          <a:custGeom>
            <a:avLst/>
            <a:gdLst/>
            <a:ahLst/>
            <a:cxnLst/>
            <a:rect l="l" t="t" r="r" b="b"/>
            <a:pathLst>
              <a:path w="16409872" h="9640800">
                <a:moveTo>
                  <a:pt x="0" y="0"/>
                </a:moveTo>
                <a:lnTo>
                  <a:pt x="16409872" y="0"/>
                </a:lnTo>
                <a:lnTo>
                  <a:pt x="16409872" y="9640800"/>
                </a:lnTo>
                <a:lnTo>
                  <a:pt x="0" y="9640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2531" y="634318"/>
            <a:ext cx="5551244" cy="693514"/>
          </a:xfrm>
          <a:prstGeom prst="rect">
            <a:avLst/>
          </a:prstGeom>
        </p:spPr>
        <p:txBody>
          <a:bodyPr lIns="0" tIns="0" rIns="0" bIns="0" rtlCol="0" anchor="t">
            <a:spAutoFit/>
          </a:bodyPr>
          <a:lstStyle/>
          <a:p>
            <a:pPr algn="ctr">
              <a:lnSpc>
                <a:spcPts val="5535"/>
              </a:lnSpc>
              <a:spcBef>
                <a:spcPct val="0"/>
              </a:spcBef>
            </a:pPr>
            <a:r>
              <a:rPr lang="en-US" sz="3955">
                <a:solidFill>
                  <a:srgbClr val="FBE3C0"/>
                </a:solidFill>
                <a:latin typeface="Art Nuvo"/>
                <a:ea typeface="Art Nuvo"/>
                <a:cs typeface="Art Nuvo"/>
                <a:sym typeface="Art Nuvo"/>
              </a:rPr>
              <a:t>PENJELASAN JAWABAN</a:t>
            </a:r>
            <a:endParaRPr lang="en-US" sz="3955">
              <a:solidFill>
                <a:srgbClr val="FBE3C0"/>
              </a:solidFill>
              <a:latin typeface="Art Nuvo"/>
              <a:ea typeface="Art Nuvo"/>
              <a:cs typeface="Art Nuvo"/>
              <a:sym typeface="Art Nuvo"/>
            </a:endParaRPr>
          </a:p>
        </p:txBody>
      </p:sp>
      <p:sp>
        <p:nvSpPr>
          <p:cNvPr id="5" name="TextBox 5"/>
          <p:cNvSpPr txBox="1"/>
          <p:nvPr/>
        </p:nvSpPr>
        <p:spPr>
          <a:xfrm>
            <a:off x="1219339" y="2781517"/>
            <a:ext cx="15531822" cy="5386070"/>
          </a:xfrm>
          <a:prstGeom prst="rect">
            <a:avLst/>
          </a:prstGeom>
        </p:spPr>
        <p:txBody>
          <a:bodyPr lIns="0" tIns="0" rIns="0" bIns="0" rtlCol="0" anchor="t">
            <a:spAutoFit/>
          </a:bodyPr>
          <a:lstStyle/>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A: Salah, </a:t>
            </a:r>
            <a:r>
              <a:rPr lang="en-US" sz="4000" spc="-60">
                <a:solidFill>
                  <a:srgbClr val="000000"/>
                </a:solidFill>
                <a:latin typeface="Arimo" panose="020B0604020202020204"/>
                <a:ea typeface="Arimo" panose="020B0604020202020204"/>
                <a:cs typeface="Arimo" panose="020B0604020202020204"/>
                <a:sym typeface="Arimo" panose="020B0604020202020204"/>
              </a:rPr>
              <a:t>karena Gaji 5.250.000 dari NBlk ‘Salsalina’</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B: Salah, karena Gaji 2.500.000 dari </a:t>
            </a:r>
            <a:r>
              <a:rPr lang="en-US" sz="4000" spc="-60">
                <a:solidFill>
                  <a:srgbClr val="000000"/>
                </a:solidFill>
                <a:latin typeface="Arimo" panose="020B0604020202020204"/>
                <a:ea typeface="Arimo" panose="020B0604020202020204"/>
                <a:cs typeface="Arimo" panose="020B0604020202020204"/>
                <a:sym typeface="Arimo" panose="020B0604020202020204"/>
              </a:rPr>
              <a:t>NBlk</a:t>
            </a:r>
            <a:r>
              <a:rPr lang="en-US" sz="4000" spc="-60">
                <a:solidFill>
                  <a:srgbClr val="000000"/>
                </a:solidFill>
                <a:latin typeface="Arimo" panose="020B0604020202020204"/>
                <a:ea typeface="Arimo" panose="020B0604020202020204"/>
                <a:cs typeface="Arimo" panose="020B0604020202020204"/>
                <a:sym typeface="Arimo" panose="020B0604020202020204"/>
              </a:rPr>
              <a:t> ‘Wahyuni’</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C: Benar, </a:t>
            </a:r>
            <a:r>
              <a:rPr lang="en-US" sz="4000" spc="-60">
                <a:solidFill>
                  <a:srgbClr val="000000"/>
                </a:solidFill>
                <a:latin typeface="Arimo" panose="020B0604020202020204"/>
                <a:ea typeface="Arimo" panose="020B0604020202020204"/>
                <a:cs typeface="Arimo" panose="020B0604020202020204"/>
                <a:sym typeface="Arimo" panose="020B0604020202020204"/>
              </a:rPr>
              <a:t>karena Gaji dari NBlk ‘Irawan’ adalah</a:t>
            </a:r>
            <a:r>
              <a:rPr lang="en-US" sz="4000" spc="-60">
                <a:solidFill>
                  <a:srgbClr val="000000"/>
                </a:solidFill>
                <a:latin typeface="Arimo" panose="020B0604020202020204"/>
                <a:ea typeface="Arimo" panose="020B0604020202020204"/>
                <a:cs typeface="Arimo" panose="020B0604020202020204"/>
                <a:sym typeface="Arimo" panose="020B0604020202020204"/>
              </a:rPr>
              <a:t> 5.750.000 </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D: Salah, karena Gaji 1.725.000 dari </a:t>
            </a:r>
            <a:r>
              <a:rPr lang="en-US" sz="4000" spc="-60">
                <a:solidFill>
                  <a:srgbClr val="000000"/>
                </a:solidFill>
                <a:latin typeface="Arimo" panose="020B0604020202020204"/>
                <a:ea typeface="Arimo" panose="020B0604020202020204"/>
                <a:cs typeface="Arimo" panose="020B0604020202020204"/>
                <a:sym typeface="Arimo" panose="020B0604020202020204"/>
              </a:rPr>
              <a:t>NBlk</a:t>
            </a:r>
            <a:r>
              <a:rPr lang="en-US" sz="4000" spc="-60">
                <a:solidFill>
                  <a:srgbClr val="000000"/>
                </a:solidFill>
                <a:latin typeface="Arimo" panose="020B0604020202020204"/>
                <a:ea typeface="Arimo" panose="020B0604020202020204"/>
                <a:cs typeface="Arimo" panose="020B0604020202020204"/>
                <a:sym typeface="Arimo" panose="020B0604020202020204"/>
              </a:rPr>
              <a:t> ‘Gunawan’</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r>
              <a:rPr lang="en-US" sz="4000" spc="-60">
                <a:solidFill>
                  <a:srgbClr val="000000"/>
                </a:solidFill>
                <a:latin typeface="Arimo" panose="020B0604020202020204"/>
                <a:ea typeface="Arimo" panose="020B0604020202020204"/>
                <a:cs typeface="Arimo" panose="020B0604020202020204"/>
                <a:sym typeface="Arimo" panose="020B0604020202020204"/>
              </a:rPr>
              <a:t>Pilihan E: Salah, karena Gaji 2.650.000 dari </a:t>
            </a:r>
            <a:r>
              <a:rPr lang="en-US" sz="4000" spc="-60">
                <a:solidFill>
                  <a:srgbClr val="000000"/>
                </a:solidFill>
                <a:latin typeface="Arimo" panose="020B0604020202020204"/>
                <a:ea typeface="Arimo" panose="020B0604020202020204"/>
                <a:cs typeface="Arimo" panose="020B0604020202020204"/>
                <a:sym typeface="Arimo" panose="020B0604020202020204"/>
              </a:rPr>
              <a:t>NBlk</a:t>
            </a:r>
            <a:r>
              <a:rPr lang="en-US" sz="4000" spc="-60">
                <a:solidFill>
                  <a:srgbClr val="000000"/>
                </a:solidFill>
                <a:latin typeface="Arimo" panose="020B0604020202020204"/>
                <a:ea typeface="Arimo" panose="020B0604020202020204"/>
                <a:cs typeface="Arimo" panose="020B0604020202020204"/>
                <a:sym typeface="Arimo" panose="020B0604020202020204"/>
              </a:rPr>
              <a:t> ‘Sumantri’</a:t>
            </a:r>
            <a:endParaRPr lang="en-US" sz="4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endParaRPr lang="en-US" sz="4000" spc="-60">
              <a:solidFill>
                <a:srgbClr val="000000"/>
              </a:solidFill>
              <a:latin typeface="Arimo" panose="020B0604020202020204"/>
              <a:ea typeface="Arimo" panose="020B0604020202020204"/>
              <a:cs typeface="Arimo" panose="020B0604020202020204"/>
              <a:sym typeface="Arimo" panose="020B0604020202020204"/>
            </a:endParaRPr>
          </a:p>
        </p:txBody>
      </p:sp>
      <p:sp>
        <p:nvSpPr>
          <p:cNvPr id="10" name="Freeform 5"/>
          <p:cNvSpPr/>
          <p:nvPr/>
        </p:nvSpPr>
        <p:spPr>
          <a:xfrm>
            <a:off x="15240000" y="87249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4" action="ppaction://hlinksldjump"/>
          </p:cNvPr>
          <p:cNvSpPr txBox="1"/>
          <p:nvPr/>
        </p:nvSpPr>
        <p:spPr>
          <a:xfrm>
            <a:off x="15544800" y="8953500"/>
            <a:ext cx="1888490" cy="706755"/>
          </a:xfrm>
          <a:prstGeom prst="rect">
            <a:avLst/>
          </a:prstGeom>
          <a:noFill/>
        </p:spPr>
        <p:txBody>
          <a:bodyPr wrap="square" rtlCol="0">
            <a:spAutoFit/>
          </a:bodyPr>
          <a:p>
            <a:pPr algn="ctr"/>
            <a:r>
              <a:rPr lang="en-US" sz="4000" b="1">
                <a:solidFill>
                  <a:schemeClr val="bg1"/>
                </a:solidFill>
                <a:hlinkClick r:id="rId5" action="ppaction://hlinksldjump"/>
              </a:rPr>
              <a:t>Back</a:t>
            </a:r>
            <a:endParaRPr lang="en-US" sz="4000" b="1">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stretch>
              <a:fillRect/>
            </a:stretch>
          </a:blipFill>
        </p:spPr>
      </p:sp>
      <p:sp>
        <p:nvSpPr>
          <p:cNvPr id="4" name="TextBox 4"/>
          <p:cNvSpPr txBox="1"/>
          <p:nvPr/>
        </p:nvSpPr>
        <p:spPr>
          <a:xfrm>
            <a:off x="4825375" y="2396506"/>
            <a:ext cx="8650586" cy="3532790"/>
          </a:xfrm>
          <a:prstGeom prst="rect">
            <a:avLst/>
          </a:prstGeom>
        </p:spPr>
        <p:txBody>
          <a:bodyPr lIns="0" tIns="0" rIns="0" bIns="0" rtlCol="0" anchor="t">
            <a:spAutoFit/>
          </a:bodyPr>
          <a:lstStyle/>
          <a:p>
            <a:pPr algn="ctr">
              <a:lnSpc>
                <a:spcPts val="28910"/>
              </a:lnSpc>
              <a:spcBef>
                <a:spcPct val="0"/>
              </a:spcBef>
            </a:pPr>
            <a:r>
              <a:rPr lang="en-US" sz="20650">
                <a:solidFill>
                  <a:srgbClr val="A7362A"/>
                </a:solidFill>
                <a:latin typeface="Art Nuvo"/>
                <a:ea typeface="Art Nuvo"/>
                <a:cs typeface="Art Nuvo"/>
                <a:sym typeface="Art Nuvo"/>
              </a:rPr>
              <a:t>TERIMA</a:t>
            </a:r>
            <a:endParaRPr lang="en-US" sz="20650">
              <a:solidFill>
                <a:srgbClr val="A7362A"/>
              </a:solidFill>
              <a:latin typeface="Art Nuvo"/>
              <a:ea typeface="Art Nuvo"/>
              <a:cs typeface="Art Nuvo"/>
              <a:sym typeface="Art Nuvo"/>
            </a:endParaRPr>
          </a:p>
        </p:txBody>
      </p:sp>
      <p:sp>
        <p:nvSpPr>
          <p:cNvPr id="5" name="TextBox 5"/>
          <p:cNvSpPr txBox="1"/>
          <p:nvPr/>
        </p:nvSpPr>
        <p:spPr>
          <a:xfrm>
            <a:off x="4812040" y="4618310"/>
            <a:ext cx="8650586" cy="3532790"/>
          </a:xfrm>
          <a:prstGeom prst="rect">
            <a:avLst/>
          </a:prstGeom>
        </p:spPr>
        <p:txBody>
          <a:bodyPr lIns="0" tIns="0" rIns="0" bIns="0" rtlCol="0" anchor="t">
            <a:spAutoFit/>
          </a:bodyPr>
          <a:lstStyle/>
          <a:p>
            <a:pPr algn="ctr">
              <a:lnSpc>
                <a:spcPts val="28910"/>
              </a:lnSpc>
              <a:spcBef>
                <a:spcPct val="0"/>
              </a:spcBef>
            </a:pPr>
            <a:r>
              <a:rPr lang="en-US" sz="20650">
                <a:solidFill>
                  <a:srgbClr val="2A5350"/>
                </a:solidFill>
                <a:latin typeface="Art Nuvo"/>
                <a:ea typeface="Art Nuvo"/>
                <a:cs typeface="Art Nuvo"/>
                <a:sym typeface="Art Nuvo"/>
              </a:rPr>
              <a:t>KASIH</a:t>
            </a:r>
            <a:endParaRPr lang="en-US" sz="20650">
              <a:solidFill>
                <a:srgbClr val="2A5350"/>
              </a:solidFill>
              <a:latin typeface="Art Nuvo"/>
              <a:ea typeface="Art Nuvo"/>
              <a:cs typeface="Art Nuvo"/>
              <a:sym typeface="Art Nuvo"/>
            </a:endParaRPr>
          </a:p>
        </p:txBody>
      </p:sp>
      <p:sp>
        <p:nvSpPr>
          <p:cNvPr id="6" name="Freeform 6"/>
          <p:cNvSpPr/>
          <p:nvPr/>
        </p:nvSpPr>
        <p:spPr>
          <a:xfrm>
            <a:off x="13998253" y="2432483"/>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3"/>
            <a:stretch>
              <a:fillRect/>
            </a:stretch>
          </a:blipFill>
        </p:spPr>
      </p:sp>
      <p:sp>
        <p:nvSpPr>
          <p:cNvPr id="7" name="Freeform 7"/>
          <p:cNvSpPr/>
          <p:nvPr/>
        </p:nvSpPr>
        <p:spPr>
          <a:xfrm>
            <a:off x="-1056787" y="7697355"/>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3"/>
            <a:stretch>
              <a:fillRect/>
            </a:stretch>
          </a:blipFill>
        </p:spPr>
      </p:sp>
      <p:sp>
        <p:nvSpPr>
          <p:cNvPr id="8" name="Freeform 8"/>
          <p:cNvSpPr/>
          <p:nvPr/>
        </p:nvSpPr>
        <p:spPr>
          <a:xfrm>
            <a:off x="413837" y="1958653"/>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4"/>
            <a:stretch>
              <a:fillRect/>
            </a:stretch>
          </a:blipFill>
        </p:spPr>
      </p:sp>
      <p:sp>
        <p:nvSpPr>
          <p:cNvPr id="9" name="Freeform 9"/>
          <p:cNvSpPr/>
          <p:nvPr/>
        </p:nvSpPr>
        <p:spPr>
          <a:xfrm>
            <a:off x="13998253" y="5975810"/>
            <a:ext cx="3253409" cy="3253409"/>
          </a:xfrm>
          <a:custGeom>
            <a:avLst/>
            <a:gdLst/>
            <a:ahLst/>
            <a:cxnLst/>
            <a:rect l="l" t="t" r="r" b="b"/>
            <a:pathLst>
              <a:path w="3253409" h="3253409">
                <a:moveTo>
                  <a:pt x="0" y="0"/>
                </a:moveTo>
                <a:lnTo>
                  <a:pt x="3253409" y="0"/>
                </a:lnTo>
                <a:lnTo>
                  <a:pt x="3253409" y="3253409"/>
                </a:lnTo>
                <a:lnTo>
                  <a:pt x="0" y="3253409"/>
                </a:lnTo>
                <a:lnTo>
                  <a:pt x="0" y="0"/>
                </a:lnTo>
                <a:close/>
              </a:path>
            </a:pathLst>
          </a:custGeom>
          <a:blipFill>
            <a:blip r:embed="rId5"/>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2804145" y="1580658"/>
            <a:ext cx="12679710" cy="7449329"/>
          </a:xfrm>
          <a:custGeom>
            <a:avLst/>
            <a:gdLst/>
            <a:ahLst/>
            <a:cxnLst/>
            <a:rect l="l" t="t" r="r" b="b"/>
            <a:pathLst>
              <a:path w="12679710" h="7449329">
                <a:moveTo>
                  <a:pt x="0" y="0"/>
                </a:moveTo>
                <a:lnTo>
                  <a:pt x="12679710" y="0"/>
                </a:lnTo>
                <a:lnTo>
                  <a:pt x="12679710" y="7449329"/>
                </a:lnTo>
                <a:lnTo>
                  <a:pt x="0" y="744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10199" y="3222265"/>
            <a:ext cx="10594753" cy="1294209"/>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JAWABAN SOAL 1</a:t>
            </a:r>
            <a:endParaRPr lang="en-US" sz="7545">
              <a:solidFill>
                <a:srgbClr val="A7362A"/>
              </a:solidFill>
              <a:latin typeface="Art Nuvo"/>
              <a:ea typeface="Art Nuvo"/>
              <a:cs typeface="Art Nuvo"/>
              <a:sym typeface="Art Nuvo"/>
            </a:endParaRPr>
          </a:p>
        </p:txBody>
      </p:sp>
      <p:sp>
        <p:nvSpPr>
          <p:cNvPr id="5" name="TextBox 5"/>
          <p:cNvSpPr txBox="1"/>
          <p:nvPr/>
        </p:nvSpPr>
        <p:spPr>
          <a:xfrm>
            <a:off x="3170495" y="5048250"/>
            <a:ext cx="11947010" cy="1315720"/>
          </a:xfrm>
          <a:prstGeom prst="rect">
            <a:avLst/>
          </a:prstGeom>
        </p:spPr>
        <p:txBody>
          <a:bodyPr lIns="0" tIns="0" rIns="0" bIns="0" rtlCol="0" anchor="t">
            <a:spAutoFit/>
          </a:bodyPr>
          <a:lstStyle/>
          <a:p>
            <a:pPr algn="ctr">
              <a:lnSpc>
                <a:spcPts val="5180"/>
              </a:lnSpc>
              <a:spcBef>
                <a:spcPct val="0"/>
              </a:spcBef>
            </a:pPr>
            <a:r>
              <a:rPr lang="en-US" sz="3700" b="1" spc="-74">
                <a:solidFill>
                  <a:srgbClr val="000000"/>
                </a:solidFill>
                <a:latin typeface="Arimo Bold" panose="020B0704020202020204"/>
                <a:ea typeface="Arimo Bold" panose="020B0704020202020204"/>
                <a:cs typeface="Arimo Bold" panose="020B0704020202020204"/>
                <a:sym typeface="Arimo Bold" panose="020B0704020202020204"/>
              </a:rPr>
              <a:t>B. Menghitung total gaji semua pegawai yang terfilter berdasarkan kondisi.</a:t>
            </a:r>
            <a:endParaRPr lang="en-US" sz="3700" b="1" spc="-74">
              <a:solidFill>
                <a:srgbClr val="000000"/>
              </a:solidFill>
              <a:latin typeface="Arimo Bold" panose="020B0704020202020204"/>
              <a:ea typeface="Arimo Bold" panose="020B0704020202020204"/>
              <a:cs typeface="Arimo Bold" panose="020B0704020202020204"/>
              <a:sym typeface="Arimo Bold" panose="020B0704020202020204"/>
            </a:endParaRPr>
          </a:p>
        </p:txBody>
      </p:sp>
      <p:sp>
        <p:nvSpPr>
          <p:cNvPr id="6" name="Freeform 6"/>
          <p:cNvSpPr/>
          <p:nvPr/>
        </p:nvSpPr>
        <p:spPr>
          <a:xfrm rot="326300">
            <a:off x="14144155" y="1911003"/>
            <a:ext cx="1946700" cy="1946700"/>
          </a:xfrm>
          <a:custGeom>
            <a:avLst/>
            <a:gdLst/>
            <a:ahLst/>
            <a:cxnLst/>
            <a:rect l="l" t="t" r="r" b="b"/>
            <a:pathLst>
              <a:path w="1946700" h="1946700">
                <a:moveTo>
                  <a:pt x="0" y="0"/>
                </a:moveTo>
                <a:lnTo>
                  <a:pt x="1946700" y="0"/>
                </a:lnTo>
                <a:lnTo>
                  <a:pt x="1946700" y="1946699"/>
                </a:lnTo>
                <a:lnTo>
                  <a:pt x="0" y="1946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756044">
            <a:off x="2143450" y="7019751"/>
            <a:ext cx="2054091" cy="2054091"/>
          </a:xfrm>
          <a:custGeom>
            <a:avLst/>
            <a:gdLst/>
            <a:ahLst/>
            <a:cxnLst/>
            <a:rect l="l" t="t" r="r" b="b"/>
            <a:pathLst>
              <a:path w="2054091" h="2054091">
                <a:moveTo>
                  <a:pt x="0" y="0"/>
                </a:moveTo>
                <a:lnTo>
                  <a:pt x="2054091" y="0"/>
                </a:lnTo>
                <a:lnTo>
                  <a:pt x="2054091" y="2054091"/>
                </a:lnTo>
                <a:lnTo>
                  <a:pt x="0" y="2054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89174" y="102870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3416079" y="6267344"/>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028700" y="323100"/>
            <a:ext cx="16409872" cy="9640800"/>
          </a:xfrm>
          <a:custGeom>
            <a:avLst/>
            <a:gdLst/>
            <a:ahLst/>
            <a:cxnLst/>
            <a:rect l="l" t="t" r="r" b="b"/>
            <a:pathLst>
              <a:path w="16409872" h="9640800">
                <a:moveTo>
                  <a:pt x="0" y="0"/>
                </a:moveTo>
                <a:lnTo>
                  <a:pt x="16409872" y="0"/>
                </a:lnTo>
                <a:lnTo>
                  <a:pt x="16409872" y="9640800"/>
                </a:lnTo>
                <a:lnTo>
                  <a:pt x="0" y="9640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2531" y="634318"/>
            <a:ext cx="5551244" cy="693514"/>
          </a:xfrm>
          <a:prstGeom prst="rect">
            <a:avLst/>
          </a:prstGeom>
        </p:spPr>
        <p:txBody>
          <a:bodyPr lIns="0" tIns="0" rIns="0" bIns="0" rtlCol="0" anchor="t">
            <a:spAutoFit/>
          </a:bodyPr>
          <a:lstStyle/>
          <a:p>
            <a:pPr algn="ctr">
              <a:lnSpc>
                <a:spcPts val="5535"/>
              </a:lnSpc>
              <a:spcBef>
                <a:spcPct val="0"/>
              </a:spcBef>
            </a:pPr>
            <a:r>
              <a:rPr lang="en-US" sz="3955">
                <a:solidFill>
                  <a:srgbClr val="FBE3C0"/>
                </a:solidFill>
                <a:latin typeface="Art Nuvo"/>
                <a:ea typeface="Art Nuvo"/>
                <a:cs typeface="Art Nuvo"/>
                <a:sym typeface="Art Nuvo"/>
              </a:rPr>
              <a:t>PENJELASAN JAWABAN</a:t>
            </a:r>
            <a:endParaRPr lang="en-US" sz="3955">
              <a:solidFill>
                <a:srgbClr val="FBE3C0"/>
              </a:solidFill>
              <a:latin typeface="Art Nuvo"/>
              <a:ea typeface="Art Nuvo"/>
              <a:cs typeface="Art Nuvo"/>
              <a:sym typeface="Art Nuvo"/>
            </a:endParaRPr>
          </a:p>
        </p:txBody>
      </p:sp>
      <p:sp>
        <p:nvSpPr>
          <p:cNvPr id="5" name="TextBox 5"/>
          <p:cNvSpPr txBox="1"/>
          <p:nvPr/>
        </p:nvSpPr>
        <p:spPr>
          <a:xfrm>
            <a:off x="1378089" y="1532483"/>
            <a:ext cx="15531822" cy="8239760"/>
          </a:xfrm>
          <a:prstGeom prst="rect">
            <a:avLst/>
          </a:prstGeom>
        </p:spPr>
        <p:txBody>
          <a:bodyPr lIns="0" tIns="0" rIns="0" bIns="0" rtlCol="0" anchor="t">
            <a:spAutoFit/>
          </a:bodyPr>
          <a:lstStyle/>
          <a:p>
            <a:pPr algn="ctr">
              <a:lnSpc>
                <a:spcPts val="4200"/>
              </a:lnSpc>
            </a:pPr>
            <a:r>
              <a:rPr lang="en-US" sz="3000" b="1" spc="-60">
                <a:solidFill>
                  <a:srgbClr val="000000"/>
                </a:solidFill>
                <a:latin typeface="Arimo Bold" panose="020B0704020202020204"/>
                <a:ea typeface="Arimo Bold" panose="020B0704020202020204"/>
                <a:cs typeface="Arimo Bold" panose="020B0704020202020204"/>
                <a:sym typeface="Arimo Bold" panose="020B0704020202020204"/>
              </a:rPr>
              <a:t>Opsi A</a:t>
            </a:r>
            <a:r>
              <a:rPr lang="en-US" sz="3000" spc="-60">
                <a:solidFill>
                  <a:srgbClr val="000000"/>
                </a:solidFill>
                <a:latin typeface="Arimo" panose="020B0604020202020204"/>
                <a:ea typeface="Arimo" panose="020B0604020202020204"/>
                <a:cs typeface="Arimo" panose="020B0604020202020204"/>
                <a:sym typeface="Arimo" panose="020B0604020202020204"/>
              </a:rPr>
              <a:t>: Ini salah karena SUM(Gaji) tidak menghitung jumlah pegawai, melainkan jumlah total gaji.</a:t>
            </a:r>
            <a:endParaRPr lang="en-US" sz="3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p>
          <a:p>
            <a:pPr algn="ctr">
              <a:lnSpc>
                <a:spcPts val="4200"/>
              </a:lnSpc>
            </a:pPr>
            <a:r>
              <a:rPr lang="en-US" sz="3000" b="1" spc="-60">
                <a:solidFill>
                  <a:srgbClr val="000000"/>
                </a:solidFill>
                <a:latin typeface="Arimo Bold" panose="020B0704020202020204"/>
                <a:ea typeface="Arimo Bold" panose="020B0704020202020204"/>
                <a:cs typeface="Arimo Bold" panose="020B0704020202020204"/>
                <a:sym typeface="Arimo Bold" panose="020B0704020202020204"/>
              </a:rPr>
              <a:t>Opsi B</a:t>
            </a:r>
            <a:r>
              <a:rPr lang="en-US" sz="3000" spc="-60">
                <a:solidFill>
                  <a:srgbClr val="000000"/>
                </a:solidFill>
                <a:latin typeface="Arimo" panose="020B0604020202020204"/>
                <a:ea typeface="Arimo" panose="020B0604020202020204"/>
                <a:cs typeface="Arimo" panose="020B0604020202020204"/>
                <a:sym typeface="Arimo" panose="020B0604020202020204"/>
              </a:rPr>
              <a:t>: Ini benar karena SUM(Gaji) menjumlahkan nilai gaji dari pegawai yang memenuhi kondisi yang ditetapkan dalam WHERE dan HAVING.</a:t>
            </a:r>
            <a:endParaRPr lang="en-US" sz="3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p>
          <a:p>
            <a:pPr algn="ctr">
              <a:lnSpc>
                <a:spcPts val="4200"/>
              </a:lnSpc>
            </a:pPr>
            <a:r>
              <a:rPr lang="en-US" sz="3000" b="1" spc="-60">
                <a:solidFill>
                  <a:srgbClr val="000000"/>
                </a:solidFill>
                <a:latin typeface="Arimo Bold" panose="020B0704020202020204"/>
                <a:ea typeface="Arimo Bold" panose="020B0704020202020204"/>
                <a:cs typeface="Arimo Bold" panose="020B0704020202020204"/>
                <a:sym typeface="Arimo Bold" panose="020B0704020202020204"/>
              </a:rPr>
              <a:t>Opsi C</a:t>
            </a:r>
            <a:r>
              <a:rPr lang="en-US" sz="3000" spc="-60">
                <a:solidFill>
                  <a:srgbClr val="000000"/>
                </a:solidFill>
                <a:latin typeface="Arimo" panose="020B0604020202020204"/>
                <a:ea typeface="Arimo" panose="020B0604020202020204"/>
                <a:cs typeface="Arimo" panose="020B0604020202020204"/>
                <a:sym typeface="Arimo" panose="020B0604020202020204"/>
              </a:rPr>
              <a:t>:Ini salah; untuk menghitung rata-rata gaji, kita menggunakan AVG(Gaji).</a:t>
            </a:r>
            <a:endParaRPr lang="en-US" sz="3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p>
          <a:p>
            <a:pPr algn="ctr">
              <a:lnSpc>
                <a:spcPts val="4200"/>
              </a:lnSpc>
            </a:pPr>
            <a:r>
              <a:rPr lang="en-US" sz="3000" b="1" spc="-60">
                <a:solidFill>
                  <a:srgbClr val="000000"/>
                </a:solidFill>
                <a:latin typeface="Arimo Bold" panose="020B0704020202020204"/>
                <a:ea typeface="Arimo Bold" panose="020B0704020202020204"/>
                <a:cs typeface="Arimo Bold" panose="020B0704020202020204"/>
                <a:sym typeface="Arimo Bold" panose="020B0704020202020204"/>
              </a:rPr>
              <a:t>Opsi D</a:t>
            </a:r>
            <a:r>
              <a:rPr lang="en-US" sz="3000" spc="-60">
                <a:solidFill>
                  <a:srgbClr val="000000"/>
                </a:solidFill>
                <a:latin typeface="Arimo" panose="020B0604020202020204"/>
                <a:ea typeface="Arimo" panose="020B0604020202020204"/>
                <a:cs typeface="Arimo" panose="020B0604020202020204"/>
                <a:sym typeface="Arimo" panose="020B0604020202020204"/>
              </a:rPr>
              <a:t>: Ini juga salah karena SUM(Gaji) tidak berkaitan dengan nilai maksimum; untuk itu kita menggunakan MAX(Gaji).</a:t>
            </a:r>
            <a:endParaRPr lang="en-US" sz="3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5180"/>
              </a:lnSpc>
            </a:pPr>
          </a:p>
          <a:p>
            <a:pPr algn="ctr">
              <a:lnSpc>
                <a:spcPts val="4200"/>
              </a:lnSpc>
            </a:pPr>
            <a:r>
              <a:rPr lang="en-US" sz="3000" b="1" spc="-60">
                <a:solidFill>
                  <a:srgbClr val="000000"/>
                </a:solidFill>
                <a:latin typeface="Arimo Bold" panose="020B0704020202020204"/>
                <a:ea typeface="Arimo Bold" panose="020B0704020202020204"/>
                <a:cs typeface="Arimo Bold" panose="020B0704020202020204"/>
                <a:sym typeface="Arimo Bold" panose="020B0704020202020204"/>
              </a:rPr>
              <a:t>Opsi E</a:t>
            </a:r>
            <a:r>
              <a:rPr lang="en-US" sz="3000" spc="-60">
                <a:solidFill>
                  <a:srgbClr val="000000"/>
                </a:solidFill>
                <a:latin typeface="Arimo" panose="020B0604020202020204"/>
                <a:ea typeface="Arimo" panose="020B0604020202020204"/>
                <a:cs typeface="Arimo" panose="020B0604020202020204"/>
                <a:sym typeface="Arimo" panose="020B0604020202020204"/>
              </a:rPr>
              <a:t>: ini salah, SUM(Gaji) tidak digunakan untuk menghitung jumlah jabatan. Fungsi yang tepat untuk menghitung jumlah jabatan adalah COUNT(DISTINCT Jabatan) jika kita ingin jumlah unik dari jabatan yang ada.</a:t>
            </a:r>
            <a:endParaRPr lang="en-US" sz="3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5180"/>
              </a:lnSpc>
              <a:spcBef>
                <a:spcPct val="0"/>
              </a:spcBef>
            </a:pPr>
          </a:p>
        </p:txBody>
      </p:sp>
      <p:sp>
        <p:nvSpPr>
          <p:cNvPr id="10" name="Freeform 5"/>
          <p:cNvSpPr/>
          <p:nvPr/>
        </p:nvSpPr>
        <p:spPr>
          <a:xfrm>
            <a:off x="15240000" y="87249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4" action="ppaction://hlinksldjump"/>
          </p:cNvPr>
          <p:cNvSpPr txBox="1"/>
          <p:nvPr/>
        </p:nvSpPr>
        <p:spPr>
          <a:xfrm>
            <a:off x="15544800" y="8953500"/>
            <a:ext cx="1888490" cy="706755"/>
          </a:xfrm>
          <a:prstGeom prst="rect">
            <a:avLst/>
          </a:prstGeom>
          <a:noFill/>
        </p:spPr>
        <p:txBody>
          <a:bodyPr wrap="square" rtlCol="0">
            <a:spAutoFit/>
          </a:bodyPr>
          <a:p>
            <a:pPr algn="ctr"/>
            <a:r>
              <a:rPr lang="en-US" sz="4000" b="1">
                <a:solidFill>
                  <a:schemeClr val="bg1"/>
                </a:solidFill>
                <a:hlinkClick r:id="rId5" tooltip="" action="ppaction://hlinksldjump"/>
              </a:rPr>
              <a:t>Back</a:t>
            </a:r>
            <a:endParaRPr lang="en-US" sz="40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521573" y="805411"/>
            <a:ext cx="15277205" cy="8975358"/>
          </a:xfrm>
          <a:custGeom>
            <a:avLst/>
            <a:gdLst/>
            <a:ahLst/>
            <a:cxnLst/>
            <a:rect l="l" t="t" r="r" b="b"/>
            <a:pathLst>
              <a:path w="15277205" h="8975358">
                <a:moveTo>
                  <a:pt x="0" y="0"/>
                </a:moveTo>
                <a:lnTo>
                  <a:pt x="15277205" y="0"/>
                </a:lnTo>
                <a:lnTo>
                  <a:pt x="15277205" y="8975358"/>
                </a:lnTo>
                <a:lnTo>
                  <a:pt x="0" y="89753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4306" y="805411"/>
            <a:ext cx="2835096" cy="2835096"/>
          </a:xfrm>
          <a:custGeom>
            <a:avLst/>
            <a:gdLst/>
            <a:ahLst/>
            <a:cxnLst/>
            <a:rect l="l" t="t" r="r" b="b"/>
            <a:pathLst>
              <a:path w="2835096" h="2835096">
                <a:moveTo>
                  <a:pt x="0" y="0"/>
                </a:moveTo>
                <a:lnTo>
                  <a:pt x="2835096" y="0"/>
                </a:lnTo>
                <a:lnTo>
                  <a:pt x="2835096" y="2835095"/>
                </a:lnTo>
                <a:lnTo>
                  <a:pt x="0" y="2835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889402" y="1737424"/>
            <a:ext cx="12509197" cy="1294209"/>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SOAL 2</a:t>
            </a:r>
            <a:endParaRPr lang="en-US" sz="7545">
              <a:solidFill>
                <a:srgbClr val="A7362A"/>
              </a:solidFill>
              <a:latin typeface="Art Nuvo"/>
              <a:ea typeface="Art Nuvo"/>
              <a:cs typeface="Art Nuvo"/>
              <a:sym typeface="Art Nuvo"/>
            </a:endParaRPr>
          </a:p>
        </p:txBody>
      </p:sp>
      <p:sp>
        <p:nvSpPr>
          <p:cNvPr id="7" name="Freeform 7"/>
          <p:cNvSpPr/>
          <p:nvPr/>
        </p:nvSpPr>
        <p:spPr>
          <a:xfrm>
            <a:off x="-1375249" y="9258300"/>
            <a:ext cx="4807899" cy="907491"/>
          </a:xfrm>
          <a:custGeom>
            <a:avLst/>
            <a:gdLst/>
            <a:ahLst/>
            <a:cxnLst/>
            <a:rect l="l" t="t" r="r" b="b"/>
            <a:pathLst>
              <a:path w="4807899" h="907491">
                <a:moveTo>
                  <a:pt x="0" y="0"/>
                </a:moveTo>
                <a:lnTo>
                  <a:pt x="4807898" y="0"/>
                </a:lnTo>
                <a:lnTo>
                  <a:pt x="4807898" y="907491"/>
                </a:lnTo>
                <a:lnTo>
                  <a:pt x="0" y="9074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2476482" y="2712939"/>
            <a:ext cx="13367388" cy="7067830"/>
          </a:xfrm>
          <a:prstGeom prst="rect">
            <a:avLst/>
          </a:prstGeom>
        </p:spPr>
        <p:txBody>
          <a:bodyPr lIns="0" tIns="0" rIns="0" bIns="0" rtlCol="0" anchor="t">
            <a:spAutoFit/>
          </a:bodyPr>
          <a:lstStyle/>
          <a:p>
            <a:pPr algn="ctr">
              <a:lnSpc>
                <a:spcPts val="4710"/>
              </a:lnSpc>
            </a:pPr>
            <a:r>
              <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rPr>
              <a:t>Apa yang terjadi jika Anda menggunakan GROUP BY tanpa HAVING dalam query SQL?</a:t>
            </a:r>
            <a:endPar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4710"/>
              </a:lnSpc>
            </a:pPr>
          </a:p>
          <a:p>
            <a:pPr algn="l">
              <a:lnSpc>
                <a:spcPts val="4710"/>
              </a:lnSpc>
            </a:pPr>
            <a:r>
              <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rPr>
              <a:t>A. Query akan menghasilkan error karena HAVING harus selalu ada jika GROUP BY digunakan.</a:t>
            </a:r>
            <a:endPar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4710"/>
              </a:lnSpc>
            </a:pPr>
            <a:r>
              <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rPr>
              <a:t>B. Query akan tetap mengelompokkan data tetapi tidak ada filter yang diterapkan pada grup hasil agregat.</a:t>
            </a:r>
            <a:endPar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4710"/>
              </a:lnSpc>
            </a:pPr>
            <a:r>
              <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rPr>
              <a:t>C. GROUP BY secara otomatis menggantikan kebutuhan akan HAVING, sehingga hasilnya akan selalu sesuai dengan kriteria yang diinginkan.</a:t>
            </a:r>
            <a:endPar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4710"/>
              </a:lnSpc>
            </a:pPr>
            <a:r>
              <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rPr>
              <a:t>D. Query akan menghitung total jumlah baris dalam tabel tanpa mengelompokkan data.</a:t>
            </a:r>
            <a:endParaRPr lang="en-US" sz="3365" spc="-67">
              <a:solidFill>
                <a:srgbClr val="000000"/>
              </a:solidFill>
              <a:latin typeface="Etna Sans Serif" panose="02000600000000000000"/>
              <a:ea typeface="Etna Sans Serif" panose="02000600000000000000"/>
              <a:cs typeface="Etna Sans Serif" panose="02000600000000000000"/>
              <a:sym typeface="Etna Sans Serif" panose="02000600000000000000"/>
            </a:endParaRPr>
          </a:p>
          <a:p>
            <a:pPr algn="l">
              <a:lnSpc>
                <a:spcPts val="4710"/>
              </a:lnSpc>
              <a:spcBef>
                <a:spcPct val="0"/>
              </a:spcBef>
            </a:pPr>
          </a:p>
        </p:txBody>
      </p:sp>
      <p:sp>
        <p:nvSpPr>
          <p:cNvPr id="9" name="Freeform 9"/>
          <p:cNvSpPr/>
          <p:nvPr/>
        </p:nvSpPr>
        <p:spPr>
          <a:xfrm>
            <a:off x="15107645" y="3423617"/>
            <a:ext cx="4807899" cy="907491"/>
          </a:xfrm>
          <a:custGeom>
            <a:avLst/>
            <a:gdLst/>
            <a:ahLst/>
            <a:cxnLst/>
            <a:rect l="l" t="t" r="r" b="b"/>
            <a:pathLst>
              <a:path w="4807899" h="907491">
                <a:moveTo>
                  <a:pt x="0" y="0"/>
                </a:moveTo>
                <a:lnTo>
                  <a:pt x="4807899" y="0"/>
                </a:lnTo>
                <a:lnTo>
                  <a:pt x="4807899" y="907491"/>
                </a:lnTo>
                <a:lnTo>
                  <a:pt x="0" y="9074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5"/>
          <p:cNvSpPr/>
          <p:nvPr/>
        </p:nvSpPr>
        <p:spPr>
          <a:xfrm>
            <a:off x="15163800" y="84963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3" name="Text Box 12">
            <a:hlinkClick r:id="rId8" tooltip="" action="ppaction://hlinksldjump"/>
          </p:cNvPr>
          <p:cNvSpPr txBox="1"/>
          <p:nvPr/>
        </p:nvSpPr>
        <p:spPr>
          <a:xfrm>
            <a:off x="15544800" y="8728710"/>
            <a:ext cx="1888490" cy="706755"/>
          </a:xfrm>
          <a:prstGeom prst="rect">
            <a:avLst/>
          </a:prstGeom>
          <a:noFill/>
        </p:spPr>
        <p:txBody>
          <a:bodyPr wrap="square" rtlCol="0">
            <a:spAutoFit/>
          </a:bodyPr>
          <a:p>
            <a:pPr algn="ctr"/>
            <a:r>
              <a:rPr lang="en-US" sz="4000" b="1">
                <a:solidFill>
                  <a:schemeClr val="bg1"/>
                </a:solidFill>
              </a:rPr>
              <a:t>Answer</a:t>
            </a:r>
            <a:endParaRPr lang="en-US" sz="4000" b="1">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2804145" y="1580658"/>
            <a:ext cx="12679710" cy="7449329"/>
          </a:xfrm>
          <a:custGeom>
            <a:avLst/>
            <a:gdLst/>
            <a:ahLst/>
            <a:cxnLst/>
            <a:rect l="l" t="t" r="r" b="b"/>
            <a:pathLst>
              <a:path w="12679710" h="7449329">
                <a:moveTo>
                  <a:pt x="0" y="0"/>
                </a:moveTo>
                <a:lnTo>
                  <a:pt x="12679710" y="0"/>
                </a:lnTo>
                <a:lnTo>
                  <a:pt x="12679710" y="7449329"/>
                </a:lnTo>
                <a:lnTo>
                  <a:pt x="0" y="7449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010199" y="3222265"/>
            <a:ext cx="10594753" cy="1294209"/>
          </a:xfrm>
          <a:prstGeom prst="rect">
            <a:avLst/>
          </a:prstGeom>
        </p:spPr>
        <p:txBody>
          <a:bodyPr lIns="0" tIns="0" rIns="0" bIns="0" rtlCol="0" anchor="t">
            <a:spAutoFit/>
          </a:bodyPr>
          <a:lstStyle/>
          <a:p>
            <a:pPr algn="ctr">
              <a:lnSpc>
                <a:spcPts val="10565"/>
              </a:lnSpc>
              <a:spcBef>
                <a:spcPct val="0"/>
              </a:spcBef>
            </a:pPr>
            <a:r>
              <a:rPr lang="en-US" sz="7545">
                <a:solidFill>
                  <a:srgbClr val="A7362A"/>
                </a:solidFill>
                <a:latin typeface="Art Nuvo"/>
                <a:ea typeface="Art Nuvo"/>
                <a:cs typeface="Art Nuvo"/>
                <a:sym typeface="Art Nuvo"/>
              </a:rPr>
              <a:t>JAWABAN SOAL 2</a:t>
            </a:r>
            <a:endParaRPr lang="en-US" sz="7545">
              <a:solidFill>
                <a:srgbClr val="A7362A"/>
              </a:solidFill>
              <a:latin typeface="Art Nuvo"/>
              <a:ea typeface="Art Nuvo"/>
              <a:cs typeface="Art Nuvo"/>
              <a:sym typeface="Art Nuvo"/>
            </a:endParaRPr>
          </a:p>
        </p:txBody>
      </p:sp>
      <p:sp>
        <p:nvSpPr>
          <p:cNvPr id="5" name="TextBox 5"/>
          <p:cNvSpPr txBox="1"/>
          <p:nvPr/>
        </p:nvSpPr>
        <p:spPr>
          <a:xfrm>
            <a:off x="3170495" y="5048250"/>
            <a:ext cx="11947010" cy="1972945"/>
          </a:xfrm>
          <a:prstGeom prst="rect">
            <a:avLst/>
          </a:prstGeom>
        </p:spPr>
        <p:txBody>
          <a:bodyPr lIns="0" tIns="0" rIns="0" bIns="0" rtlCol="0" anchor="t">
            <a:spAutoFit/>
          </a:bodyPr>
          <a:lstStyle/>
          <a:p>
            <a:pPr algn="ctr">
              <a:lnSpc>
                <a:spcPts val="5180"/>
              </a:lnSpc>
            </a:pPr>
            <a:r>
              <a:rPr lang="en-US" sz="3700" b="1" spc="-74">
                <a:solidFill>
                  <a:srgbClr val="000000"/>
                </a:solidFill>
                <a:latin typeface="Arimo Bold" panose="020B0704020202020204"/>
                <a:ea typeface="Arimo Bold" panose="020B0704020202020204"/>
                <a:cs typeface="Arimo Bold" panose="020B0704020202020204"/>
                <a:sym typeface="Arimo Bold" panose="020B0704020202020204"/>
              </a:rPr>
              <a:t>B. Query akan tetap mengelompokkan data tetapi tidak ada filter yang diterapkan pada grup hasil agregat.</a:t>
            </a:r>
            <a:endParaRPr lang="en-US" sz="3700" b="1" spc="-74">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5180"/>
              </a:lnSpc>
              <a:spcBef>
                <a:spcPct val="0"/>
              </a:spcBef>
            </a:pPr>
          </a:p>
        </p:txBody>
      </p:sp>
      <p:sp>
        <p:nvSpPr>
          <p:cNvPr id="6" name="Freeform 6"/>
          <p:cNvSpPr/>
          <p:nvPr/>
        </p:nvSpPr>
        <p:spPr>
          <a:xfrm rot="326300">
            <a:off x="14144155" y="1911003"/>
            <a:ext cx="1946700" cy="1946700"/>
          </a:xfrm>
          <a:custGeom>
            <a:avLst/>
            <a:gdLst/>
            <a:ahLst/>
            <a:cxnLst/>
            <a:rect l="l" t="t" r="r" b="b"/>
            <a:pathLst>
              <a:path w="1946700" h="1946700">
                <a:moveTo>
                  <a:pt x="0" y="0"/>
                </a:moveTo>
                <a:lnTo>
                  <a:pt x="1946700" y="0"/>
                </a:lnTo>
                <a:lnTo>
                  <a:pt x="1946700" y="1946699"/>
                </a:lnTo>
                <a:lnTo>
                  <a:pt x="0" y="19466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756044">
            <a:off x="2143450" y="7019751"/>
            <a:ext cx="2054091" cy="2054091"/>
          </a:xfrm>
          <a:custGeom>
            <a:avLst/>
            <a:gdLst/>
            <a:ahLst/>
            <a:cxnLst/>
            <a:rect l="l" t="t" r="r" b="b"/>
            <a:pathLst>
              <a:path w="2054091" h="2054091">
                <a:moveTo>
                  <a:pt x="0" y="0"/>
                </a:moveTo>
                <a:lnTo>
                  <a:pt x="2054091" y="0"/>
                </a:lnTo>
                <a:lnTo>
                  <a:pt x="2054091" y="2054091"/>
                </a:lnTo>
                <a:lnTo>
                  <a:pt x="0" y="2054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89174" y="1028700"/>
            <a:ext cx="2762643" cy="2762643"/>
          </a:xfrm>
          <a:custGeom>
            <a:avLst/>
            <a:gdLst/>
            <a:ahLst/>
            <a:cxnLst/>
            <a:rect l="l" t="t" r="r" b="b"/>
            <a:pathLst>
              <a:path w="2762643" h="2762643">
                <a:moveTo>
                  <a:pt x="0" y="0"/>
                </a:moveTo>
                <a:lnTo>
                  <a:pt x="2762643" y="0"/>
                </a:lnTo>
                <a:lnTo>
                  <a:pt x="2762643"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3576828" y="6495657"/>
            <a:ext cx="2762643" cy="2762643"/>
          </a:xfrm>
          <a:custGeom>
            <a:avLst/>
            <a:gdLst/>
            <a:ahLst/>
            <a:cxnLst/>
            <a:rect l="l" t="t" r="r" b="b"/>
            <a:pathLst>
              <a:path w="2762643" h="2762643">
                <a:moveTo>
                  <a:pt x="0" y="0"/>
                </a:moveTo>
                <a:lnTo>
                  <a:pt x="2762642" y="0"/>
                </a:lnTo>
                <a:lnTo>
                  <a:pt x="2762642" y="2762643"/>
                </a:lnTo>
                <a:lnTo>
                  <a:pt x="0" y="27626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028700" y="323100"/>
            <a:ext cx="16409872" cy="9640800"/>
          </a:xfrm>
          <a:custGeom>
            <a:avLst/>
            <a:gdLst/>
            <a:ahLst/>
            <a:cxnLst/>
            <a:rect l="l" t="t" r="r" b="b"/>
            <a:pathLst>
              <a:path w="16409872" h="9640800">
                <a:moveTo>
                  <a:pt x="0" y="0"/>
                </a:moveTo>
                <a:lnTo>
                  <a:pt x="16409872" y="0"/>
                </a:lnTo>
                <a:lnTo>
                  <a:pt x="16409872" y="9640800"/>
                </a:lnTo>
                <a:lnTo>
                  <a:pt x="0" y="9640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2531" y="634318"/>
            <a:ext cx="5551244" cy="693514"/>
          </a:xfrm>
          <a:prstGeom prst="rect">
            <a:avLst/>
          </a:prstGeom>
        </p:spPr>
        <p:txBody>
          <a:bodyPr lIns="0" tIns="0" rIns="0" bIns="0" rtlCol="0" anchor="t">
            <a:spAutoFit/>
          </a:bodyPr>
          <a:lstStyle/>
          <a:p>
            <a:pPr algn="ctr">
              <a:lnSpc>
                <a:spcPts val="5535"/>
              </a:lnSpc>
              <a:spcBef>
                <a:spcPct val="0"/>
              </a:spcBef>
            </a:pPr>
            <a:r>
              <a:rPr lang="en-US" sz="3955">
                <a:solidFill>
                  <a:srgbClr val="FBE3C0"/>
                </a:solidFill>
                <a:latin typeface="Art Nuvo"/>
                <a:ea typeface="Art Nuvo"/>
                <a:cs typeface="Art Nuvo"/>
                <a:sym typeface="Art Nuvo"/>
              </a:rPr>
              <a:t>PENJELASAN JAWABAN</a:t>
            </a:r>
            <a:endParaRPr lang="en-US" sz="3955">
              <a:solidFill>
                <a:srgbClr val="FBE3C0"/>
              </a:solidFill>
              <a:latin typeface="Art Nuvo"/>
              <a:ea typeface="Art Nuvo"/>
              <a:cs typeface="Art Nuvo"/>
              <a:sym typeface="Art Nuvo"/>
            </a:endParaRPr>
          </a:p>
        </p:txBody>
      </p:sp>
      <p:sp>
        <p:nvSpPr>
          <p:cNvPr id="5" name="TextBox 5"/>
          <p:cNvSpPr txBox="1"/>
          <p:nvPr/>
        </p:nvSpPr>
        <p:spPr>
          <a:xfrm>
            <a:off x="1378089" y="1670267"/>
            <a:ext cx="15531822" cy="8115935"/>
          </a:xfrm>
          <a:prstGeom prst="rect">
            <a:avLst/>
          </a:prstGeom>
        </p:spPr>
        <p:txBody>
          <a:bodyPr lIns="0" tIns="0" rIns="0" bIns="0" rtlCol="0" anchor="t">
            <a:spAutoFit/>
          </a:bodyPr>
          <a:lstStyle/>
          <a:p>
            <a:pPr algn="ctr">
              <a:lnSpc>
                <a:spcPts val="4200"/>
              </a:lnSpc>
            </a:pPr>
            <a:r>
              <a:rPr lang="en-US" sz="3000" b="1" spc="-60">
                <a:solidFill>
                  <a:srgbClr val="000000"/>
                </a:solidFill>
                <a:latin typeface="Arimo Bold" panose="020B0704020202020204"/>
                <a:ea typeface="Arimo Bold" panose="020B0704020202020204"/>
                <a:cs typeface="Arimo Bold" panose="020B0704020202020204"/>
                <a:sym typeface="Arimo Bold" panose="020B0704020202020204"/>
              </a:rPr>
              <a:t>Opsi A</a:t>
            </a:r>
            <a:r>
              <a:rPr lang="en-US" sz="3000" spc="-60">
                <a:solidFill>
                  <a:srgbClr val="000000"/>
                </a:solidFill>
                <a:latin typeface="Arimo" panose="020B0604020202020204"/>
                <a:ea typeface="Arimo" panose="020B0604020202020204"/>
                <a:cs typeface="Arimo" panose="020B0604020202020204"/>
                <a:sym typeface="Arimo" panose="020B0604020202020204"/>
              </a:rPr>
              <a:t>: Penjelasan: Ini tidak benar. HAVING tidak wajib jika menggunakan GROUP BY. HAVING hanya diperlukan jika Anda ingin menyaring hasil agregat.</a:t>
            </a:r>
            <a:endParaRPr lang="en-US" sz="3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p>
          <a:p>
            <a:pPr algn="ctr">
              <a:lnSpc>
                <a:spcPts val="4200"/>
              </a:lnSpc>
            </a:pPr>
            <a:r>
              <a:rPr lang="en-US" sz="3000" b="1" spc="-60">
                <a:solidFill>
                  <a:srgbClr val="000000"/>
                </a:solidFill>
                <a:latin typeface="Arimo Bold" panose="020B0704020202020204"/>
                <a:ea typeface="Arimo Bold" panose="020B0704020202020204"/>
                <a:cs typeface="Arimo Bold" panose="020B0704020202020204"/>
                <a:sym typeface="Arimo Bold" panose="020B0704020202020204"/>
              </a:rPr>
              <a:t>Opsi B</a:t>
            </a:r>
            <a:r>
              <a:rPr lang="en-US" sz="3000" spc="-60">
                <a:solidFill>
                  <a:srgbClr val="000000"/>
                </a:solidFill>
                <a:latin typeface="Arimo" panose="020B0604020202020204"/>
                <a:ea typeface="Arimo" panose="020B0604020202020204"/>
                <a:cs typeface="Arimo" panose="020B0604020202020204"/>
                <a:sym typeface="Arimo" panose="020B0604020202020204"/>
              </a:rPr>
              <a:t>: Penjelasan: Ini benar. Anda dapat menggunakan GROUP BY untuk mengelompokkan data dan menerapkan fungsi agregat tanpa harus menggunakan HAVING. HAVING adalah opsional dan digunakan hanya jika Anda perlu menyaring grup berdasarkan kriteria agregat.</a:t>
            </a:r>
            <a:endParaRPr lang="en-US" sz="3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p>
          <a:p>
            <a:pPr algn="ctr">
              <a:lnSpc>
                <a:spcPts val="4200"/>
              </a:lnSpc>
            </a:pPr>
            <a:r>
              <a:rPr lang="en-US" sz="3000" b="1" spc="-60">
                <a:solidFill>
                  <a:srgbClr val="000000"/>
                </a:solidFill>
                <a:latin typeface="Arimo Bold" panose="020B0704020202020204"/>
                <a:ea typeface="Arimo Bold" panose="020B0704020202020204"/>
                <a:cs typeface="Arimo Bold" panose="020B0704020202020204"/>
                <a:sym typeface="Arimo Bold" panose="020B0704020202020204"/>
              </a:rPr>
              <a:t>Opsi C</a:t>
            </a:r>
            <a:r>
              <a:rPr lang="en-US" sz="3000" spc="-60">
                <a:solidFill>
                  <a:srgbClr val="000000"/>
                </a:solidFill>
                <a:latin typeface="Arimo" panose="020B0604020202020204"/>
                <a:ea typeface="Arimo" panose="020B0604020202020204"/>
                <a:cs typeface="Arimo" panose="020B0604020202020204"/>
                <a:sym typeface="Arimo" panose="020B0604020202020204"/>
              </a:rPr>
              <a:t>: Penjelasan: Ini tidak benar. GROUP BY hanya mengelompokkan data. HAVING diperlukan untuk menyaring hasil agregat berdasarkan kriteria yang ditentukan.</a:t>
            </a:r>
            <a:endParaRPr lang="en-US" sz="3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4200"/>
              </a:lnSpc>
            </a:pPr>
          </a:p>
          <a:p>
            <a:pPr algn="ctr">
              <a:lnSpc>
                <a:spcPts val="4200"/>
              </a:lnSpc>
            </a:pPr>
          </a:p>
          <a:p>
            <a:pPr algn="ctr">
              <a:lnSpc>
                <a:spcPts val="4200"/>
              </a:lnSpc>
            </a:pPr>
            <a:r>
              <a:rPr lang="en-US" sz="3000" b="1" spc="-60">
                <a:solidFill>
                  <a:srgbClr val="000000"/>
                </a:solidFill>
                <a:latin typeface="Arimo Bold" panose="020B0704020202020204"/>
                <a:ea typeface="Arimo Bold" panose="020B0704020202020204"/>
                <a:cs typeface="Arimo Bold" panose="020B0704020202020204"/>
                <a:sym typeface="Arimo Bold" panose="020B0704020202020204"/>
              </a:rPr>
              <a:t>Opsi D</a:t>
            </a:r>
            <a:r>
              <a:rPr lang="en-US" sz="3000" spc="-60">
                <a:solidFill>
                  <a:srgbClr val="000000"/>
                </a:solidFill>
                <a:latin typeface="Arimo" panose="020B0604020202020204"/>
                <a:ea typeface="Arimo" panose="020B0604020202020204"/>
                <a:cs typeface="Arimo" panose="020B0604020202020204"/>
                <a:sym typeface="Arimo" panose="020B0604020202020204"/>
              </a:rPr>
              <a:t>: Penjelasan: Ini tidak benar. GROUP BY mengelompokkan data. Jika Anda tidak menggunakan HAVING, data tetap akan dikelompokkan sesuai dengan kolom yang ditentukan dalam GROUP BY.</a:t>
            </a:r>
            <a:endParaRPr lang="en-US" sz="3000" spc="-60">
              <a:solidFill>
                <a:srgbClr val="000000"/>
              </a:solidFill>
              <a:latin typeface="Arimo" panose="020B0604020202020204"/>
              <a:ea typeface="Arimo" panose="020B0604020202020204"/>
              <a:cs typeface="Arimo" panose="020B0604020202020204"/>
              <a:sym typeface="Arimo" panose="020B0604020202020204"/>
            </a:endParaRPr>
          </a:p>
          <a:p>
            <a:pPr algn="ctr">
              <a:lnSpc>
                <a:spcPts val="5180"/>
              </a:lnSpc>
              <a:spcBef>
                <a:spcPct val="0"/>
              </a:spcBef>
            </a:pPr>
          </a:p>
        </p:txBody>
      </p:sp>
      <p:sp>
        <p:nvSpPr>
          <p:cNvPr id="10" name="Freeform 5"/>
          <p:cNvSpPr/>
          <p:nvPr/>
        </p:nvSpPr>
        <p:spPr>
          <a:xfrm>
            <a:off x="15240000" y="87249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37" name="Text Box 36">
            <a:hlinkClick r:id="rId4" action="ppaction://hlinksldjump"/>
          </p:cNvPr>
          <p:cNvSpPr txBox="1"/>
          <p:nvPr/>
        </p:nvSpPr>
        <p:spPr>
          <a:xfrm>
            <a:off x="15544800" y="8953500"/>
            <a:ext cx="1888490" cy="706755"/>
          </a:xfrm>
          <a:prstGeom prst="rect">
            <a:avLst/>
          </a:prstGeom>
          <a:noFill/>
        </p:spPr>
        <p:txBody>
          <a:bodyPr wrap="square" rtlCol="0">
            <a:spAutoFit/>
          </a:bodyPr>
          <a:p>
            <a:pPr algn="ctr"/>
            <a:r>
              <a:rPr lang="en-US" sz="4000" b="1">
                <a:solidFill>
                  <a:schemeClr val="bg1"/>
                </a:solidFill>
                <a:hlinkClick r:id="rId5" action="ppaction://hlinksldjump"/>
              </a:rPr>
              <a:t>Back</a:t>
            </a:r>
            <a:endParaRPr lang="en-US" sz="4000" b="1">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333" b="-3333"/>
            </a:stretch>
          </a:blipFill>
        </p:spPr>
      </p:sp>
      <p:sp>
        <p:nvSpPr>
          <p:cNvPr id="3" name="Freeform 3"/>
          <p:cNvSpPr/>
          <p:nvPr/>
        </p:nvSpPr>
        <p:spPr>
          <a:xfrm>
            <a:off x="1795159" y="805411"/>
            <a:ext cx="14730034" cy="8653895"/>
          </a:xfrm>
          <a:custGeom>
            <a:avLst/>
            <a:gdLst/>
            <a:ahLst/>
            <a:cxnLst/>
            <a:rect l="l" t="t" r="r" b="b"/>
            <a:pathLst>
              <a:path w="14730034" h="8653895">
                <a:moveTo>
                  <a:pt x="0" y="0"/>
                </a:moveTo>
                <a:lnTo>
                  <a:pt x="14730034" y="0"/>
                </a:lnTo>
                <a:lnTo>
                  <a:pt x="14730034" y="8653895"/>
                </a:lnTo>
                <a:lnTo>
                  <a:pt x="0" y="86538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842709" y="1782584"/>
            <a:ext cx="2710338" cy="2710338"/>
          </a:xfrm>
          <a:custGeom>
            <a:avLst/>
            <a:gdLst/>
            <a:ahLst/>
            <a:cxnLst/>
            <a:rect l="l" t="t" r="r" b="b"/>
            <a:pathLst>
              <a:path w="2710338" h="2710338">
                <a:moveTo>
                  <a:pt x="0" y="0"/>
                </a:moveTo>
                <a:lnTo>
                  <a:pt x="2710338" y="0"/>
                </a:lnTo>
                <a:lnTo>
                  <a:pt x="2710338" y="2710338"/>
                </a:lnTo>
                <a:lnTo>
                  <a:pt x="0" y="27103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13837" y="1320841"/>
            <a:ext cx="2762643" cy="2762643"/>
          </a:xfrm>
          <a:custGeom>
            <a:avLst/>
            <a:gdLst/>
            <a:ahLst/>
            <a:cxnLst/>
            <a:rect l="l" t="t" r="r" b="b"/>
            <a:pathLst>
              <a:path w="2762643" h="2762643">
                <a:moveTo>
                  <a:pt x="0" y="0"/>
                </a:moveTo>
                <a:lnTo>
                  <a:pt x="2762643" y="0"/>
                </a:lnTo>
                <a:lnTo>
                  <a:pt x="2762643" y="2762642"/>
                </a:lnTo>
                <a:lnTo>
                  <a:pt x="0" y="27626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2540456" y="4288203"/>
            <a:ext cx="13207089" cy="3720996"/>
          </a:xfrm>
          <a:custGeom>
            <a:avLst/>
            <a:gdLst/>
            <a:ahLst/>
            <a:cxnLst/>
            <a:rect l="l" t="t" r="r" b="b"/>
            <a:pathLst>
              <a:path w="13207089" h="3720996">
                <a:moveTo>
                  <a:pt x="0" y="0"/>
                </a:moveTo>
                <a:lnTo>
                  <a:pt x="13207088" y="0"/>
                </a:lnTo>
                <a:lnTo>
                  <a:pt x="13207088" y="3720996"/>
                </a:lnTo>
                <a:lnTo>
                  <a:pt x="0" y="3720996"/>
                </a:lnTo>
                <a:lnTo>
                  <a:pt x="0" y="0"/>
                </a:lnTo>
                <a:close/>
              </a:path>
            </a:pathLst>
          </a:custGeom>
          <a:blipFill>
            <a:blip r:embed="rId8"/>
            <a:stretch>
              <a:fillRect/>
            </a:stretch>
          </a:blipFill>
        </p:spPr>
      </p:sp>
      <p:sp>
        <p:nvSpPr>
          <p:cNvPr id="8" name="TextBox 8"/>
          <p:cNvSpPr txBox="1"/>
          <p:nvPr/>
        </p:nvSpPr>
        <p:spPr>
          <a:xfrm>
            <a:off x="3846623" y="2143391"/>
            <a:ext cx="10594753" cy="1779175"/>
          </a:xfrm>
          <a:prstGeom prst="rect">
            <a:avLst/>
          </a:prstGeom>
        </p:spPr>
        <p:txBody>
          <a:bodyPr lIns="0" tIns="0" rIns="0" bIns="0" rtlCol="0" anchor="t">
            <a:spAutoFit/>
          </a:bodyPr>
          <a:lstStyle/>
          <a:p>
            <a:pPr algn="ctr">
              <a:lnSpc>
                <a:spcPts val="14485"/>
              </a:lnSpc>
              <a:spcBef>
                <a:spcPct val="0"/>
              </a:spcBef>
            </a:pPr>
            <a:r>
              <a:rPr lang="en-US" sz="10345">
                <a:solidFill>
                  <a:srgbClr val="A7362A"/>
                </a:solidFill>
                <a:latin typeface="Art Nuvo"/>
                <a:ea typeface="Art Nuvo"/>
                <a:cs typeface="Art Nuvo"/>
                <a:sym typeface="Art Nuvo"/>
              </a:rPr>
              <a:t>SOAL 3</a:t>
            </a:r>
            <a:endParaRPr lang="en-US" sz="10345">
              <a:solidFill>
                <a:srgbClr val="A7362A"/>
              </a:solidFill>
              <a:latin typeface="Art Nuvo"/>
              <a:ea typeface="Art Nuvo"/>
              <a:cs typeface="Art Nuvo"/>
              <a:sym typeface="Art Nuvo"/>
            </a:endParaRPr>
          </a:p>
        </p:txBody>
      </p:sp>
      <p:sp>
        <p:nvSpPr>
          <p:cNvPr id="9" name="Freeform 9"/>
          <p:cNvSpPr/>
          <p:nvPr/>
        </p:nvSpPr>
        <p:spPr>
          <a:xfrm>
            <a:off x="639161" y="7377404"/>
            <a:ext cx="2710338" cy="2710338"/>
          </a:xfrm>
          <a:custGeom>
            <a:avLst/>
            <a:gdLst/>
            <a:ahLst/>
            <a:cxnLst/>
            <a:rect l="l" t="t" r="r" b="b"/>
            <a:pathLst>
              <a:path w="2710338" h="2710338">
                <a:moveTo>
                  <a:pt x="0" y="0"/>
                </a:moveTo>
                <a:lnTo>
                  <a:pt x="2710338" y="0"/>
                </a:lnTo>
                <a:lnTo>
                  <a:pt x="2710338" y="2710338"/>
                </a:lnTo>
                <a:lnTo>
                  <a:pt x="0" y="27103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5"/>
          <p:cNvSpPr/>
          <p:nvPr/>
        </p:nvSpPr>
        <p:spPr>
          <a:xfrm>
            <a:off x="15163800" y="8496300"/>
            <a:ext cx="2618105" cy="1171575"/>
          </a:xfrm>
          <a:custGeom>
            <a:avLst/>
            <a:gdLst/>
            <a:ahLst/>
            <a:cxnLst/>
            <a:rect l="l" t="t" r="r" b="b"/>
            <a:pathLst>
              <a:path w="1696815" h="798478">
                <a:moveTo>
                  <a:pt x="1493615" y="0"/>
                </a:moveTo>
                <a:cubicBezTo>
                  <a:pt x="1605839" y="0"/>
                  <a:pt x="1696815" y="178745"/>
                  <a:pt x="1696815" y="399239"/>
                </a:cubicBezTo>
                <a:cubicBezTo>
                  <a:pt x="1696815" y="619732"/>
                  <a:pt x="1605839" y="798478"/>
                  <a:pt x="1493615" y="798478"/>
                </a:cubicBezTo>
                <a:lnTo>
                  <a:pt x="203200" y="798478"/>
                </a:lnTo>
                <a:cubicBezTo>
                  <a:pt x="90976" y="798478"/>
                  <a:pt x="0" y="619732"/>
                  <a:pt x="0" y="399239"/>
                </a:cubicBezTo>
                <a:cubicBezTo>
                  <a:pt x="0" y="178745"/>
                  <a:pt x="90976" y="0"/>
                  <a:pt x="203200" y="0"/>
                </a:cubicBezTo>
                <a:close/>
              </a:path>
            </a:pathLst>
          </a:custGeom>
          <a:solidFill>
            <a:srgbClr val="A7362A"/>
          </a:solidFill>
        </p:spPr>
      </p:sp>
      <p:sp>
        <p:nvSpPr>
          <p:cNvPr id="13" name="Text Box 12">
            <a:hlinkClick r:id="rId9" tooltip="" action="ppaction://hlinksldjump"/>
          </p:cNvPr>
          <p:cNvSpPr txBox="1"/>
          <p:nvPr/>
        </p:nvSpPr>
        <p:spPr>
          <a:xfrm>
            <a:off x="15544800" y="8728710"/>
            <a:ext cx="1888490" cy="706755"/>
          </a:xfrm>
          <a:prstGeom prst="rect">
            <a:avLst/>
          </a:prstGeom>
          <a:noFill/>
        </p:spPr>
        <p:txBody>
          <a:bodyPr wrap="square" rtlCol="0">
            <a:spAutoFit/>
          </a:bodyPr>
          <a:p>
            <a:pPr algn="ctr"/>
            <a:r>
              <a:rPr lang="en-US" sz="4000" b="1">
                <a:solidFill>
                  <a:schemeClr val="bg1"/>
                </a:solidFill>
              </a:rPr>
              <a:t>Answer</a:t>
            </a:r>
            <a:endParaRPr lang="en-US" sz="4000" b="1">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10328</Words>
  <Application>WPS Presentation</Application>
  <PresentationFormat>On-screen Show (4:3)</PresentationFormat>
  <Paragraphs>441</Paragraphs>
  <Slides>37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vt:lpstr>
      <vt:lpstr>SimSun</vt:lpstr>
      <vt:lpstr>Wingdings</vt:lpstr>
      <vt:lpstr>Art Nuvo</vt:lpstr>
      <vt:lpstr>Ekushey Bangla</vt:lpstr>
      <vt:lpstr>Etna Sans Serif</vt:lpstr>
      <vt:lpstr>Arimo Bold</vt:lpstr>
      <vt:lpstr>Arimo</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Merah dan Kuning Retro Tugas Kelompok Presentasi</dc:title>
  <dc:creator/>
  <cp:lastModifiedBy>Gythania Agatha</cp:lastModifiedBy>
  <cp:revision>6</cp:revision>
  <dcterms:created xsi:type="dcterms:W3CDTF">2006-08-16T00:00:00Z</dcterms:created>
  <dcterms:modified xsi:type="dcterms:W3CDTF">2024-09-05T00:56:39Z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2009AB8DC71D4E3CA7729355838F1546_12</vt:lpwstr>
  </property>
  <property fmtid="{D5CDD505-2E9C-101B-9397-08002B2CF9AE}" pid="3" name="KSOProductBuildVer">
    <vt:lpwstr>1033-12.2.0.17562</vt:lpwstr>
  </property>
</Properties>
</file>