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358" r:id="rId3"/>
    <p:sldId id="369" r:id="rId4"/>
    <p:sldId id="370" r:id="rId5"/>
    <p:sldId id="371" r:id="rId6"/>
    <p:sldId id="372" r:id="rId7"/>
    <p:sldId id="373" r:id="rId8"/>
    <p:sldId id="374" r:id="rId9"/>
    <p:sldId id="375" r:id="rId10"/>
    <p:sldId id="376" r:id="rId11"/>
    <p:sldId id="377" r:id="rId12"/>
    <p:sldId id="378" r:id="rId13"/>
    <p:sldId id="379" r:id="rId14"/>
    <p:sldId id="382" r:id="rId15"/>
    <p:sldId id="357" r:id="rId16"/>
  </p:sldIdLst>
  <p:sldSz cx="9144000" cy="6858000" type="screen4x3"/>
  <p:notesSz cx="9945688" cy="6858000"/>
  <p:defaultTextStyle>
    <a:defPPr>
      <a:defRPr lang="id-ID"/>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47" autoAdjust="0"/>
  </p:normalViewPr>
  <p:slideViewPr>
    <p:cSldViewPr>
      <p:cViewPr varScale="1">
        <p:scale>
          <a:sx n="38" d="100"/>
          <a:sy n="38" d="100"/>
        </p:scale>
        <p:origin x="197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063" cy="3429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p:cNvSpPr>
            <a:spLocks noGrp="1"/>
          </p:cNvSpPr>
          <p:nvPr>
            <p:ph type="dt" sz="quarter" idx="1"/>
          </p:nvPr>
        </p:nvSpPr>
        <p:spPr>
          <a:xfrm>
            <a:off x="5634038" y="0"/>
            <a:ext cx="4310062" cy="342900"/>
          </a:xfrm>
          <a:prstGeom prst="rect">
            <a:avLst/>
          </a:prstGeom>
        </p:spPr>
        <p:txBody>
          <a:bodyPr vert="horz" lIns="91440" tIns="45720" rIns="91440" bIns="45720" rtlCol="0"/>
          <a:lstStyle>
            <a:lvl1pPr algn="r" eaLnBrk="1" hangingPunct="1">
              <a:defRPr sz="1200">
                <a:cs typeface="Arial" charset="0"/>
              </a:defRPr>
            </a:lvl1pPr>
          </a:lstStyle>
          <a:p>
            <a:pPr>
              <a:defRPr/>
            </a:pPr>
            <a:fld id="{47E7E9C2-9289-4660-A511-3057872F6F64}" type="datetimeFigureOut">
              <a:rPr lang="en-US"/>
              <a:pPr>
                <a:defRPr/>
              </a:pPr>
              <a:t>5/16/2023</a:t>
            </a:fld>
            <a:endParaRPr lang="en-US"/>
          </a:p>
        </p:txBody>
      </p:sp>
      <p:sp>
        <p:nvSpPr>
          <p:cNvPr id="4" name="Footer Placeholder 3"/>
          <p:cNvSpPr>
            <a:spLocks noGrp="1"/>
          </p:cNvSpPr>
          <p:nvPr>
            <p:ph type="ftr" sz="quarter" idx="2"/>
          </p:nvPr>
        </p:nvSpPr>
        <p:spPr>
          <a:xfrm>
            <a:off x="0" y="6513513"/>
            <a:ext cx="4310063" cy="3429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5" name="Slide Number Placeholder 4"/>
          <p:cNvSpPr>
            <a:spLocks noGrp="1"/>
          </p:cNvSpPr>
          <p:nvPr>
            <p:ph type="sldNum" sz="quarter" idx="3"/>
          </p:nvPr>
        </p:nvSpPr>
        <p:spPr>
          <a:xfrm>
            <a:off x="5634038" y="6513513"/>
            <a:ext cx="4310062"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C477561-DBDD-433D-AC98-CD442339C44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063" cy="342900"/>
          </a:xfrm>
          <a:prstGeom prst="rect">
            <a:avLst/>
          </a:prstGeom>
        </p:spPr>
        <p:txBody>
          <a:bodyPr vert="horz" lIns="91440" tIns="45720" rIns="91440" bIns="45720" rtlCol="0"/>
          <a:lstStyle>
            <a:lvl1pPr algn="l" eaLnBrk="1" hangingPunct="1">
              <a:defRPr sz="1200">
                <a:cs typeface="Arial" charset="0"/>
              </a:defRPr>
            </a:lvl1pPr>
          </a:lstStyle>
          <a:p>
            <a:pPr>
              <a:defRPr/>
            </a:pPr>
            <a:endParaRPr lang="id-ID"/>
          </a:p>
        </p:txBody>
      </p:sp>
      <p:sp>
        <p:nvSpPr>
          <p:cNvPr id="3" name="Date Placeholder 2"/>
          <p:cNvSpPr>
            <a:spLocks noGrp="1"/>
          </p:cNvSpPr>
          <p:nvPr>
            <p:ph type="dt" idx="1"/>
          </p:nvPr>
        </p:nvSpPr>
        <p:spPr>
          <a:xfrm>
            <a:off x="5634038" y="0"/>
            <a:ext cx="4310062" cy="342900"/>
          </a:xfrm>
          <a:prstGeom prst="rect">
            <a:avLst/>
          </a:prstGeom>
        </p:spPr>
        <p:txBody>
          <a:bodyPr vert="horz" lIns="91440" tIns="45720" rIns="91440" bIns="45720" rtlCol="0"/>
          <a:lstStyle>
            <a:lvl1pPr algn="r" eaLnBrk="1" hangingPunct="1">
              <a:defRPr sz="1200">
                <a:cs typeface="Arial" charset="0"/>
              </a:defRPr>
            </a:lvl1pPr>
          </a:lstStyle>
          <a:p>
            <a:pPr>
              <a:defRPr/>
            </a:pPr>
            <a:fld id="{C152EE8D-16D0-4C7E-973A-68DC72BCC8EF}" type="datetimeFigureOut">
              <a:rPr lang="id-ID"/>
              <a:pPr>
                <a:defRPr/>
              </a:pPr>
              <a:t>16/05/2023</a:t>
            </a:fld>
            <a:endParaRPr lang="id-ID"/>
          </a:p>
        </p:txBody>
      </p:sp>
      <p:sp>
        <p:nvSpPr>
          <p:cNvPr id="4" name="Slide Image Placeholder 3"/>
          <p:cNvSpPr>
            <a:spLocks noGrp="1" noRot="1" noChangeAspect="1"/>
          </p:cNvSpPr>
          <p:nvPr>
            <p:ph type="sldImg" idx="2"/>
          </p:nvPr>
        </p:nvSpPr>
        <p:spPr>
          <a:xfrm>
            <a:off x="3257550" y="514350"/>
            <a:ext cx="3430588" cy="257175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p:cNvSpPr>
            <a:spLocks noGrp="1"/>
          </p:cNvSpPr>
          <p:nvPr>
            <p:ph type="body" sz="quarter" idx="3"/>
          </p:nvPr>
        </p:nvSpPr>
        <p:spPr>
          <a:xfrm>
            <a:off x="995363" y="3257550"/>
            <a:ext cx="795655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p:cNvSpPr>
            <a:spLocks noGrp="1"/>
          </p:cNvSpPr>
          <p:nvPr>
            <p:ph type="ftr" sz="quarter" idx="4"/>
          </p:nvPr>
        </p:nvSpPr>
        <p:spPr>
          <a:xfrm>
            <a:off x="0" y="6513513"/>
            <a:ext cx="4310063" cy="3429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id-ID"/>
          </a:p>
        </p:txBody>
      </p:sp>
      <p:sp>
        <p:nvSpPr>
          <p:cNvPr id="7" name="Slide Number Placeholder 6"/>
          <p:cNvSpPr>
            <a:spLocks noGrp="1"/>
          </p:cNvSpPr>
          <p:nvPr>
            <p:ph type="sldNum" sz="quarter" idx="5"/>
          </p:nvPr>
        </p:nvSpPr>
        <p:spPr>
          <a:xfrm>
            <a:off x="5634038" y="6513513"/>
            <a:ext cx="4310062"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32F2D48-870A-4335-ACAB-5714A7164816}" type="slidenum">
              <a:rPr lang="id-ID" altLang="en-US"/>
              <a:pPr>
                <a:defRPr/>
              </a:pPr>
              <a:t>‹#›</a:t>
            </a:fld>
            <a:endParaRPr lang="id-ID"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D" altLang="id-ID" smtClean="0"/>
          </a:p>
        </p:txBody>
      </p:sp>
      <p:sp>
        <p:nvSpPr>
          <p:cNvPr id="61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3C4994C-BD40-4945-A0B1-3B3A02394CA3}" type="slidenum">
              <a:rPr lang="id-ID" altLang="en-US"/>
              <a:pPr/>
              <a:t>2</a:t>
            </a:fld>
            <a:endParaRPr lang="id-ID"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D" altLang="id-ID" smtClean="0"/>
          </a:p>
        </p:txBody>
      </p:sp>
      <p:sp>
        <p:nvSpPr>
          <p:cNvPr id="2458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9510FE5-DCA7-4D81-96D8-F25C64677E79}" type="slidenum">
              <a:rPr lang="id-ID" altLang="en-US"/>
              <a:pPr/>
              <a:t>11</a:t>
            </a:fld>
            <a:endParaRPr lang="id-ID"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D" altLang="id-ID" smtClean="0"/>
              <a:t>Pada tahap ini dilakukan perancangan yang melibatkan pengguna dan dilakukan secara berulan sehingga menghasilkan prototype final yang dalam penelitian ini dijelaskan dengan use case diagram, activity diagram, dan class diagram.</a:t>
            </a:r>
          </a:p>
          <a:p>
            <a:endParaRPr lang="en-ID" altLang="id-ID" smtClean="0"/>
          </a:p>
          <a:p>
            <a:r>
              <a:rPr lang="en-ID" altLang="id-ID" smtClean="0"/>
              <a:t>Dalam activity diagram pada fitur analisa pola pembelian dilakukan penghitungan algoritma FP-Growth secara manual Hasil penghitungan secara manual selanjutnya dipakai sebagai acuan ketepatan penghitungan aplikasi yang akan dirancang.</a:t>
            </a:r>
          </a:p>
        </p:txBody>
      </p:sp>
      <p:sp>
        <p:nvSpPr>
          <p:cNvPr id="2662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C090AAA-64A3-4C5B-B7CA-8124A9120B59}" type="slidenum">
              <a:rPr lang="id-ID" altLang="en-US"/>
              <a:pPr/>
              <a:t>12</a:t>
            </a:fld>
            <a:endParaRPr lang="id-ID"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D" altLang="id-ID" smtClean="0"/>
              <a:t>Dalam penelitian ini digunakan bahasa pemrograman PHP dan Javascript dengan menggunakan framework Laravel. </a:t>
            </a:r>
          </a:p>
        </p:txBody>
      </p:sp>
      <p:sp>
        <p:nvSpPr>
          <p:cNvPr id="286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2DCB52B-2EC0-47E7-A39E-5AA48071FBFB}" type="slidenum">
              <a:rPr lang="id-ID" altLang="en-US"/>
              <a:pPr/>
              <a:t>13</a:t>
            </a:fld>
            <a:endParaRPr lang="id-ID"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D" altLang="id-ID" smtClean="0"/>
          </a:p>
        </p:txBody>
      </p:sp>
      <p:sp>
        <p:nvSpPr>
          <p:cNvPr id="307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F41EE06-8D12-47E9-9108-39582E118306}" type="slidenum">
              <a:rPr lang="id-ID" altLang="en-US"/>
              <a:pPr/>
              <a:t>14</a:t>
            </a:fld>
            <a:endParaRPr lang="id-ID"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D" altLang="id-ID" smtClean="0"/>
          </a:p>
        </p:txBody>
      </p:sp>
      <p:sp>
        <p:nvSpPr>
          <p:cNvPr id="819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4365E6A-ABD1-489D-A7F0-27FF20AAADEC}" type="slidenum">
              <a:rPr lang="id-ID" altLang="en-US"/>
              <a:pPr/>
              <a:t>3</a:t>
            </a:fld>
            <a:endParaRPr lang="id-ID"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D" altLang="id-ID" smtClean="0"/>
          </a:p>
        </p:txBody>
      </p:sp>
      <p:sp>
        <p:nvSpPr>
          <p:cNvPr id="102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D1F636F-2636-40FE-8B5D-0053B0C5F1AC}" type="slidenum">
              <a:rPr lang="id-ID" altLang="en-US"/>
              <a:pPr/>
              <a:t>4</a:t>
            </a:fld>
            <a:endParaRPr lang="id-ID"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D" altLang="id-ID" smtClean="0"/>
          </a:p>
        </p:txBody>
      </p:sp>
      <p:sp>
        <p:nvSpPr>
          <p:cNvPr id="122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BB23767-D5D9-44BE-8460-96C01E30E070}" type="slidenum">
              <a:rPr lang="id-ID" altLang="en-US"/>
              <a:pPr/>
              <a:t>5</a:t>
            </a:fld>
            <a:endParaRPr lang="id-ID"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D" altLang="id-ID" smtClean="0"/>
          </a:p>
        </p:txBody>
      </p:sp>
      <p:sp>
        <p:nvSpPr>
          <p:cNvPr id="143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A18E367-DF34-4356-9DF7-37CF496D92D0}" type="slidenum">
              <a:rPr lang="id-ID" altLang="en-US"/>
              <a:pPr/>
              <a:t>6</a:t>
            </a:fld>
            <a:endParaRPr lang="id-ID"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D" altLang="id-ID" smtClean="0"/>
          </a:p>
        </p:txBody>
      </p:sp>
      <p:sp>
        <p:nvSpPr>
          <p:cNvPr id="1638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71C0E56-2BA7-4555-B002-CAB1699554A0}" type="slidenum">
              <a:rPr lang="id-ID" altLang="en-US"/>
              <a:pPr/>
              <a:t>7</a:t>
            </a:fld>
            <a:endParaRPr lang="id-ID"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D" altLang="id-ID" smtClean="0"/>
          </a:p>
        </p:txBody>
      </p:sp>
      <p:sp>
        <p:nvSpPr>
          <p:cNvPr id="1843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65D8604-3581-4052-AD59-341102906073}" type="slidenum">
              <a:rPr lang="id-ID" altLang="en-US"/>
              <a:pPr/>
              <a:t>8</a:t>
            </a:fld>
            <a:endParaRPr lang="id-ID"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latin typeface="Book Antiqua" panose="02040602050305030304" pitchFamily="18" charset="0"/>
                <a:ea typeface="BatangChe" panose="02030609000101010101" pitchFamily="49" charset="-127"/>
              </a:rPr>
              <a:t>Perbedaan antara waterfall dan RAD adalah pada teknik waterfall pengguna atau pemilik sistem terlibat pada tahap cutover sedangkan pada RAD pengguna atau pemilik sistem akan terlibat pada tahap construction. Hal ini akan menyebabkan tahap cutover pada RAD akan lebih cepat disbandingkan dengan waterfall (A. Kusnajaya, 2013)</a:t>
            </a:r>
          </a:p>
          <a:p>
            <a:endParaRPr lang="en-ID" altLang="id-ID" smtClean="0"/>
          </a:p>
        </p:txBody>
      </p:sp>
      <p:sp>
        <p:nvSpPr>
          <p:cNvPr id="2048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763DAA3-300D-47E4-B72F-F5D7DD9D803F}" type="slidenum">
              <a:rPr lang="id-ID" altLang="en-US"/>
              <a:pPr/>
              <a:t>9</a:t>
            </a:fld>
            <a:endParaRPr lang="id-ID"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RAD dapat dijadikan acuan untuk mengembangkan suatu sistem informasi yang unggul dalam hal kecepatan, ketepatan dan biaya yang lebih rendah (A. Kusnajaya, 2013).</a:t>
            </a:r>
            <a:endParaRPr lang="en-ID" altLang="id-ID" smtClean="0"/>
          </a:p>
        </p:txBody>
      </p:sp>
      <p:sp>
        <p:nvSpPr>
          <p:cNvPr id="2253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EC4325F-A4BB-49C1-903D-219FD50E6767}" type="slidenum">
              <a:rPr lang="id-ID" altLang="en-US"/>
              <a:pPr/>
              <a:t>10</a:t>
            </a:fld>
            <a:endParaRPr lang="id-ID"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lvl1pPr>
              <a:defRPr/>
            </a:lvl1pPr>
          </a:lstStyle>
          <a:p>
            <a:pPr>
              <a:defRPr/>
            </a:pPr>
            <a:fld id="{2611931E-A8D5-405F-85BC-B8FA0449010E}" type="datetimeFigureOut">
              <a:rPr lang="id-ID"/>
              <a:pPr>
                <a:defRPr/>
              </a:pPr>
              <a:t>16/05/2023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4BCFF850-793B-4494-BF42-AABE53CD8332}" type="slidenum">
              <a:rPr lang="id-ID" altLang="en-US"/>
              <a:pPr>
                <a:defRPr/>
              </a:pPr>
              <a:t>‹#›</a:t>
            </a:fld>
            <a:endParaRPr lang="id-ID" altLang="en-US"/>
          </a:p>
        </p:txBody>
      </p:sp>
    </p:spTree>
    <p:extLst>
      <p:ext uri="{BB962C8B-B14F-4D97-AF65-F5344CB8AC3E}">
        <p14:creationId xmlns:p14="http://schemas.microsoft.com/office/powerpoint/2010/main" val="32001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lvl1pPr>
              <a:defRPr/>
            </a:lvl1pPr>
          </a:lstStyle>
          <a:p>
            <a:pPr>
              <a:defRPr/>
            </a:pPr>
            <a:fld id="{381C1FB0-4875-4AE5-95A6-CF0147AFAFEE}" type="datetimeFigureOut">
              <a:rPr lang="id-ID"/>
              <a:pPr>
                <a:defRPr/>
              </a:pPr>
              <a:t>16/05/2023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FAD3EF48-3FAC-4E2C-9CB4-F326536FDB7F}" type="slidenum">
              <a:rPr lang="id-ID" altLang="en-US"/>
              <a:pPr>
                <a:defRPr/>
              </a:pPr>
              <a:t>‹#›</a:t>
            </a:fld>
            <a:endParaRPr lang="id-ID" altLang="en-US"/>
          </a:p>
        </p:txBody>
      </p:sp>
    </p:spTree>
    <p:extLst>
      <p:ext uri="{BB962C8B-B14F-4D97-AF65-F5344CB8AC3E}">
        <p14:creationId xmlns:p14="http://schemas.microsoft.com/office/powerpoint/2010/main" val="20998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lvl1pPr>
              <a:defRPr/>
            </a:lvl1pPr>
          </a:lstStyle>
          <a:p>
            <a:pPr>
              <a:defRPr/>
            </a:pPr>
            <a:fld id="{D6093F9C-0694-4750-A792-7E6CF0F3C7D8}" type="datetimeFigureOut">
              <a:rPr lang="id-ID"/>
              <a:pPr>
                <a:defRPr/>
              </a:pPr>
              <a:t>16/05/2023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CE74A550-D9AE-445C-964B-9F989D296DEB}" type="slidenum">
              <a:rPr lang="id-ID" altLang="en-US"/>
              <a:pPr>
                <a:defRPr/>
              </a:pPr>
              <a:t>‹#›</a:t>
            </a:fld>
            <a:endParaRPr lang="id-ID" altLang="en-US"/>
          </a:p>
        </p:txBody>
      </p:sp>
    </p:spTree>
    <p:extLst>
      <p:ext uri="{BB962C8B-B14F-4D97-AF65-F5344CB8AC3E}">
        <p14:creationId xmlns:p14="http://schemas.microsoft.com/office/powerpoint/2010/main" val="290323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lvl1pPr>
              <a:defRPr/>
            </a:lvl1pPr>
          </a:lstStyle>
          <a:p>
            <a:pPr>
              <a:defRPr/>
            </a:pPr>
            <a:fld id="{3F67485E-A199-4962-9AB5-9EA532D1F912}" type="datetimeFigureOut">
              <a:rPr lang="id-ID"/>
              <a:pPr>
                <a:defRPr/>
              </a:pPr>
              <a:t>16/05/2023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8F21CDE5-9B5D-4EF5-BAC0-BA84BCB81306}" type="slidenum">
              <a:rPr lang="id-ID" altLang="en-US"/>
              <a:pPr>
                <a:defRPr/>
              </a:pPr>
              <a:t>‹#›</a:t>
            </a:fld>
            <a:endParaRPr lang="id-ID" altLang="en-US"/>
          </a:p>
        </p:txBody>
      </p:sp>
    </p:spTree>
    <p:extLst>
      <p:ext uri="{BB962C8B-B14F-4D97-AF65-F5344CB8AC3E}">
        <p14:creationId xmlns:p14="http://schemas.microsoft.com/office/powerpoint/2010/main" val="74299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780BD9F-4E83-4B67-8CB6-7A584031523F}" type="datetimeFigureOut">
              <a:rPr lang="id-ID"/>
              <a:pPr>
                <a:defRPr/>
              </a:pPr>
              <a:t>16/05/2023</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9A822B56-34B8-44DC-B550-7B0BCE8C659C}" type="slidenum">
              <a:rPr lang="id-ID" altLang="en-US"/>
              <a:pPr>
                <a:defRPr/>
              </a:pPr>
              <a:t>‹#›</a:t>
            </a:fld>
            <a:endParaRPr lang="id-ID" altLang="en-US"/>
          </a:p>
        </p:txBody>
      </p:sp>
    </p:spTree>
    <p:extLst>
      <p:ext uri="{BB962C8B-B14F-4D97-AF65-F5344CB8AC3E}">
        <p14:creationId xmlns:p14="http://schemas.microsoft.com/office/powerpoint/2010/main" val="319862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3"/>
          <p:cNvSpPr>
            <a:spLocks noGrp="1"/>
          </p:cNvSpPr>
          <p:nvPr>
            <p:ph type="dt" sz="half" idx="10"/>
          </p:nvPr>
        </p:nvSpPr>
        <p:spPr/>
        <p:txBody>
          <a:bodyPr/>
          <a:lstStyle>
            <a:lvl1pPr>
              <a:defRPr/>
            </a:lvl1pPr>
          </a:lstStyle>
          <a:p>
            <a:pPr>
              <a:defRPr/>
            </a:pPr>
            <a:fld id="{DD88DC25-6203-40D6-A0AC-8A413A1EAACD}" type="datetimeFigureOut">
              <a:rPr lang="id-ID"/>
              <a:pPr>
                <a:defRPr/>
              </a:pPr>
              <a:t>16/05/2023</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190BC43D-2875-4141-9544-CE4F55A4F092}" type="slidenum">
              <a:rPr lang="id-ID" altLang="en-US"/>
              <a:pPr>
                <a:defRPr/>
              </a:pPr>
              <a:t>‹#›</a:t>
            </a:fld>
            <a:endParaRPr lang="id-ID" altLang="en-US"/>
          </a:p>
        </p:txBody>
      </p:sp>
    </p:spTree>
    <p:extLst>
      <p:ext uri="{BB962C8B-B14F-4D97-AF65-F5344CB8AC3E}">
        <p14:creationId xmlns:p14="http://schemas.microsoft.com/office/powerpoint/2010/main" val="92620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3"/>
          <p:cNvSpPr>
            <a:spLocks noGrp="1"/>
          </p:cNvSpPr>
          <p:nvPr>
            <p:ph type="dt" sz="half" idx="10"/>
          </p:nvPr>
        </p:nvSpPr>
        <p:spPr/>
        <p:txBody>
          <a:bodyPr/>
          <a:lstStyle>
            <a:lvl1pPr>
              <a:defRPr/>
            </a:lvl1pPr>
          </a:lstStyle>
          <a:p>
            <a:pPr>
              <a:defRPr/>
            </a:pPr>
            <a:fld id="{1312D21D-31EC-41C0-84A6-6C27791EE420}" type="datetimeFigureOut">
              <a:rPr lang="id-ID"/>
              <a:pPr>
                <a:defRPr/>
              </a:pPr>
              <a:t>16/05/2023</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pPr>
              <a:defRPr/>
            </a:pPr>
            <a:fld id="{E14ABB71-719C-4166-9C6E-FA1768C2E7E8}" type="slidenum">
              <a:rPr lang="id-ID" altLang="en-US"/>
              <a:pPr>
                <a:defRPr/>
              </a:pPr>
              <a:t>‹#›</a:t>
            </a:fld>
            <a:endParaRPr lang="id-ID" altLang="en-US"/>
          </a:p>
        </p:txBody>
      </p:sp>
    </p:spTree>
    <p:extLst>
      <p:ext uri="{BB962C8B-B14F-4D97-AF65-F5344CB8AC3E}">
        <p14:creationId xmlns:p14="http://schemas.microsoft.com/office/powerpoint/2010/main" val="75964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9CD0A186-4B7C-4906-A57D-0E3FAD9C667C}" type="datetimeFigureOut">
              <a:rPr lang="id-ID"/>
              <a:pPr>
                <a:defRPr/>
              </a:pPr>
              <a:t>16/05/2023</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pPr>
              <a:defRPr/>
            </a:pPr>
            <a:fld id="{91AA3095-FE58-4A6F-9FE3-E21CF2F2F701}" type="slidenum">
              <a:rPr lang="id-ID" altLang="en-US"/>
              <a:pPr>
                <a:defRPr/>
              </a:pPr>
              <a:t>‹#›</a:t>
            </a:fld>
            <a:endParaRPr lang="id-ID" altLang="en-US"/>
          </a:p>
        </p:txBody>
      </p:sp>
    </p:spTree>
    <p:extLst>
      <p:ext uri="{BB962C8B-B14F-4D97-AF65-F5344CB8AC3E}">
        <p14:creationId xmlns:p14="http://schemas.microsoft.com/office/powerpoint/2010/main" val="3107966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363208-B314-450C-B0C7-C241C8C31F06}" type="datetimeFigureOut">
              <a:rPr lang="id-ID"/>
              <a:pPr>
                <a:defRPr/>
              </a:pPr>
              <a:t>16/05/2023</a:t>
            </a:fld>
            <a:endParaRPr lang="id-ID"/>
          </a:p>
        </p:txBody>
      </p:sp>
      <p:sp>
        <p:nvSpPr>
          <p:cNvPr id="3" name="Footer Placeholder 4"/>
          <p:cNvSpPr>
            <a:spLocks noGrp="1"/>
          </p:cNvSpPr>
          <p:nvPr>
            <p:ph type="ftr" sz="quarter" idx="11"/>
          </p:nvPr>
        </p:nvSpPr>
        <p:spPr/>
        <p:txBody>
          <a:bodyPr/>
          <a:lstStyle>
            <a:lvl1pPr>
              <a:defRPr/>
            </a:lvl1pPr>
          </a:lstStyle>
          <a:p>
            <a:pPr>
              <a:defRPr/>
            </a:pPr>
            <a:endParaRPr lang="id-ID"/>
          </a:p>
        </p:txBody>
      </p:sp>
      <p:sp>
        <p:nvSpPr>
          <p:cNvPr id="4" name="Slide Number Placeholder 5"/>
          <p:cNvSpPr>
            <a:spLocks noGrp="1"/>
          </p:cNvSpPr>
          <p:nvPr>
            <p:ph type="sldNum" sz="quarter" idx="12"/>
          </p:nvPr>
        </p:nvSpPr>
        <p:spPr/>
        <p:txBody>
          <a:bodyPr/>
          <a:lstStyle>
            <a:lvl1pPr>
              <a:defRPr/>
            </a:lvl1pPr>
          </a:lstStyle>
          <a:p>
            <a:pPr>
              <a:defRPr/>
            </a:pPr>
            <a:fld id="{CF47B8BF-E9DC-4B61-AD5C-3817B304258A}" type="slidenum">
              <a:rPr lang="id-ID" altLang="en-US"/>
              <a:pPr>
                <a:defRPr/>
              </a:pPr>
              <a:t>‹#›</a:t>
            </a:fld>
            <a:endParaRPr lang="id-ID" altLang="en-US"/>
          </a:p>
        </p:txBody>
      </p:sp>
    </p:spTree>
    <p:extLst>
      <p:ext uri="{BB962C8B-B14F-4D97-AF65-F5344CB8AC3E}">
        <p14:creationId xmlns:p14="http://schemas.microsoft.com/office/powerpoint/2010/main" val="326187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3ED449-55B5-49A2-96B7-CC992DB8A497}" type="datetimeFigureOut">
              <a:rPr lang="id-ID"/>
              <a:pPr>
                <a:defRPr/>
              </a:pPr>
              <a:t>16/05/2023</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B9D680F5-1F39-45D2-8DD5-839BB8605A82}" type="slidenum">
              <a:rPr lang="id-ID" altLang="en-US"/>
              <a:pPr>
                <a:defRPr/>
              </a:pPr>
              <a:t>‹#›</a:t>
            </a:fld>
            <a:endParaRPr lang="id-ID" altLang="en-US"/>
          </a:p>
        </p:txBody>
      </p:sp>
    </p:spTree>
    <p:extLst>
      <p:ext uri="{BB962C8B-B14F-4D97-AF65-F5344CB8AC3E}">
        <p14:creationId xmlns:p14="http://schemas.microsoft.com/office/powerpoint/2010/main" val="340429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37CC25-F271-48FD-BB61-01E2870EB7A3}" type="datetimeFigureOut">
              <a:rPr lang="id-ID"/>
              <a:pPr>
                <a:defRPr/>
              </a:pPr>
              <a:t>16/05/2023</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075D84A2-83B3-442D-9AFF-C38ED23339C7}" type="slidenum">
              <a:rPr lang="id-ID" altLang="en-US"/>
              <a:pPr>
                <a:defRPr/>
              </a:pPr>
              <a:t>‹#›</a:t>
            </a:fld>
            <a:endParaRPr lang="id-ID" altLang="en-US"/>
          </a:p>
        </p:txBody>
      </p:sp>
    </p:spTree>
    <p:extLst>
      <p:ext uri="{BB962C8B-B14F-4D97-AF65-F5344CB8AC3E}">
        <p14:creationId xmlns:p14="http://schemas.microsoft.com/office/powerpoint/2010/main" val="187830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id-ID"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id-ID"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9DBB388-10BD-40E2-B03C-974307945EFD}" type="datetimeFigureOut">
              <a:rPr lang="id-ID"/>
              <a:pPr>
                <a:defRPr/>
              </a:pPr>
              <a:t>16/05/2023</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F8293EC-A22E-4947-B364-F4132E56954B}" type="slidenum">
              <a:rPr lang="id-ID" altLang="en-US"/>
              <a:pPr>
                <a:defRPr/>
              </a:pPr>
              <a:t>‹#›</a:t>
            </a:fld>
            <a:endParaRPr lang="id-ID"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DWIPRAS\works\UNESA\2010\LOGO UNESA 2010\PROSES LOGO UNESA\GSM LOGO UNESA\APLIKASI LOGO STATIONARY\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p:cNvSpPr>
            <a:spLocks noGrp="1"/>
          </p:cNvSpPr>
          <p:nvPr>
            <p:ph type="ctrTitle"/>
          </p:nvPr>
        </p:nvSpPr>
        <p:spPr>
          <a:xfrm>
            <a:off x="606425" y="1139825"/>
            <a:ext cx="7929563" cy="1928813"/>
          </a:xfrm>
        </p:spPr>
        <p:txBody>
          <a:bodyPr/>
          <a:lstStyle/>
          <a:p>
            <a:r>
              <a:rPr lang="en-ID" altLang="id-ID" sz="2400" b="1" smtClean="0">
                <a:solidFill>
                  <a:schemeClr val="bg1"/>
                </a:solidFill>
                <a:latin typeface="Book Antiqua" panose="02040602050305030304" pitchFamily="18" charset="0"/>
              </a:rPr>
              <a:t>IMPLEMENTASI ALGORITMA FREQUENT PATTERN GROWTH UNTUK MENENTUKAN POLA PEMBELIAN KONSUMEN PADA TOKO TANAMAN BERBASIS WEBSITE </a:t>
            </a:r>
            <a:endParaRPr lang="en-US" altLang="en-US" sz="2400" b="1" smtClean="0">
              <a:solidFill>
                <a:schemeClr val="bg1"/>
              </a:solidFill>
              <a:latin typeface="Book Antiqua" panose="02040602050305030304" pitchFamily="18" charset="0"/>
            </a:endParaRPr>
          </a:p>
        </p:txBody>
      </p:sp>
      <p:sp>
        <p:nvSpPr>
          <p:cNvPr id="3" name="Subtitle 2"/>
          <p:cNvSpPr>
            <a:spLocks noGrp="1"/>
          </p:cNvSpPr>
          <p:nvPr>
            <p:ph type="subTitle" idx="1"/>
          </p:nvPr>
        </p:nvSpPr>
        <p:spPr>
          <a:xfrm>
            <a:off x="0" y="3068638"/>
            <a:ext cx="9144000" cy="3363912"/>
          </a:xfrm>
        </p:spPr>
        <p:txBody>
          <a:bodyPr rtlCol="0">
            <a:normAutofit fontScale="77500" lnSpcReduction="20000"/>
          </a:bodyPr>
          <a:lstStyle/>
          <a:p>
            <a:pPr eaLnBrk="1" fontAlgn="auto" hangingPunct="1">
              <a:spcAft>
                <a:spcPts val="0"/>
              </a:spcAft>
              <a:defRPr/>
            </a:pPr>
            <a:endParaRPr lang="en-US" sz="2200" dirty="0">
              <a:solidFill>
                <a:schemeClr val="bg1"/>
              </a:solidFill>
            </a:endParaRPr>
          </a:p>
          <a:p>
            <a:pPr eaLnBrk="1" fontAlgn="auto" hangingPunct="1">
              <a:spcAft>
                <a:spcPts val="0"/>
              </a:spcAft>
              <a:defRPr/>
            </a:pPr>
            <a:r>
              <a:rPr lang="id-ID" sz="2200" dirty="0">
                <a:solidFill>
                  <a:schemeClr val="bg1"/>
                </a:solidFill>
                <a:latin typeface="Book Antiqua" panose="02040602050305030304" pitchFamily="18" charset="0"/>
              </a:rPr>
              <a:t>Oleh</a:t>
            </a:r>
            <a:endParaRPr lang="en-US" sz="2200" dirty="0">
              <a:solidFill>
                <a:schemeClr val="bg1"/>
              </a:solidFill>
              <a:latin typeface="Book Antiqua" panose="02040602050305030304" pitchFamily="18" charset="0"/>
            </a:endParaRPr>
          </a:p>
          <a:p>
            <a:pPr eaLnBrk="1" fontAlgn="auto" hangingPunct="1">
              <a:spcAft>
                <a:spcPts val="0"/>
              </a:spcAft>
              <a:defRPr/>
            </a:pPr>
            <a:r>
              <a:rPr lang="en-US" sz="2200" dirty="0" err="1" smtClean="0">
                <a:solidFill>
                  <a:schemeClr val="bg1"/>
                </a:solidFill>
                <a:latin typeface="Book Antiqua" panose="02040602050305030304" pitchFamily="18" charset="0"/>
              </a:rPr>
              <a:t>Qolbu</a:t>
            </a:r>
            <a:r>
              <a:rPr lang="en-US" sz="2200" dirty="0" smtClean="0">
                <a:solidFill>
                  <a:schemeClr val="bg1"/>
                </a:solidFill>
                <a:latin typeface="Book Antiqua" panose="02040602050305030304" pitchFamily="18" charset="0"/>
              </a:rPr>
              <a:t> </a:t>
            </a:r>
            <a:r>
              <a:rPr lang="en-US" sz="2200" dirty="0" err="1" smtClean="0">
                <a:solidFill>
                  <a:schemeClr val="bg1"/>
                </a:solidFill>
                <a:latin typeface="Book Antiqua" panose="02040602050305030304" pitchFamily="18" charset="0"/>
              </a:rPr>
              <a:t>Dzikru</a:t>
            </a:r>
            <a:r>
              <a:rPr lang="en-US" sz="2200" dirty="0" smtClean="0">
                <a:solidFill>
                  <a:schemeClr val="bg1"/>
                </a:solidFill>
                <a:latin typeface="Book Antiqua" panose="02040602050305030304" pitchFamily="18" charset="0"/>
              </a:rPr>
              <a:t> </a:t>
            </a:r>
            <a:r>
              <a:rPr lang="en-US" sz="2200" dirty="0" err="1" smtClean="0">
                <a:solidFill>
                  <a:schemeClr val="bg1"/>
                </a:solidFill>
                <a:latin typeface="Book Antiqua" panose="02040602050305030304" pitchFamily="18" charset="0"/>
              </a:rPr>
              <a:t>Rosyadi</a:t>
            </a:r>
            <a:endParaRPr lang="en-US" sz="2200" dirty="0">
              <a:solidFill>
                <a:schemeClr val="bg1"/>
              </a:solidFill>
              <a:latin typeface="Book Antiqua" panose="02040602050305030304" pitchFamily="18" charset="0"/>
            </a:endParaRPr>
          </a:p>
          <a:p>
            <a:pPr eaLnBrk="1" fontAlgn="auto" hangingPunct="1">
              <a:spcAft>
                <a:spcPts val="0"/>
              </a:spcAft>
              <a:defRPr/>
            </a:pPr>
            <a:r>
              <a:rPr lang="en-US" sz="2200" dirty="0" smtClean="0">
                <a:solidFill>
                  <a:schemeClr val="bg1"/>
                </a:solidFill>
                <a:latin typeface="Book Antiqua" panose="02040602050305030304" pitchFamily="18" charset="0"/>
              </a:rPr>
              <a:t>19051214052</a:t>
            </a:r>
            <a:endParaRPr lang="en-US" sz="2200" dirty="0">
              <a:solidFill>
                <a:schemeClr val="bg1"/>
              </a:solidFill>
              <a:latin typeface="Book Antiqua" panose="02040602050305030304" pitchFamily="18" charset="0"/>
            </a:endParaRPr>
          </a:p>
          <a:p>
            <a:pPr eaLnBrk="1" fontAlgn="auto" hangingPunct="1">
              <a:spcAft>
                <a:spcPts val="0"/>
              </a:spcAft>
              <a:defRPr/>
            </a:pPr>
            <a:r>
              <a:rPr lang="en-US" sz="2200" dirty="0" err="1">
                <a:solidFill>
                  <a:schemeClr val="bg1"/>
                </a:solidFill>
                <a:latin typeface="Book Antiqua" panose="02040602050305030304" pitchFamily="18" charset="0"/>
              </a:rPr>
              <a:t>S1</a:t>
            </a:r>
            <a:r>
              <a:rPr lang="en-US" sz="2200" dirty="0">
                <a:solidFill>
                  <a:schemeClr val="bg1"/>
                </a:solidFill>
                <a:latin typeface="Book Antiqua" panose="02040602050305030304" pitchFamily="18" charset="0"/>
              </a:rPr>
              <a:t> Teknik </a:t>
            </a:r>
            <a:r>
              <a:rPr lang="en-US" sz="2200" dirty="0" err="1">
                <a:solidFill>
                  <a:schemeClr val="bg1"/>
                </a:solidFill>
                <a:latin typeface="Book Antiqua" panose="02040602050305030304" pitchFamily="18" charset="0"/>
              </a:rPr>
              <a:t>Informatika</a:t>
            </a:r>
            <a:r>
              <a:rPr lang="en-US" sz="2200" dirty="0">
                <a:solidFill>
                  <a:schemeClr val="bg1"/>
                </a:solidFill>
                <a:latin typeface="Book Antiqua" panose="02040602050305030304" pitchFamily="18" charset="0"/>
              </a:rPr>
              <a:t> 2019</a:t>
            </a:r>
            <a:endParaRPr lang="id-ID" sz="2200" dirty="0">
              <a:solidFill>
                <a:schemeClr val="bg1"/>
              </a:solidFill>
              <a:latin typeface="Book Antiqua" panose="02040602050305030304" pitchFamily="18" charset="0"/>
            </a:endParaRPr>
          </a:p>
          <a:p>
            <a:pPr eaLnBrk="1" fontAlgn="auto" hangingPunct="1">
              <a:spcAft>
                <a:spcPts val="0"/>
              </a:spcAft>
              <a:defRPr/>
            </a:pPr>
            <a:endParaRPr lang="id-ID" dirty="0">
              <a:solidFill>
                <a:schemeClr val="bg1"/>
              </a:solidFill>
              <a:latin typeface="Book Antiqua" panose="02040602050305030304" pitchFamily="18" charset="0"/>
            </a:endParaRPr>
          </a:p>
          <a:p>
            <a:pPr eaLnBrk="1" fontAlgn="auto" hangingPunct="1">
              <a:spcAft>
                <a:spcPts val="0"/>
              </a:spcAft>
              <a:defRPr/>
            </a:pPr>
            <a:r>
              <a:rPr lang="en-US" sz="2400" b="1" dirty="0">
                <a:solidFill>
                  <a:schemeClr val="bg1"/>
                </a:solidFill>
                <a:latin typeface="Book Antiqua" panose="02040602050305030304" pitchFamily="18" charset="0"/>
              </a:rPr>
              <a:t>UNIVERSITAS NEGERI SURABAYA</a:t>
            </a:r>
          </a:p>
          <a:p>
            <a:pPr eaLnBrk="1" fontAlgn="auto" hangingPunct="1">
              <a:spcAft>
                <a:spcPts val="0"/>
              </a:spcAft>
              <a:defRPr/>
            </a:pPr>
            <a:r>
              <a:rPr lang="en-US" sz="2400" b="1" dirty="0">
                <a:solidFill>
                  <a:schemeClr val="bg1"/>
                </a:solidFill>
                <a:latin typeface="Book Antiqua" panose="02040602050305030304" pitchFamily="18" charset="0"/>
              </a:rPr>
              <a:t>FAKULTAS TEKNIK</a:t>
            </a:r>
          </a:p>
          <a:p>
            <a:pPr eaLnBrk="1" fontAlgn="auto" hangingPunct="1">
              <a:spcAft>
                <a:spcPts val="0"/>
              </a:spcAft>
              <a:defRPr/>
            </a:pPr>
            <a:r>
              <a:rPr lang="en-US" sz="2400" b="1" dirty="0">
                <a:solidFill>
                  <a:schemeClr val="bg1"/>
                </a:solidFill>
                <a:latin typeface="Book Antiqua" panose="02040602050305030304" pitchFamily="18" charset="0"/>
              </a:rPr>
              <a:t>JURUSAN TEKNIK INFORMATIKA</a:t>
            </a:r>
          </a:p>
          <a:p>
            <a:pPr eaLnBrk="1" fontAlgn="auto" hangingPunct="1">
              <a:spcAft>
                <a:spcPts val="0"/>
              </a:spcAft>
              <a:defRPr/>
            </a:pPr>
            <a:r>
              <a:rPr lang="en-US" sz="2400" b="1" dirty="0">
                <a:solidFill>
                  <a:schemeClr val="bg1"/>
                </a:solidFill>
                <a:latin typeface="Book Antiqua" panose="02040602050305030304" pitchFamily="18" charset="0"/>
              </a:rPr>
              <a:t>PROGRAM STUDI S1 </a:t>
            </a:r>
            <a:r>
              <a:rPr lang="en-US" sz="2400" b="1" dirty="0" err="1" smtClean="0">
                <a:solidFill>
                  <a:schemeClr val="bg1"/>
                </a:solidFill>
                <a:latin typeface="Book Antiqua" panose="02040602050305030304" pitchFamily="18" charset="0"/>
              </a:rPr>
              <a:t>Sistem</a:t>
            </a:r>
            <a:r>
              <a:rPr lang="en-US" sz="2400" b="1" dirty="0" smtClean="0">
                <a:solidFill>
                  <a:schemeClr val="bg1"/>
                </a:solidFill>
                <a:latin typeface="Book Antiqua" panose="02040602050305030304" pitchFamily="18" charset="0"/>
              </a:rPr>
              <a:t> </a:t>
            </a:r>
            <a:r>
              <a:rPr lang="en-US" sz="2400" b="1" dirty="0" err="1" smtClean="0">
                <a:solidFill>
                  <a:schemeClr val="bg1"/>
                </a:solidFill>
                <a:latin typeface="Book Antiqua" panose="02040602050305030304" pitchFamily="18" charset="0"/>
              </a:rPr>
              <a:t>Informasi</a:t>
            </a:r>
            <a:endParaRPr lang="en-US" sz="2400" b="1" dirty="0">
              <a:solidFill>
                <a:schemeClr val="bg1"/>
              </a:solidFill>
              <a:latin typeface="Book Antiqua" panose="02040602050305030304" pitchFamily="18" charset="0"/>
            </a:endParaRPr>
          </a:p>
          <a:p>
            <a:pPr eaLnBrk="1" fontAlgn="auto" hangingPunct="1">
              <a:spcAft>
                <a:spcPts val="0"/>
              </a:spcAft>
              <a:defRPr/>
            </a:pPr>
            <a:r>
              <a:rPr lang="en-US" sz="2400" b="1" dirty="0">
                <a:solidFill>
                  <a:schemeClr val="bg1"/>
                </a:solidFill>
                <a:latin typeface="Book Antiqua" panose="02040602050305030304" pitchFamily="18" charset="0"/>
              </a:rPr>
              <a:t>2022</a:t>
            </a:r>
          </a:p>
          <a:p>
            <a:pPr eaLnBrk="1" fontAlgn="auto" hangingPunct="1">
              <a:spcAft>
                <a:spcPts val="0"/>
              </a:spcAft>
              <a:defRPr/>
            </a:pPr>
            <a:endParaRPr lang="en-US" sz="2400" b="1" dirty="0">
              <a:solidFill>
                <a:schemeClr val="bg1"/>
              </a:solidFill>
            </a:endParaRPr>
          </a:p>
          <a:p>
            <a:pPr eaLnBrk="1" fontAlgn="auto" hangingPunct="1">
              <a:spcAft>
                <a:spcPts val="0"/>
              </a:spcAft>
              <a:defRPr/>
            </a:pPr>
            <a:endParaRPr lang="id-ID"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itle 1"/>
          <p:cNvSpPr>
            <a:spLocks noGrp="1"/>
          </p:cNvSpPr>
          <p:nvPr>
            <p:ph type="title"/>
          </p:nvPr>
        </p:nvSpPr>
        <p:spPr>
          <a:xfrm>
            <a:off x="1357313" y="357188"/>
            <a:ext cx="6357937" cy="714375"/>
          </a:xfrm>
        </p:spPr>
        <p:txBody>
          <a:bodyPr/>
          <a:lstStyle/>
          <a:p>
            <a:pPr eaLnBrk="1" hangingPunct="1"/>
            <a:r>
              <a:rPr lang="en-US" altLang="en-US" sz="2400" b="1" smtClean="0">
                <a:latin typeface="Book Antiqua" panose="02040602050305030304" pitchFamily="18" charset="0"/>
              </a:rPr>
              <a:t>BAB III METODE</a:t>
            </a:r>
          </a:p>
        </p:txBody>
      </p:sp>
      <p:sp>
        <p:nvSpPr>
          <p:cNvPr id="21508" name="Content Placeholder 4"/>
          <p:cNvSpPr>
            <a:spLocks noGrp="1"/>
          </p:cNvSpPr>
          <p:nvPr>
            <p:ph idx="1"/>
          </p:nvPr>
        </p:nvSpPr>
        <p:spPr>
          <a:xfrm>
            <a:off x="323850" y="1220788"/>
            <a:ext cx="3565525"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A. TAHAPAN PENELITIAN</a:t>
            </a:r>
          </a:p>
        </p:txBody>
      </p:sp>
      <p:pic>
        <p:nvPicPr>
          <p:cNvPr id="21509" name="Picture 5" descr="Rapid Application Development (RAD) | Definition, Steps &amp; Full Guide"/>
          <p:cNvPicPr>
            <a:picLocks noChangeAspect="1" noChangeArrowheads="1"/>
          </p:cNvPicPr>
          <p:nvPr/>
        </p:nvPicPr>
        <p:blipFill>
          <a:blip r:embed="rId4">
            <a:extLst>
              <a:ext uri="{28A0092B-C50C-407E-A947-70E740481C1C}">
                <a14:useLocalDpi xmlns:a14="http://schemas.microsoft.com/office/drawing/2010/main" val="0"/>
              </a:ext>
            </a:extLst>
          </a:blip>
          <a:srcRect t="22324" b="16042"/>
          <a:stretch>
            <a:fillRect/>
          </a:stretch>
        </p:blipFill>
        <p:spPr bwMode="auto">
          <a:xfrm>
            <a:off x="755650" y="2133600"/>
            <a:ext cx="76327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Content Placeholder 4"/>
          <p:cNvSpPr>
            <a:spLocks noGrp="1"/>
          </p:cNvSpPr>
          <p:nvPr>
            <p:ph idx="1"/>
          </p:nvPr>
        </p:nvSpPr>
        <p:spPr>
          <a:xfrm>
            <a:off x="323850" y="1220788"/>
            <a:ext cx="7632700"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B. RENCANA KEBUTUHAN (REQUIREMENT PLANNING)</a:t>
            </a:r>
          </a:p>
        </p:txBody>
      </p:sp>
      <p:sp>
        <p:nvSpPr>
          <p:cNvPr id="23556" name="Rectangle 7"/>
          <p:cNvSpPr>
            <a:spLocks noChangeArrowheads="1"/>
          </p:cNvSpPr>
          <p:nvPr/>
        </p:nvSpPr>
        <p:spPr bwMode="auto">
          <a:xfrm>
            <a:off x="627063" y="1857375"/>
            <a:ext cx="76898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sv-SE" altLang="en-US" sz="2000">
                <a:latin typeface="Book Antiqua" panose="02040602050305030304" pitchFamily="18" charset="0"/>
                <a:ea typeface="BatangChe" panose="02030609000101010101" pitchFamily="49" charset="-127"/>
              </a:rPr>
              <a:t>Tahapan ini adalah tahapan pengumpulan informasi dari pengguna melalui wawancara dan survey untuk mengetahui masalah apa saja yang dialami oleh pengguna dan mengetahui apa yang dibutuhkan pengguna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Content Placeholder 4"/>
          <p:cNvSpPr>
            <a:spLocks noGrp="1"/>
          </p:cNvSpPr>
          <p:nvPr>
            <p:ph idx="1"/>
          </p:nvPr>
        </p:nvSpPr>
        <p:spPr>
          <a:xfrm>
            <a:off x="323850" y="1220788"/>
            <a:ext cx="7632700"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C. DESAIN PENGGUNA (USER DESIGN)</a:t>
            </a:r>
          </a:p>
        </p:txBody>
      </p:sp>
      <p:sp>
        <p:nvSpPr>
          <p:cNvPr id="25604" name="Rectangle 7"/>
          <p:cNvSpPr>
            <a:spLocks noChangeArrowheads="1"/>
          </p:cNvSpPr>
          <p:nvPr/>
        </p:nvSpPr>
        <p:spPr bwMode="auto">
          <a:xfrm>
            <a:off x="727075" y="4427538"/>
            <a:ext cx="7689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sv-SE" altLang="en-US" sz="2000">
                <a:latin typeface="Book Antiqua" panose="02040602050305030304" pitchFamily="18" charset="0"/>
                <a:ea typeface="BatangChe" panose="02030609000101010101" pitchFamily="49" charset="-127"/>
              </a:rPr>
              <a:t>Tahap ini merupakan tahapan perancangan desain sistem yang diusulkan agar tepat sesuai dengan kebutuhan pengguna.</a:t>
            </a:r>
          </a:p>
        </p:txBody>
      </p:sp>
      <p:pic>
        <p:nvPicPr>
          <p:cNvPr id="25605" name="Picture 4" descr="Rapid Application Development (RAD) | Definition, Steps &amp; Full Guide"/>
          <p:cNvPicPr>
            <a:picLocks noChangeAspect="1" noChangeArrowheads="1"/>
          </p:cNvPicPr>
          <p:nvPr/>
        </p:nvPicPr>
        <p:blipFill>
          <a:blip r:embed="rId4">
            <a:extLst>
              <a:ext uri="{28A0092B-C50C-407E-A947-70E740481C1C}">
                <a14:useLocalDpi xmlns:a14="http://schemas.microsoft.com/office/drawing/2010/main" val="0"/>
              </a:ext>
            </a:extLst>
          </a:blip>
          <a:srcRect l="27357" t="24055" r="45284" b="20508"/>
          <a:stretch>
            <a:fillRect/>
          </a:stretch>
        </p:blipFill>
        <p:spPr bwMode="auto">
          <a:xfrm>
            <a:off x="3527425" y="1884363"/>
            <a:ext cx="208915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Content Placeholder 4"/>
          <p:cNvSpPr>
            <a:spLocks noGrp="1"/>
          </p:cNvSpPr>
          <p:nvPr>
            <p:ph idx="1"/>
          </p:nvPr>
        </p:nvSpPr>
        <p:spPr>
          <a:xfrm>
            <a:off x="323850" y="1220788"/>
            <a:ext cx="7632700"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D. CONSTRUCTION</a:t>
            </a:r>
          </a:p>
        </p:txBody>
      </p:sp>
      <p:sp>
        <p:nvSpPr>
          <p:cNvPr id="27652" name="Rectangle 5"/>
          <p:cNvSpPr>
            <a:spLocks noChangeArrowheads="1"/>
          </p:cNvSpPr>
          <p:nvPr/>
        </p:nvSpPr>
        <p:spPr bwMode="auto">
          <a:xfrm>
            <a:off x="627063" y="1857375"/>
            <a:ext cx="76898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sv-SE" altLang="en-US" sz="2000">
                <a:latin typeface="Book Antiqua" panose="02040602050305030304" pitchFamily="18" charset="0"/>
                <a:ea typeface="BatangChe" panose="02030609000101010101" pitchFamily="49" charset="-127"/>
              </a:rPr>
              <a:t>Tahap ini adalah tahapan pembuatan sistem yang telah dirancang. Pembuatan sistem dilakukan dengan aktivitas penyusunan kode atau biasa disebut dengan coding.</a:t>
            </a:r>
          </a:p>
          <a:p>
            <a:pPr algn="just" eaLnBrk="1" hangingPunct="1"/>
            <a:endParaRPr lang="sv-SE" altLang="en-US" sz="2000">
              <a:latin typeface="Book Antiqua" panose="02040602050305030304" pitchFamily="18" charset="0"/>
              <a:ea typeface="BatangChe" panose="02030609000101010101" pitchFamily="49" charset="-127"/>
            </a:endParaRPr>
          </a:p>
          <a:p>
            <a:pPr algn="just" eaLnBrk="1" hangingPunct="1"/>
            <a:r>
              <a:rPr lang="sv-SE" altLang="en-US" sz="2000">
                <a:latin typeface="Book Antiqua" panose="02040602050305030304" pitchFamily="18" charset="0"/>
                <a:ea typeface="BatangChe" panose="02030609000101010101" pitchFamily="49" charset="-127"/>
              </a:rPr>
              <a:t>Aplikasi berbasis website lebih fleksible dan mudah penggunaannya dibandingkan platform desktop (Hadju, M. N. F., 2022).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Content Placeholder 4"/>
          <p:cNvSpPr>
            <a:spLocks noGrp="1"/>
          </p:cNvSpPr>
          <p:nvPr>
            <p:ph idx="1"/>
          </p:nvPr>
        </p:nvSpPr>
        <p:spPr>
          <a:xfrm>
            <a:off x="323850" y="1220788"/>
            <a:ext cx="7632700"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E. CUTOVER</a:t>
            </a:r>
          </a:p>
        </p:txBody>
      </p:sp>
      <p:sp>
        <p:nvSpPr>
          <p:cNvPr id="29700" name="Rectangle 5"/>
          <p:cNvSpPr>
            <a:spLocks noChangeArrowheads="1"/>
          </p:cNvSpPr>
          <p:nvPr/>
        </p:nvSpPr>
        <p:spPr bwMode="auto">
          <a:xfrm>
            <a:off x="627063" y="1857375"/>
            <a:ext cx="76898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sv-SE" altLang="en-US" sz="2000">
                <a:latin typeface="Book Antiqua" panose="02040602050305030304" pitchFamily="18" charset="0"/>
                <a:ea typeface="BatangChe" panose="02030609000101010101" pitchFamily="49" charset="-127"/>
              </a:rPr>
              <a:t>Pada tahap ini dilakukan pengujian sistem untuk meminimalisir kegagalan sistem menggunakan Black-Box Testing. Black-Box Testing adalah teknik pengujian perangkat lunak yang berfokus pada spesifikasi fungsional dari perangkat lunak (T. Jaya, 2018).</a:t>
            </a:r>
          </a:p>
          <a:p>
            <a:pPr algn="just" eaLnBrk="1" hangingPunct="1"/>
            <a:endParaRPr lang="sv-SE" altLang="en-US" sz="2000">
              <a:latin typeface="Book Antiqua" panose="02040602050305030304" pitchFamily="18" charset="0"/>
              <a:ea typeface="BatangChe" panose="02030609000101010101" pitchFamily="49" charset="-127"/>
            </a:endParaRPr>
          </a:p>
          <a:p>
            <a:pPr algn="just" eaLnBrk="1" hangingPunct="1"/>
            <a:r>
              <a:rPr lang="sv-SE" altLang="en-US" sz="2000">
                <a:latin typeface="Book Antiqua" panose="02040602050305030304" pitchFamily="18" charset="0"/>
                <a:ea typeface="BatangChe" panose="02030609000101010101" pitchFamily="49" charset="-127"/>
              </a:rPr>
              <a:t>Hasil dari pengujian tersebut dijadikan sebuah laporan untuk tahapan selanjutnya.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D:\DWIPRAS\works\UNESA\2010\LOGO UNESA 2010\PROSES LOGO UNESA\GSM LOGO UNESA\APLIKASI LOGO STATIONARY\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3813"/>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1"/>
          <p:cNvSpPr>
            <a:spLocks noChangeArrowheads="1"/>
          </p:cNvSpPr>
          <p:nvPr/>
        </p:nvSpPr>
        <p:spPr bwMode="auto">
          <a:xfrm>
            <a:off x="2714625" y="71438"/>
            <a:ext cx="70008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endParaRPr lang="en-US" altLang="en-US" sz="4400">
              <a:ea typeface="Calibri" panose="020F0502020204030204" pitchFamily="34" charset="0"/>
              <a:cs typeface="Calibri" panose="020F0502020204030204" pitchFamily="34" charset="0"/>
            </a:endParaRPr>
          </a:p>
        </p:txBody>
      </p:sp>
      <p:sp>
        <p:nvSpPr>
          <p:cNvPr id="31748" name="Rectangle 6"/>
          <p:cNvSpPr>
            <a:spLocks noChangeArrowheads="1"/>
          </p:cNvSpPr>
          <p:nvPr/>
        </p:nvSpPr>
        <p:spPr bwMode="auto">
          <a:xfrm>
            <a:off x="714375" y="1428750"/>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solidFill>
                <a:srgbClr val="000000"/>
              </a:solidFill>
              <a:ea typeface="Calibri" panose="020F0502020204030204" pitchFamily="34" charset="0"/>
              <a:cs typeface="Calibri" panose="020F0502020204030204" pitchFamily="34" charset="0"/>
            </a:endParaRPr>
          </a:p>
        </p:txBody>
      </p:sp>
      <p:sp>
        <p:nvSpPr>
          <p:cNvPr id="31749" name="Rectangle 7"/>
          <p:cNvSpPr>
            <a:spLocks noChangeArrowheads="1"/>
          </p:cNvSpPr>
          <p:nvPr/>
        </p:nvSpPr>
        <p:spPr bwMode="auto">
          <a:xfrm>
            <a:off x="714375" y="1225550"/>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2000">
              <a:ea typeface="Calibri" panose="020F0502020204030204" pitchFamily="34" charset="0"/>
              <a:cs typeface="Calibri" panose="020F0502020204030204" pitchFamily="34" charset="0"/>
            </a:endParaRPr>
          </a:p>
        </p:txBody>
      </p:sp>
      <p:sp>
        <p:nvSpPr>
          <p:cNvPr id="31750" name="Rectangle 9"/>
          <p:cNvSpPr>
            <a:spLocks noChangeArrowheads="1"/>
          </p:cNvSpPr>
          <p:nvPr/>
        </p:nvSpPr>
        <p:spPr bwMode="auto">
          <a:xfrm>
            <a:off x="214313" y="2905125"/>
            <a:ext cx="6215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endParaRPr lang="en-US" altLang="en-US" sz="2800" b="1">
              <a:ea typeface="Calibri" panose="020F0502020204030204" pitchFamily="34" charset="0"/>
              <a:cs typeface="Calibri" panose="020F0502020204030204" pitchFamily="34" charset="0"/>
            </a:endParaRPr>
          </a:p>
        </p:txBody>
      </p:sp>
      <p:sp>
        <p:nvSpPr>
          <p:cNvPr id="31751" name="Rectangle 10"/>
          <p:cNvSpPr>
            <a:spLocks noChangeArrowheads="1"/>
          </p:cNvSpPr>
          <p:nvPr/>
        </p:nvSpPr>
        <p:spPr bwMode="auto">
          <a:xfrm>
            <a:off x="714375" y="3308350"/>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2000">
              <a:ea typeface="Calibri" panose="020F0502020204030204" pitchFamily="34" charset="0"/>
              <a:cs typeface="Calibri" panose="020F0502020204030204" pitchFamily="34" charset="0"/>
            </a:endParaRPr>
          </a:p>
        </p:txBody>
      </p:sp>
      <p:sp>
        <p:nvSpPr>
          <p:cNvPr id="31752" name="Rectangle 8"/>
          <p:cNvSpPr>
            <a:spLocks noChangeArrowheads="1"/>
          </p:cNvSpPr>
          <p:nvPr/>
        </p:nvSpPr>
        <p:spPr bwMode="auto">
          <a:xfrm>
            <a:off x="2565400" y="2800350"/>
            <a:ext cx="4013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6000" b="1">
                <a:ea typeface="Calibri" panose="020F0502020204030204" pitchFamily="34" charset="0"/>
                <a:cs typeface="Calibri" panose="020F0502020204030204" pitchFamily="34"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a:spLocks noGrp="1"/>
          </p:cNvSpPr>
          <p:nvPr>
            <p:ph type="title"/>
          </p:nvPr>
        </p:nvSpPr>
        <p:spPr>
          <a:xfrm>
            <a:off x="1357313" y="357188"/>
            <a:ext cx="6357937" cy="714375"/>
          </a:xfrm>
        </p:spPr>
        <p:txBody>
          <a:bodyPr/>
          <a:lstStyle/>
          <a:p>
            <a:pPr eaLnBrk="1" hangingPunct="1"/>
            <a:r>
              <a:rPr lang="en-US" altLang="en-US" sz="2400" b="1" smtClean="0">
                <a:latin typeface="Book Antiqua" panose="02040602050305030304" pitchFamily="18" charset="0"/>
              </a:rPr>
              <a:t>BAB I PENDAHULUAN</a:t>
            </a:r>
          </a:p>
        </p:txBody>
      </p:sp>
      <p:sp>
        <p:nvSpPr>
          <p:cNvPr id="5124" name="Content Placeholder 4"/>
          <p:cNvSpPr>
            <a:spLocks noGrp="1"/>
          </p:cNvSpPr>
          <p:nvPr>
            <p:ph idx="1"/>
          </p:nvPr>
        </p:nvSpPr>
        <p:spPr>
          <a:xfrm>
            <a:off x="323850" y="1220788"/>
            <a:ext cx="3565525"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A. LATAR BELAKANG</a:t>
            </a:r>
          </a:p>
        </p:txBody>
      </p:sp>
      <p:sp>
        <p:nvSpPr>
          <p:cNvPr id="5125" name="Rectangle 1"/>
          <p:cNvSpPr>
            <a:spLocks noChangeArrowheads="1"/>
          </p:cNvSpPr>
          <p:nvPr/>
        </p:nvSpPr>
        <p:spPr bwMode="auto">
          <a:xfrm>
            <a:off x="627063" y="1857375"/>
            <a:ext cx="768985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buFont typeface="Calibri" panose="020F0502020204030204" pitchFamily="34" charset="0"/>
              <a:buAutoNum type="arabicPeriod"/>
            </a:pPr>
            <a:r>
              <a:rPr lang="en-US" altLang="en-US" sz="2000">
                <a:latin typeface="Book Antiqua" panose="02040602050305030304" pitchFamily="18" charset="0"/>
                <a:ea typeface="BatangChe" panose="02030609000101010101" pitchFamily="49" charset="-127"/>
              </a:rPr>
              <a:t>Strategi usaha yang matang diperlukan untuk mengelola usaha dari persaingan perdagangan yang sangat ketat (Anggrawan A. et all, 2021).</a:t>
            </a:r>
          </a:p>
          <a:p>
            <a:pPr algn="just" eaLnBrk="1" hangingPunct="1">
              <a:buFont typeface="Calibri" panose="020F0502020204030204" pitchFamily="34" charset="0"/>
              <a:buAutoNum type="arabicPeriod"/>
            </a:pPr>
            <a:endParaRPr lang="en-US" altLang="en-US" sz="2000">
              <a:latin typeface="Book Antiqua" panose="02040602050305030304" pitchFamily="18" charset="0"/>
              <a:ea typeface="BatangChe" panose="02030609000101010101" pitchFamily="49" charset="-127"/>
            </a:endParaRPr>
          </a:p>
          <a:p>
            <a:pPr algn="just" eaLnBrk="1" hangingPunct="1">
              <a:buFont typeface="Calibri" panose="020F0502020204030204" pitchFamily="34" charset="0"/>
              <a:buAutoNum type="arabicPeriod"/>
            </a:pPr>
            <a:r>
              <a:rPr lang="en-US" altLang="en-US" sz="2000">
                <a:latin typeface="Book Antiqua" panose="02040602050305030304" pitchFamily="18" charset="0"/>
                <a:ea typeface="BatangChe" panose="02030609000101010101" pitchFamily="49" charset="-127"/>
              </a:rPr>
              <a:t>Perilaku pembelian konsumen yang tidak menentu dapat mempersulit pemilik usaha dalam menentukan strategi penjualan (A. Oktaviani, 2019).</a:t>
            </a:r>
          </a:p>
          <a:p>
            <a:pPr algn="just" eaLnBrk="1" hangingPunct="1">
              <a:buFont typeface="Calibri" panose="020F0502020204030204" pitchFamily="34" charset="0"/>
              <a:buAutoNum type="arabicPeriod"/>
            </a:pPr>
            <a:endParaRPr lang="en-US" altLang="en-US" sz="2000">
              <a:latin typeface="Book Antiqua" panose="02040602050305030304" pitchFamily="18" charset="0"/>
              <a:ea typeface="BatangChe" panose="02030609000101010101" pitchFamily="49" charset="-127"/>
            </a:endParaRPr>
          </a:p>
          <a:p>
            <a:pPr algn="just" eaLnBrk="1" hangingPunct="1">
              <a:buFont typeface="Calibri" panose="020F0502020204030204" pitchFamily="34" charset="0"/>
              <a:buAutoNum type="arabicPeriod"/>
            </a:pPr>
            <a:r>
              <a:rPr lang="en-US" altLang="en-US" sz="2000">
                <a:latin typeface="Book Antiqua" panose="02040602050305030304" pitchFamily="18" charset="0"/>
                <a:ea typeface="BatangChe" panose="02030609000101010101" pitchFamily="49" charset="-127"/>
              </a:rPr>
              <a:t>Studi kasus pada penelitian ini adalah toko tanaman shehrazat.id. Dalam kegiatan transaksi jual beli, pemilik usaha mengalami kesulitan dalam memperkirakan stok produk dan kesulitan dalam menentukan paket produk sebagai rekomendasi.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1"/>
          <p:cNvSpPr>
            <a:spLocks noChangeArrowheads="1"/>
          </p:cNvSpPr>
          <p:nvPr/>
        </p:nvSpPr>
        <p:spPr bwMode="auto">
          <a:xfrm>
            <a:off x="627063" y="1857375"/>
            <a:ext cx="768985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buFont typeface="Calibri" panose="020F0502020204030204" pitchFamily="34" charset="0"/>
              <a:buAutoNum type="arabicPeriod" startAt="4"/>
            </a:pPr>
            <a:r>
              <a:rPr lang="en-US" altLang="en-US" sz="2000">
                <a:latin typeface="Book Antiqua" panose="02040602050305030304" pitchFamily="18" charset="0"/>
                <a:ea typeface="BatangChe" panose="02030609000101010101" pitchFamily="49" charset="-127"/>
              </a:rPr>
              <a:t>Berdasarkan penelitian sebelumnya yang dilakukan oleh Agusti Winanta, 2021. Algoritma FP-Growth dapat digunakan untuk menentukan pola pembelian konsumen untuk strategi promosi pada Toko Cool Kids Plaza Medan Fair dan membantu pemilik toko dalam menentukan persediaan stok produk.</a:t>
            </a:r>
          </a:p>
          <a:p>
            <a:pPr algn="just" eaLnBrk="1" hangingPunct="1">
              <a:buFont typeface="Calibri" panose="020F0502020204030204" pitchFamily="34" charset="0"/>
              <a:buAutoNum type="arabicPeriod" startAt="4"/>
            </a:pPr>
            <a:endParaRPr lang="en-US" altLang="en-US" sz="2000">
              <a:latin typeface="Book Antiqua" panose="02040602050305030304" pitchFamily="18" charset="0"/>
              <a:ea typeface="BatangChe" panose="02030609000101010101" pitchFamily="49" charset="-127"/>
            </a:endParaRPr>
          </a:p>
          <a:p>
            <a:pPr algn="just" eaLnBrk="1" hangingPunct="1">
              <a:buFont typeface="Calibri" panose="020F0502020204030204" pitchFamily="34" charset="0"/>
              <a:buAutoNum type="arabicPeriod" startAt="4"/>
            </a:pPr>
            <a:r>
              <a:rPr lang="en-US" altLang="en-US" sz="2000">
                <a:latin typeface="Book Antiqua" panose="02040602050305030304" pitchFamily="18" charset="0"/>
                <a:ea typeface="BatangChe" panose="02030609000101010101" pitchFamily="49" charset="-127"/>
              </a:rPr>
              <a:t>Oleh karena itu dalam penelitian ini akan dikembangkan aplikasi berbasis website yang mengimplementasikan algoritma FP-Growth untuk menentukan pola pembelian konsumen pada toko tamanan shehrazat.id.</a:t>
            </a:r>
          </a:p>
        </p:txBody>
      </p:sp>
      <p:sp>
        <p:nvSpPr>
          <p:cNvPr id="7172" name="Title 3"/>
          <p:cNvSpPr>
            <a:spLocks noGrp="1"/>
          </p:cNvSpPr>
          <p:nvPr>
            <p:ph type="title"/>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Content Placeholder 4"/>
          <p:cNvSpPr>
            <a:spLocks noGrp="1"/>
          </p:cNvSpPr>
          <p:nvPr>
            <p:ph idx="1"/>
          </p:nvPr>
        </p:nvSpPr>
        <p:spPr>
          <a:xfrm>
            <a:off x="323850" y="1220788"/>
            <a:ext cx="3565525"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B. RUMUSAN MASALAH</a:t>
            </a:r>
          </a:p>
        </p:txBody>
      </p:sp>
      <p:sp>
        <p:nvSpPr>
          <p:cNvPr id="9220" name="Rectangle 1"/>
          <p:cNvSpPr>
            <a:spLocks noChangeArrowheads="1"/>
          </p:cNvSpPr>
          <p:nvPr/>
        </p:nvSpPr>
        <p:spPr bwMode="auto">
          <a:xfrm>
            <a:off x="627063" y="1857375"/>
            <a:ext cx="76898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buFont typeface="Calibri" panose="020F0502020204030204" pitchFamily="34" charset="0"/>
              <a:buAutoNum type="arabicPeriod"/>
            </a:pPr>
            <a:r>
              <a:rPr lang="en-US" altLang="en-US" sz="2000">
                <a:latin typeface="Book Antiqua" panose="02040602050305030304" pitchFamily="18" charset="0"/>
                <a:ea typeface="BatangChe" panose="02030609000101010101" pitchFamily="49" charset="-127"/>
              </a:rPr>
              <a:t>Bagaimana merancang bangun aplikasi penjualan berbasis website dengan algoritma FP Growth?</a:t>
            </a:r>
          </a:p>
          <a:p>
            <a:pPr algn="just" eaLnBrk="1" hangingPunct="1">
              <a:buFont typeface="Calibri" panose="020F0502020204030204" pitchFamily="34" charset="0"/>
              <a:buAutoNum type="arabicPeriod"/>
            </a:pPr>
            <a:endParaRPr lang="en-US" altLang="en-US" sz="2000">
              <a:latin typeface="Book Antiqua" panose="02040602050305030304" pitchFamily="18" charset="0"/>
              <a:ea typeface="BatangChe" panose="02030609000101010101" pitchFamily="49" charset="-127"/>
            </a:endParaRPr>
          </a:p>
          <a:p>
            <a:pPr algn="just" eaLnBrk="1" hangingPunct="1">
              <a:buFont typeface="Calibri" panose="020F0502020204030204" pitchFamily="34" charset="0"/>
              <a:buAutoNum type="arabicPeriod"/>
            </a:pPr>
            <a:r>
              <a:rPr lang="en-US" altLang="en-US" sz="2000">
                <a:latin typeface="Book Antiqua" panose="02040602050305030304" pitchFamily="18" charset="0"/>
                <a:ea typeface="BatangChe" panose="02030609000101010101" pitchFamily="49" charset="-127"/>
              </a:rPr>
              <a:t>Bagaimana implementasi algoritma FP Growth dalam menentukan pola pembelian pelanggan?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Content Placeholder 4"/>
          <p:cNvSpPr>
            <a:spLocks noGrp="1"/>
          </p:cNvSpPr>
          <p:nvPr>
            <p:ph idx="1"/>
          </p:nvPr>
        </p:nvSpPr>
        <p:spPr>
          <a:xfrm>
            <a:off x="323850" y="1220788"/>
            <a:ext cx="3565525"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C. BATASAN PENELITIAN</a:t>
            </a:r>
          </a:p>
        </p:txBody>
      </p:sp>
      <p:sp>
        <p:nvSpPr>
          <p:cNvPr id="11268" name="Rectangle 1"/>
          <p:cNvSpPr>
            <a:spLocks noChangeArrowheads="1"/>
          </p:cNvSpPr>
          <p:nvPr/>
        </p:nvSpPr>
        <p:spPr bwMode="auto">
          <a:xfrm>
            <a:off x="627063" y="1857375"/>
            <a:ext cx="76898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buFont typeface="Calibri" panose="020F0502020204030204" pitchFamily="34" charset="0"/>
              <a:buAutoNum type="arabicPeriod"/>
            </a:pPr>
            <a:r>
              <a:rPr lang="en-US" altLang="en-US" sz="2000">
                <a:latin typeface="Book Antiqua" panose="02040602050305030304" pitchFamily="18" charset="0"/>
                <a:ea typeface="BatangChe" panose="02030609000101010101" pitchFamily="49" charset="-127"/>
              </a:rPr>
              <a:t>Aplikasi memiliki antarmuka yang berjalan pada platform website.</a:t>
            </a:r>
          </a:p>
          <a:p>
            <a:pPr algn="just" eaLnBrk="1" hangingPunct="1">
              <a:buFont typeface="Calibri" panose="020F0502020204030204" pitchFamily="34" charset="0"/>
              <a:buAutoNum type="arabicPeriod"/>
            </a:pPr>
            <a:endParaRPr lang="en-US" altLang="en-US" sz="2000">
              <a:latin typeface="Book Antiqua" panose="02040602050305030304" pitchFamily="18" charset="0"/>
              <a:ea typeface="BatangChe" panose="02030609000101010101" pitchFamily="49" charset="-127"/>
            </a:endParaRPr>
          </a:p>
          <a:p>
            <a:pPr algn="just" eaLnBrk="1" hangingPunct="1">
              <a:buFont typeface="Calibri" panose="020F0502020204030204" pitchFamily="34" charset="0"/>
              <a:buAutoNum type="arabicPeriod"/>
            </a:pPr>
            <a:r>
              <a:rPr lang="en-US" altLang="en-US" sz="2000">
                <a:latin typeface="Book Antiqua" panose="02040602050305030304" pitchFamily="18" charset="0"/>
                <a:ea typeface="BatangChe" panose="02030609000101010101" pitchFamily="49" charset="-127"/>
              </a:rPr>
              <a:t>Data yang digunakan dalam penelitian ini adalah data penjualan toko tanaman shehrazat.id pada periode Desember 2022 – Maret 2023.</a:t>
            </a:r>
          </a:p>
          <a:p>
            <a:pPr algn="just" eaLnBrk="1" hangingPunct="1">
              <a:buFont typeface="Calibri" panose="020F0502020204030204" pitchFamily="34" charset="0"/>
              <a:buAutoNum type="arabicPeriod"/>
            </a:pPr>
            <a:endParaRPr lang="en-US" altLang="en-US" sz="2000">
              <a:latin typeface="Book Antiqua" panose="02040602050305030304" pitchFamily="18" charset="0"/>
              <a:ea typeface="BatangChe" panose="02030609000101010101" pitchFamily="49" charset="-127"/>
            </a:endParaRPr>
          </a:p>
          <a:p>
            <a:pPr algn="just" eaLnBrk="1" hangingPunct="1">
              <a:buFont typeface="Calibri" panose="020F0502020204030204" pitchFamily="34" charset="0"/>
              <a:buAutoNum type="arabicPeriod"/>
            </a:pPr>
            <a:r>
              <a:rPr lang="en-US" altLang="en-US" sz="2000">
                <a:latin typeface="Book Antiqua" panose="02040602050305030304" pitchFamily="18" charset="0"/>
                <a:ea typeface="BatangChe" panose="02030609000101010101" pitchFamily="49" charset="-127"/>
              </a:rPr>
              <a:t>Tools atau bahasa pemrograman yang dipakai adalah PHP dengan menggunakan framework Laravel.</a:t>
            </a:r>
          </a:p>
          <a:p>
            <a:pPr algn="just" eaLnBrk="1" hangingPunct="1">
              <a:buFont typeface="Calibri" panose="020F0502020204030204" pitchFamily="34" charset="0"/>
              <a:buAutoNum type="arabicPeriod"/>
            </a:pPr>
            <a:endParaRPr lang="en-US" altLang="en-US" sz="2000">
              <a:latin typeface="Book Antiqua" panose="02040602050305030304" pitchFamily="18" charset="0"/>
              <a:ea typeface="BatangChe" panose="02030609000101010101" pitchFamily="49" charset="-127"/>
            </a:endParaRPr>
          </a:p>
          <a:p>
            <a:pPr algn="just" eaLnBrk="1" hangingPunct="1">
              <a:buFont typeface="Calibri" panose="020F0502020204030204" pitchFamily="34" charset="0"/>
              <a:buAutoNum type="arabicPeriod"/>
            </a:pPr>
            <a:r>
              <a:rPr lang="en-US" altLang="en-US" sz="2000">
                <a:latin typeface="Book Antiqua" panose="02040602050305030304" pitchFamily="18" charset="0"/>
                <a:ea typeface="BatangChe" panose="02030609000101010101" pitchFamily="49" charset="-127"/>
              </a:rPr>
              <a:t>Fitur yang ada dalam aplikasi berupa login, dashboard, kelola produk, kelola transaksi, dan analisa pola pembelian.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p:cNvSpPr>
            <a:spLocks noGrp="1"/>
          </p:cNvSpPr>
          <p:nvPr>
            <p:ph type="title"/>
          </p:nvPr>
        </p:nvSpPr>
        <p:spPr>
          <a:xfrm>
            <a:off x="1357313" y="357188"/>
            <a:ext cx="6357937" cy="714375"/>
          </a:xfrm>
        </p:spPr>
        <p:txBody>
          <a:bodyPr/>
          <a:lstStyle/>
          <a:p>
            <a:pPr eaLnBrk="1" hangingPunct="1"/>
            <a:r>
              <a:rPr lang="en-US" altLang="en-US" sz="2400" b="1" smtClean="0">
                <a:latin typeface="Book Antiqua" panose="02040602050305030304" pitchFamily="18" charset="0"/>
              </a:rPr>
              <a:t>BAB II TINJAUAN PUSTAKA</a:t>
            </a:r>
          </a:p>
        </p:txBody>
      </p:sp>
      <p:sp>
        <p:nvSpPr>
          <p:cNvPr id="13316" name="Content Placeholder 4"/>
          <p:cNvSpPr>
            <a:spLocks noGrp="1"/>
          </p:cNvSpPr>
          <p:nvPr>
            <p:ph idx="1"/>
          </p:nvPr>
        </p:nvSpPr>
        <p:spPr>
          <a:xfrm>
            <a:off x="323850" y="1220788"/>
            <a:ext cx="6911975"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A. KNOWLEDGE DISCOVERY IN DATABASE</a:t>
            </a:r>
          </a:p>
        </p:txBody>
      </p:sp>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025" y="1708150"/>
            <a:ext cx="460851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Box 2"/>
          <p:cNvSpPr txBox="1">
            <a:spLocks noChangeArrowheads="1"/>
          </p:cNvSpPr>
          <p:nvPr/>
        </p:nvSpPr>
        <p:spPr bwMode="auto">
          <a:xfrm>
            <a:off x="900113" y="4868863"/>
            <a:ext cx="7416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2000">
                <a:latin typeface="Book Antiqua" panose="02040602050305030304" pitchFamily="18" charset="0"/>
              </a:rPr>
              <a:t>Kegiatan pengumpulan data dan penggunaan data historis yang digunakan untuk menemukan aturan, pola, hubungan pada suatu kumpulan data. (Wahdi, 2018)</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Content Placeholder 4"/>
          <p:cNvSpPr>
            <a:spLocks noGrp="1"/>
          </p:cNvSpPr>
          <p:nvPr>
            <p:ph idx="1"/>
          </p:nvPr>
        </p:nvSpPr>
        <p:spPr>
          <a:xfrm>
            <a:off x="323850" y="1220788"/>
            <a:ext cx="6911975"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B. ASSOCIATION RULE</a:t>
            </a:r>
          </a:p>
        </p:txBody>
      </p:sp>
      <p:sp>
        <p:nvSpPr>
          <p:cNvPr id="15364" name="Rectangle 7"/>
          <p:cNvSpPr>
            <a:spLocks noChangeArrowheads="1"/>
          </p:cNvSpPr>
          <p:nvPr/>
        </p:nvSpPr>
        <p:spPr bwMode="auto">
          <a:xfrm>
            <a:off x="627063" y="1857375"/>
            <a:ext cx="768985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sv-SE" altLang="en-US" sz="2000">
                <a:latin typeface="Book Antiqua" panose="02040602050305030304" pitchFamily="18" charset="0"/>
                <a:ea typeface="BatangChe" panose="02030609000101010101" pitchFamily="49" charset="-127"/>
              </a:rPr>
              <a:t>Association rule atau analisis asosiasi merupakan metode untuk mencari pola yang sering muncul pada banyak transaksi. </a:t>
            </a:r>
          </a:p>
          <a:p>
            <a:pPr algn="just" eaLnBrk="1" hangingPunct="1"/>
            <a:endParaRPr lang="en-US" altLang="en-US" sz="2000">
              <a:latin typeface="Book Antiqua" panose="02040602050305030304" pitchFamily="18" charset="0"/>
              <a:ea typeface="BatangChe" panose="02030609000101010101" pitchFamily="49" charset="-127"/>
            </a:endParaRPr>
          </a:p>
          <a:p>
            <a:pPr algn="just" eaLnBrk="1" hangingPunct="1"/>
            <a:r>
              <a:rPr lang="en-US" altLang="en-US" sz="2000">
                <a:latin typeface="Book Antiqua" panose="02040602050305030304" pitchFamily="18" charset="0"/>
                <a:ea typeface="BatangChe" panose="02030609000101010101" pitchFamily="49" charset="-127"/>
              </a:rPr>
              <a:t>Salah satu algoritma dalam analisis asosiasi adalah algoritma apriori dan FP-Growth. Dalam algoritma FP-Growth terdapat tahapan analisa pola frekuensi tinggi. Analisis pola frekuensi tinggi (frequent pattern minning) menarik perhatian banyak peneliti karena dapat digunakan untuk menghasilkan algoritma yang efisien (F. Muhammad, 2016).</a:t>
            </a:r>
          </a:p>
          <a:p>
            <a:pPr algn="just" eaLnBrk="1" hangingPunct="1"/>
            <a:endParaRPr lang="en-US" altLang="en-US" sz="2000">
              <a:latin typeface="Book Antiqua" panose="02040602050305030304" pitchFamily="18" charset="0"/>
              <a:ea typeface="BatangChe" panose="02030609000101010101" pitchFamily="49" charset="-127"/>
            </a:endParaRPr>
          </a:p>
          <a:p>
            <a:pPr algn="just" eaLnBrk="1" hangingPunct="1"/>
            <a:r>
              <a:rPr lang="en-US" altLang="en-US" sz="2000">
                <a:latin typeface="Book Antiqua" panose="02040602050305030304" pitchFamily="18" charset="0"/>
                <a:ea typeface="BatangChe" panose="02030609000101010101" pitchFamily="49" charset="-127"/>
              </a:rPr>
              <a:t>Bentuk dari association rule secara umum adalah: LHS =&gt; RHS. </a:t>
            </a:r>
          </a:p>
          <a:p>
            <a:pPr algn="just" eaLnBrk="1" hangingPunct="1"/>
            <a:endParaRPr lang="en-US" altLang="en-US" sz="2000">
              <a:latin typeface="Book Antiqua" panose="02040602050305030304" pitchFamily="18" charset="0"/>
              <a:ea typeface="BatangChe" panose="02030609000101010101" pitchFamily="49" charset="-127"/>
            </a:endParaRPr>
          </a:p>
          <a:p>
            <a:pPr algn="just" eaLnBrk="1" hangingPunct="1"/>
            <a:r>
              <a:rPr lang="en-US" altLang="en-US" sz="2000">
                <a:latin typeface="Book Antiqua" panose="02040602050305030304" pitchFamily="18" charset="0"/>
                <a:ea typeface="BatangChe" panose="02030609000101010101" pitchFamily="49" charset="-127"/>
              </a:rPr>
              <a:t>Support, Confidence, Lift Ratio, dan Benchmark Confidence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Content Placeholder 4"/>
          <p:cNvSpPr>
            <a:spLocks noGrp="1"/>
          </p:cNvSpPr>
          <p:nvPr>
            <p:ph idx="1"/>
          </p:nvPr>
        </p:nvSpPr>
        <p:spPr>
          <a:xfrm>
            <a:off x="323850" y="1220788"/>
            <a:ext cx="6911975"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C. FP-Growth</a:t>
            </a:r>
          </a:p>
        </p:txBody>
      </p:sp>
      <p:sp>
        <p:nvSpPr>
          <p:cNvPr id="8" name="Rectangle 7"/>
          <p:cNvSpPr/>
          <p:nvPr/>
        </p:nvSpPr>
        <p:spPr>
          <a:xfrm>
            <a:off x="627063" y="1857375"/>
            <a:ext cx="7689850" cy="3786188"/>
          </a:xfrm>
          <a:prstGeom prst="rect">
            <a:avLst/>
          </a:prstGeom>
        </p:spPr>
        <p:txBody>
          <a:bodyPr>
            <a:spAutoFit/>
          </a:bodyPr>
          <a:lstStyle/>
          <a:p>
            <a:pPr algn="just" eaLnBrk="1" hangingPunct="1">
              <a:defRPr/>
            </a:pPr>
            <a:r>
              <a:rPr lang="sv-SE" sz="2000" dirty="0">
                <a:latin typeface="Book Antiqua" panose="02040602050305030304" pitchFamily="18" charset="0"/>
                <a:ea typeface="BatangChe" pitchFamily="49" charset="-127"/>
              </a:rPr>
              <a:t>Algoritma FP Growth merupakan pengembangan dari algoritma apriori</a:t>
            </a:r>
            <a:r>
              <a:rPr lang="sv-SE" sz="2000" dirty="0">
                <a:latin typeface="Book Antiqua" panose="02040602050305030304" pitchFamily="18" charset="0"/>
                <a:ea typeface="BatangChe" pitchFamily="49" charset="-127"/>
              </a:rPr>
              <a:t>.</a:t>
            </a:r>
          </a:p>
          <a:p>
            <a:pPr algn="just" eaLnBrk="1" hangingPunct="1">
              <a:defRPr/>
            </a:pPr>
            <a:endParaRPr lang="sv-SE" sz="2000" dirty="0">
              <a:latin typeface="Book Antiqua" panose="02040602050305030304" pitchFamily="18" charset="0"/>
              <a:ea typeface="BatangChe" pitchFamily="49" charset="-127"/>
            </a:endParaRPr>
          </a:p>
          <a:p>
            <a:pPr algn="just" eaLnBrk="1" hangingPunct="1">
              <a:defRPr/>
            </a:pPr>
            <a:r>
              <a:rPr lang="en-US" sz="2000" dirty="0" err="1">
                <a:latin typeface="Book Antiqua" panose="02040602050305030304" pitchFamily="18" charset="0"/>
                <a:ea typeface="BatangChe" pitchFamily="49" charset="-127"/>
              </a:rPr>
              <a:t>Algoritma</a:t>
            </a:r>
            <a:r>
              <a:rPr lang="en-US" sz="2000" dirty="0">
                <a:latin typeface="Book Antiqua" panose="02040602050305030304" pitchFamily="18" charset="0"/>
                <a:ea typeface="BatangChe" pitchFamily="49" charset="-127"/>
              </a:rPr>
              <a:t> FP-Growth </a:t>
            </a:r>
            <a:r>
              <a:rPr lang="en-US" sz="2000" dirty="0" err="1">
                <a:latin typeface="Book Antiqua" panose="02040602050305030304" pitchFamily="18" charset="0"/>
                <a:ea typeface="BatangChe" pitchFamily="49" charset="-127"/>
              </a:rPr>
              <a:t>memiliki</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tiga</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tahapan</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utama</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yaitu</a:t>
            </a:r>
            <a:r>
              <a:rPr lang="en-US" sz="2000" dirty="0">
                <a:latin typeface="Book Antiqua" panose="02040602050305030304" pitchFamily="18" charset="0"/>
                <a:ea typeface="BatangChe" pitchFamily="49" charset="-127"/>
              </a:rPr>
              <a:t>:</a:t>
            </a:r>
            <a:endParaRPr lang="en-US" sz="2000" dirty="0">
              <a:latin typeface="Book Antiqua" panose="02040602050305030304" pitchFamily="18" charset="0"/>
              <a:ea typeface="BatangChe" pitchFamily="49" charset="-127"/>
            </a:endParaRPr>
          </a:p>
          <a:p>
            <a:pPr marL="457200" indent="-457200" algn="just" eaLnBrk="1" hangingPunct="1">
              <a:buFont typeface="+mj-lt"/>
              <a:buAutoNum type="arabicPeriod"/>
              <a:defRPr/>
            </a:pPr>
            <a:r>
              <a:rPr lang="en-US" sz="2000" dirty="0" err="1">
                <a:latin typeface="Book Antiqua" panose="02040602050305030304" pitchFamily="18" charset="0"/>
                <a:ea typeface="BatangChe" pitchFamily="49" charset="-127"/>
              </a:rPr>
              <a:t>Tahap</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pembangkitan</a:t>
            </a:r>
            <a:r>
              <a:rPr lang="en-US" sz="2000" dirty="0">
                <a:latin typeface="Book Antiqua" panose="02040602050305030304" pitchFamily="18" charset="0"/>
                <a:ea typeface="BatangChe" pitchFamily="49" charset="-127"/>
              </a:rPr>
              <a:t> conditional pattern </a:t>
            </a:r>
            <a:r>
              <a:rPr lang="en-US" sz="2000" dirty="0">
                <a:latin typeface="Book Antiqua" panose="02040602050305030304" pitchFamily="18" charset="0"/>
                <a:ea typeface="BatangChe" pitchFamily="49" charset="-127"/>
              </a:rPr>
              <a:t>base</a:t>
            </a:r>
          </a:p>
          <a:p>
            <a:pPr marL="457200" indent="-457200" algn="just" eaLnBrk="1" hangingPunct="1">
              <a:buFont typeface="+mj-lt"/>
              <a:buAutoNum type="arabicPeriod"/>
              <a:defRPr/>
            </a:pPr>
            <a:r>
              <a:rPr lang="en-US" sz="2000" dirty="0" err="1">
                <a:latin typeface="Book Antiqua" panose="02040602050305030304" pitchFamily="18" charset="0"/>
                <a:ea typeface="BatangChe" pitchFamily="49" charset="-127"/>
              </a:rPr>
              <a:t>Tahap</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pembangkitan</a:t>
            </a:r>
            <a:r>
              <a:rPr lang="en-US" sz="2000" dirty="0">
                <a:latin typeface="Book Antiqua" panose="02040602050305030304" pitchFamily="18" charset="0"/>
                <a:ea typeface="BatangChe" pitchFamily="49" charset="-127"/>
              </a:rPr>
              <a:t> conditional </a:t>
            </a:r>
            <a:r>
              <a:rPr lang="en-US" sz="2000" dirty="0">
                <a:latin typeface="Book Antiqua" panose="02040602050305030304" pitchFamily="18" charset="0"/>
                <a:ea typeface="BatangChe" pitchFamily="49" charset="-127"/>
              </a:rPr>
              <a:t>FP-tree</a:t>
            </a:r>
          </a:p>
          <a:p>
            <a:pPr marL="457200" indent="-457200" algn="just" eaLnBrk="1" hangingPunct="1">
              <a:buFont typeface="+mj-lt"/>
              <a:buAutoNum type="arabicPeriod"/>
              <a:defRPr/>
            </a:pPr>
            <a:r>
              <a:rPr lang="en-US" sz="2000" dirty="0" err="1">
                <a:latin typeface="Book Antiqua" panose="02040602050305030304" pitchFamily="18" charset="0"/>
                <a:ea typeface="BatangChe" pitchFamily="49" charset="-127"/>
              </a:rPr>
              <a:t>Tahap</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pencarian</a:t>
            </a:r>
            <a:r>
              <a:rPr lang="en-US" sz="2000" dirty="0">
                <a:latin typeface="Book Antiqua" panose="02040602050305030304" pitchFamily="18" charset="0"/>
                <a:ea typeface="BatangChe" pitchFamily="49" charset="-127"/>
              </a:rPr>
              <a:t> frequent </a:t>
            </a:r>
            <a:r>
              <a:rPr lang="en-US" sz="2000" dirty="0" err="1">
                <a:latin typeface="Book Antiqua" panose="02040602050305030304" pitchFamily="18" charset="0"/>
                <a:ea typeface="BatangChe" pitchFamily="49" charset="-127"/>
              </a:rPr>
              <a:t>itemset</a:t>
            </a:r>
            <a:endParaRPr lang="en-US" sz="2000" dirty="0">
              <a:latin typeface="Book Antiqua" panose="02040602050305030304" pitchFamily="18" charset="0"/>
              <a:ea typeface="BatangChe" pitchFamily="49" charset="-127"/>
            </a:endParaRPr>
          </a:p>
          <a:p>
            <a:pPr marL="457200" indent="-457200" algn="just" eaLnBrk="1" hangingPunct="1">
              <a:buFont typeface="+mj-lt"/>
              <a:buAutoNum type="arabicPeriod"/>
              <a:defRPr/>
            </a:pPr>
            <a:endParaRPr lang="en-US" sz="2000" dirty="0">
              <a:latin typeface="Book Antiqua" panose="02040602050305030304" pitchFamily="18" charset="0"/>
              <a:ea typeface="BatangChe" pitchFamily="49" charset="-127"/>
            </a:endParaRPr>
          </a:p>
          <a:p>
            <a:pPr algn="just" eaLnBrk="1" hangingPunct="1">
              <a:defRPr/>
            </a:pPr>
            <a:r>
              <a:rPr lang="en-US" sz="2000" dirty="0" err="1">
                <a:latin typeface="Book Antiqua" panose="02040602050305030304" pitchFamily="18" charset="0"/>
                <a:ea typeface="BatangChe" pitchFamily="49" charset="-127"/>
              </a:rPr>
              <a:t>Anggrawan</a:t>
            </a:r>
            <a:r>
              <a:rPr lang="en-US" sz="2000" dirty="0">
                <a:latin typeface="Book Antiqua" panose="02040602050305030304" pitchFamily="18" charset="0"/>
                <a:ea typeface="BatangChe" pitchFamily="49" charset="-127"/>
              </a:rPr>
              <a:t> </a:t>
            </a:r>
            <a:r>
              <a:rPr lang="en-US" sz="2000" dirty="0">
                <a:latin typeface="Book Antiqua" panose="02040602050305030304" pitchFamily="18" charset="0"/>
                <a:ea typeface="BatangChe" pitchFamily="49" charset="-127"/>
              </a:rPr>
              <a:t>Anthony, yang </a:t>
            </a:r>
            <a:r>
              <a:rPr lang="en-US" sz="2000" dirty="0" err="1">
                <a:latin typeface="Book Antiqua" panose="02040602050305030304" pitchFamily="18" charset="0"/>
                <a:ea typeface="BatangChe" pitchFamily="49" charset="-127"/>
              </a:rPr>
              <a:t>membandingkan</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algoritma</a:t>
            </a:r>
            <a:r>
              <a:rPr lang="en-US" sz="2000" dirty="0">
                <a:latin typeface="Book Antiqua" panose="02040602050305030304" pitchFamily="18" charset="0"/>
                <a:ea typeface="BatangChe" pitchFamily="49" charset="-127"/>
              </a:rPr>
              <a:t> FP-</a:t>
            </a:r>
            <a:r>
              <a:rPr lang="en-US" sz="2000" dirty="0" err="1">
                <a:latin typeface="Book Antiqua" panose="02040602050305030304" pitchFamily="18" charset="0"/>
                <a:ea typeface="BatangChe" pitchFamily="49" charset="-127"/>
              </a:rPr>
              <a:t>Growwh</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dan</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apriori</a:t>
            </a:r>
            <a:r>
              <a:rPr lang="en-US" sz="2000" dirty="0">
                <a:latin typeface="Book Antiqua" panose="02040602050305030304" pitchFamily="18" charset="0"/>
                <a:ea typeface="BatangChe" pitchFamily="49" charset="-127"/>
              </a:rPr>
              <a:t>. </a:t>
            </a:r>
            <a:r>
              <a:rPr lang="en-US" sz="2000" dirty="0">
                <a:latin typeface="Book Antiqua" panose="02040602050305030304" pitchFamily="18" charset="0"/>
                <a:ea typeface="BatangChe" pitchFamily="49" charset="-127"/>
              </a:rPr>
              <a:t>Dari </a:t>
            </a:r>
            <a:r>
              <a:rPr lang="en-US" sz="2000" dirty="0" err="1">
                <a:latin typeface="Book Antiqua" panose="02040602050305030304" pitchFamily="18" charset="0"/>
                <a:ea typeface="BatangChe" pitchFamily="49" charset="-127"/>
              </a:rPr>
              <a:t>hasil</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penelitian</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didapat</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bahwa</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algoritma</a:t>
            </a:r>
            <a:r>
              <a:rPr lang="en-US" sz="2000" dirty="0">
                <a:latin typeface="Book Antiqua" panose="02040602050305030304" pitchFamily="18" charset="0"/>
                <a:ea typeface="BatangChe" pitchFamily="49" charset="-127"/>
              </a:rPr>
              <a:t> FP Growth </a:t>
            </a:r>
            <a:r>
              <a:rPr lang="en-US" sz="2000" dirty="0" err="1">
                <a:latin typeface="Book Antiqua" panose="02040602050305030304" pitchFamily="18" charset="0"/>
                <a:ea typeface="BatangChe" pitchFamily="49" charset="-127"/>
              </a:rPr>
              <a:t>dapat</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menghasilkan</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pola</a:t>
            </a:r>
            <a:r>
              <a:rPr lang="en-US" sz="2000" dirty="0">
                <a:latin typeface="Book Antiqua" panose="02040602050305030304" pitchFamily="18" charset="0"/>
                <a:ea typeface="BatangChe" pitchFamily="49" charset="-127"/>
              </a:rPr>
              <a:t> yang </a:t>
            </a:r>
            <a:r>
              <a:rPr lang="en-US" sz="2000" dirty="0" err="1">
                <a:latin typeface="Book Antiqua" panose="02040602050305030304" pitchFamily="18" charset="0"/>
                <a:ea typeface="BatangChe" pitchFamily="49" charset="-127"/>
              </a:rPr>
              <a:t>lebih</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baik</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dibandingkan</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dengan</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algoritma</a:t>
            </a:r>
            <a:r>
              <a:rPr lang="en-US" sz="2000" dirty="0">
                <a:latin typeface="Book Antiqua" panose="02040602050305030304" pitchFamily="18" charset="0"/>
                <a:ea typeface="BatangChe" pitchFamily="49" charset="-127"/>
              </a:rPr>
              <a:t> </a:t>
            </a:r>
            <a:r>
              <a:rPr lang="en-US" sz="2000" dirty="0" err="1">
                <a:latin typeface="Book Antiqua" panose="02040602050305030304" pitchFamily="18" charset="0"/>
                <a:ea typeface="BatangChe" pitchFamily="49" charset="-127"/>
              </a:rPr>
              <a:t>Apriori</a:t>
            </a:r>
            <a:r>
              <a:rPr lang="en-US" sz="2000" dirty="0">
                <a:latin typeface="Book Antiqua" panose="02040602050305030304" pitchFamily="18" charset="0"/>
                <a:ea typeface="BatangChe" pitchFamily="49" charset="-127"/>
              </a:rPr>
              <a:t>.</a:t>
            </a:r>
            <a:endParaRPr lang="en-US" sz="2000" dirty="0">
              <a:latin typeface="Book Antiqua" panose="02040602050305030304" pitchFamily="18" charset="0"/>
              <a:ea typeface="BatangChe" pitchFamily="49" charset="-127"/>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DWIPRAS\works\UNESA\2010\LOGO UNESA 2010\PROSES LOGO UNESA\GSM LOGO UNESA\APLIKASI LOGO STATIONARY\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Content Placeholder 4"/>
          <p:cNvSpPr>
            <a:spLocks noGrp="1"/>
          </p:cNvSpPr>
          <p:nvPr>
            <p:ph idx="1"/>
          </p:nvPr>
        </p:nvSpPr>
        <p:spPr>
          <a:xfrm>
            <a:off x="323850" y="1220788"/>
            <a:ext cx="6911975" cy="487362"/>
          </a:xfrm>
        </p:spPr>
        <p:txBody>
          <a:bodyPr/>
          <a:lstStyle/>
          <a:p>
            <a:pPr marL="742950" indent="-742950">
              <a:buFont typeface="Arial" panose="020B0604020202020204" pitchFamily="34" charset="0"/>
              <a:buNone/>
            </a:pPr>
            <a:r>
              <a:rPr lang="en-US" altLang="en-US" sz="2000" b="1" smtClean="0">
                <a:latin typeface="Book Antiqua" panose="02040602050305030304" pitchFamily="18" charset="0"/>
                <a:ea typeface="Calibri" panose="020F0502020204030204" pitchFamily="34" charset="0"/>
                <a:cs typeface="Times New Roman" panose="02020603050405020304" pitchFamily="18" charset="0"/>
              </a:rPr>
              <a:t>D. Metode Pengembangan RAD</a:t>
            </a:r>
          </a:p>
        </p:txBody>
      </p:sp>
      <p:sp>
        <p:nvSpPr>
          <p:cNvPr id="19460" name="Rectangle 7"/>
          <p:cNvSpPr>
            <a:spLocks noChangeArrowheads="1"/>
          </p:cNvSpPr>
          <p:nvPr/>
        </p:nvSpPr>
        <p:spPr bwMode="auto">
          <a:xfrm>
            <a:off x="627063" y="1857375"/>
            <a:ext cx="76898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sv-SE" altLang="en-US" sz="2000">
                <a:latin typeface="Book Antiqua" panose="02040602050305030304" pitchFamily="18" charset="0"/>
                <a:ea typeface="BatangChe" panose="02030609000101010101" pitchFamily="49" charset="-127"/>
              </a:rPr>
              <a:t>RAD dapat membuat pengembangan sistem informasi dengan waktu yang singkat karena keterlibatan pengguna sistem yang ekstensif yang akhirnya berkembang ke dalam sebuah sistem final (Zulvani, 2020).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1731</TotalTime>
  <Words>841</Words>
  <Application>Microsoft Office PowerPoint</Application>
  <PresentationFormat>On-screen Show (4:3)</PresentationFormat>
  <Paragraphs>90</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Arial</vt:lpstr>
      <vt:lpstr>Book Antiqua</vt:lpstr>
      <vt:lpstr>Times New Roman</vt:lpstr>
      <vt:lpstr>BatangChe</vt:lpstr>
      <vt:lpstr>Office Theme</vt:lpstr>
      <vt:lpstr>IMPLEMENTASI ALGORITMA FREQUENT PATTERN GROWTH UNTUK MENENTUKAN POLA PEMBELIAN KONSUMEN PADA TOKO TANAMAN BERBASIS WEBSITE </vt:lpstr>
      <vt:lpstr>BAB I PENDAHULUAN</vt:lpstr>
      <vt:lpstr>PowerPoint Presentation</vt:lpstr>
      <vt:lpstr>PowerPoint Presentation</vt:lpstr>
      <vt:lpstr>PowerPoint Presentation</vt:lpstr>
      <vt:lpstr>BAB II TINJAUAN PUSTAKA</vt:lpstr>
      <vt:lpstr>PowerPoint Presentation</vt:lpstr>
      <vt:lpstr>PowerPoint Presentation</vt:lpstr>
      <vt:lpstr>PowerPoint Presentation</vt:lpstr>
      <vt:lpstr>BAB III METODE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dwiprasetya</dc:creator>
  <cp:lastModifiedBy>Abid</cp:lastModifiedBy>
  <cp:revision>207</cp:revision>
  <dcterms:created xsi:type="dcterms:W3CDTF">2010-12-22T16:34:12Z</dcterms:created>
  <dcterms:modified xsi:type="dcterms:W3CDTF">2023-05-15T17:26:50Z</dcterms:modified>
</cp:coreProperties>
</file>