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443960"/>
            <a:ext cx="8519760" cy="65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6B3F0E-4A6F-40FB-9FD0-B7C44B5CDBF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63296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D022A8-A468-4086-8BE3-2D9AF537AFF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DejaVu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14"/>
          <p:cNvSpPr/>
          <p:nvPr/>
        </p:nvSpPr>
        <p:spPr>
          <a:xfrm>
            <a:off x="4320" y="1033920"/>
            <a:ext cx="3044160" cy="41090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pic>
        <p:nvPicPr>
          <p:cNvPr id="6" name="Google Shape;112;p14" descr=""/>
          <p:cNvPicPr/>
          <p:nvPr/>
        </p:nvPicPr>
        <p:blipFill>
          <a:blip r:embed="rId1"/>
          <a:srcRect l="10084" t="23975" r="72568" b="60200"/>
          <a:stretch/>
        </p:blipFill>
        <p:spPr>
          <a:xfrm>
            <a:off x="8601840" y="-23040"/>
            <a:ext cx="5490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7" name="Google Shape;113;p14" descr=""/>
          <p:cNvPicPr/>
          <p:nvPr/>
        </p:nvPicPr>
        <p:blipFill>
          <a:blip r:embed="rId2"/>
          <a:srcRect l="10084" t="23975" r="9668" b="60200"/>
          <a:stretch/>
        </p:blipFill>
        <p:spPr>
          <a:xfrm>
            <a:off x="651276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8" name="Google Shape;114;p14" descr=""/>
          <p:cNvPicPr/>
          <p:nvPr/>
        </p:nvPicPr>
        <p:blipFill>
          <a:blip r:embed="rId3"/>
          <a:srcRect l="10084" t="23975" r="9668" b="60200"/>
          <a:stretch/>
        </p:blipFill>
        <p:spPr>
          <a:xfrm>
            <a:off x="483516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9" name="Google Shape;115;p14" descr=""/>
          <p:cNvPicPr/>
          <p:nvPr/>
        </p:nvPicPr>
        <p:blipFill>
          <a:blip r:embed="rId4"/>
          <a:srcRect l="10084" t="23975" r="9668" b="60200"/>
          <a:stretch/>
        </p:blipFill>
        <p:spPr>
          <a:xfrm>
            <a:off x="240372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10" name="Google Shape;116;p14" descr=""/>
          <p:cNvPicPr/>
          <p:nvPr/>
        </p:nvPicPr>
        <p:blipFill>
          <a:blip r:embed="rId5"/>
          <a:srcRect l="10084" t="23975" r="9668" b="60200"/>
          <a:stretch/>
        </p:blipFill>
        <p:spPr>
          <a:xfrm>
            <a:off x="0" y="-24120"/>
            <a:ext cx="254520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11" name="Google Shape;117;p14"/>
          <p:cNvSpPr/>
          <p:nvPr/>
        </p:nvSpPr>
        <p:spPr>
          <a:xfrm>
            <a:off x="6094800" y="1033920"/>
            <a:ext cx="3044160" cy="41090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12" name="Google Shape;118;p14"/>
          <p:cNvSpPr/>
          <p:nvPr/>
        </p:nvSpPr>
        <p:spPr>
          <a:xfrm>
            <a:off x="3049560" y="1033920"/>
            <a:ext cx="3044160" cy="41090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pic>
        <p:nvPicPr>
          <p:cNvPr id="13" name="Google Shape;119;p14" descr=""/>
          <p:cNvPicPr/>
          <p:nvPr/>
        </p:nvPicPr>
        <p:blipFill>
          <a:blip r:embed="rId6"/>
          <a:srcRect l="10084" t="23975" r="9668" b="60200"/>
          <a:stretch/>
        </p:blipFill>
        <p:spPr>
          <a:xfrm>
            <a:off x="4320" y="-104760"/>
            <a:ext cx="9143280" cy="39024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14" name="Google Shape;120;p14"/>
          <p:cNvSpPr/>
          <p:nvPr/>
        </p:nvSpPr>
        <p:spPr>
          <a:xfrm>
            <a:off x="4320" y="27360"/>
            <a:ext cx="9143280" cy="114408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15" name="Google Shape;121;p14"/>
          <p:cNvSpPr/>
          <p:nvPr/>
        </p:nvSpPr>
        <p:spPr>
          <a:xfrm>
            <a:off x="38160" y="82440"/>
            <a:ext cx="914328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First, Do No Harm: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On Making AI safe, secure and trustworthy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16" name="Google Shape;122;p14" descr=""/>
          <p:cNvPicPr/>
          <p:nvPr/>
        </p:nvPicPr>
        <p:blipFill>
          <a:blip r:embed="rId7"/>
          <a:stretch/>
        </p:blipFill>
        <p:spPr>
          <a:xfrm>
            <a:off x="7665840" y="191160"/>
            <a:ext cx="881640" cy="82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Google Shape;123;p14"/>
          <p:cNvSpPr/>
          <p:nvPr/>
        </p:nvSpPr>
        <p:spPr>
          <a:xfrm>
            <a:off x="248400" y="3185280"/>
            <a:ext cx="229788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18" name="Google Shape;124;p14"/>
          <p:cNvSpPr/>
          <p:nvPr/>
        </p:nvSpPr>
        <p:spPr>
          <a:xfrm>
            <a:off x="468360" y="3057840"/>
            <a:ext cx="229788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19" name="Google Shape;125;p14"/>
          <p:cNvSpPr/>
          <p:nvPr/>
        </p:nvSpPr>
        <p:spPr>
          <a:xfrm>
            <a:off x="4320" y="97848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Intro: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Generative Artificial Intelligence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 (Gen AI) now is increasingly used in medicine and education. Acute impacts range from residency selection, clinical documentation, and copilots to learners and educators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20" name="Google Shape;126;p14"/>
          <p:cNvSpPr/>
          <p:nvPr/>
        </p:nvSpPr>
        <p:spPr>
          <a:xfrm>
            <a:off x="1370880" y="534600"/>
            <a:ext cx="64015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Matt A. Porter, B.S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Henry Mroch MD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3</a:t>
            </a:r>
            <a:br>
              <a:rPr sz="550"/>
            </a:b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Qompass AI, Spokane, WA</a:t>
            </a:r>
            <a:br>
              <a:rPr sz="550"/>
            </a:b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Department of Nephrology, Washington State University Elson S. College of Medicine, Spokane, WA</a:t>
            </a:r>
            <a:endParaRPr b="0" lang="en-US" sz="55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55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21" name="Google Shape;127;p14"/>
          <p:cNvSpPr/>
          <p:nvPr/>
        </p:nvSpPr>
        <p:spPr>
          <a:xfrm rot="11726400">
            <a:off x="558000" y="2324160"/>
            <a:ext cx="198720" cy="31824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713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22" name="Google Shape;128;p14"/>
          <p:cNvSpPr/>
          <p:nvPr/>
        </p:nvSpPr>
        <p:spPr>
          <a:xfrm rot="10800000">
            <a:off x="1457280" y="2367360"/>
            <a:ext cx="198720" cy="31824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62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23" name="Google Shape;129;p14"/>
          <p:cNvSpPr/>
          <p:nvPr/>
        </p:nvSpPr>
        <p:spPr>
          <a:xfrm rot="8698200">
            <a:off x="2286720" y="2306520"/>
            <a:ext cx="199080" cy="31824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4094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24" name="Google Shape;130;p14"/>
          <p:cNvSpPr/>
          <p:nvPr/>
        </p:nvSpPr>
        <p:spPr>
          <a:xfrm>
            <a:off x="2958840" y="102960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Methods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We developed a novel protocol of software tooling to train, host, and deploy small multimodal AI models on-device secured by NIST-endorsed post-quantum cryptography for </a:t>
            </a:r>
            <a:r>
              <a:rPr b="1" lang="en" sz="1100" strike="noStrike" u="sng">
                <a:solidFill>
                  <a:srgbClr val="bbe33d"/>
                </a:solidFill>
                <a:effectLst/>
                <a:uFillTx/>
                <a:latin typeface="Nanum Myeongjo"/>
                <a:ea typeface="Nanum Myeongjo"/>
              </a:rPr>
              <a:t>$0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25" name="Google Shape;131;p14" descr=""/>
          <p:cNvPicPr/>
          <p:nvPr/>
        </p:nvPicPr>
        <p:blipFill>
          <a:blip r:embed="rId8"/>
          <a:stretch/>
        </p:blipFill>
        <p:spPr>
          <a:xfrm>
            <a:off x="679680" y="187560"/>
            <a:ext cx="825480" cy="82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Google Shape;132;p14" descr=""/>
          <p:cNvPicPr/>
          <p:nvPr/>
        </p:nvPicPr>
        <p:blipFill>
          <a:blip r:embed="rId9"/>
          <a:stretch/>
        </p:blipFill>
        <p:spPr>
          <a:xfrm>
            <a:off x="21960" y="2680560"/>
            <a:ext cx="1055160" cy="59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Google Shape;133;p14" descr=""/>
          <p:cNvPicPr/>
          <p:nvPr/>
        </p:nvPicPr>
        <p:blipFill>
          <a:blip r:embed="rId10"/>
          <a:srcRect l="55793" t="0" r="0" b="0"/>
          <a:stretch/>
        </p:blipFill>
        <p:spPr>
          <a:xfrm>
            <a:off x="6172200" y="2743200"/>
            <a:ext cx="1264680" cy="1371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Google Shape;134;p14" descr=""/>
          <p:cNvPicPr/>
          <p:nvPr/>
        </p:nvPicPr>
        <p:blipFill>
          <a:blip r:embed="rId11"/>
          <a:stretch/>
        </p:blipFill>
        <p:spPr>
          <a:xfrm>
            <a:off x="2253960" y="2711520"/>
            <a:ext cx="549000" cy="54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Google Shape;135;p14"/>
          <p:cNvSpPr/>
          <p:nvPr/>
        </p:nvSpPr>
        <p:spPr>
          <a:xfrm>
            <a:off x="6003360" y="106632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Results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Current SMM capabilities include multi-language conversation understanding with audio-text generation to address cultural and physical communication barriers. All Post Quantum Cryptography Benchmarks and links to code are accessible via qr-code to our public github.  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30" name="Google Shape;136;p14" descr=""/>
          <p:cNvPicPr/>
          <p:nvPr/>
        </p:nvPicPr>
        <p:blipFill>
          <a:blip r:embed="rId12"/>
          <a:stretch/>
        </p:blipFill>
        <p:spPr>
          <a:xfrm>
            <a:off x="1318680" y="2695680"/>
            <a:ext cx="549000" cy="54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Google Shape;138;p14"/>
          <p:cNvSpPr/>
          <p:nvPr/>
        </p:nvSpPr>
        <p:spPr>
          <a:xfrm>
            <a:off x="1118880" y="3608280"/>
            <a:ext cx="173016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sng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1,000,000+ Public AI models &amp; datasets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32" name="Google Shape;139;p14" descr=""/>
          <p:cNvPicPr/>
          <p:nvPr/>
        </p:nvPicPr>
        <p:blipFill>
          <a:blip r:embed="rId13"/>
          <a:stretch/>
        </p:blipFill>
        <p:spPr>
          <a:xfrm>
            <a:off x="180360" y="3451680"/>
            <a:ext cx="962280" cy="96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Google Shape;140;p14"/>
          <p:cNvSpPr/>
          <p:nvPr/>
        </p:nvSpPr>
        <p:spPr>
          <a:xfrm>
            <a:off x="180000" y="4414320"/>
            <a:ext cx="28684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How can individuals and institutions adopt </a:t>
            </a:r>
            <a:r>
              <a:rPr b="1" lang="en" sz="1200" strike="noStrike" u="sng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quality AI</a:t>
            </a:r>
            <a:r>
              <a:rPr b="1" lang="en" sz="12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?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34" name="Google Shape;142;p14" descr=""/>
          <p:cNvPicPr/>
          <p:nvPr/>
        </p:nvPicPr>
        <p:blipFill>
          <a:blip r:embed="rId14"/>
          <a:stretch/>
        </p:blipFill>
        <p:spPr>
          <a:xfrm>
            <a:off x="3189600" y="2277720"/>
            <a:ext cx="985680" cy="73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143;p14" descr=""/>
          <p:cNvPicPr/>
          <p:nvPr/>
        </p:nvPicPr>
        <p:blipFill>
          <a:blip r:embed="rId15"/>
          <a:stretch/>
        </p:blipFill>
        <p:spPr>
          <a:xfrm>
            <a:off x="5060520" y="2277720"/>
            <a:ext cx="761760" cy="73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Google Shape;144;p14" descr=""/>
          <p:cNvPicPr/>
          <p:nvPr/>
        </p:nvPicPr>
        <p:blipFill>
          <a:blip r:embed="rId16"/>
          <a:stretch/>
        </p:blipFill>
        <p:spPr>
          <a:xfrm>
            <a:off x="3599280" y="3431520"/>
            <a:ext cx="1946520" cy="101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Google Shape;145;p14"/>
          <p:cNvSpPr/>
          <p:nvPr/>
        </p:nvSpPr>
        <p:spPr>
          <a:xfrm rot="12601800">
            <a:off x="5271480" y="3083400"/>
            <a:ext cx="198720" cy="31824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8006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38" name="Google Shape;146;p14"/>
          <p:cNvSpPr/>
          <p:nvPr/>
        </p:nvSpPr>
        <p:spPr>
          <a:xfrm rot="8698200">
            <a:off x="3704400" y="3086280"/>
            <a:ext cx="199080" cy="31824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4094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7"/>
          <a:stretch/>
        </p:blipFill>
        <p:spPr>
          <a:xfrm>
            <a:off x="4235400" y="2286000"/>
            <a:ext cx="717120" cy="71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Google Shape;128;p 1"/>
          <p:cNvSpPr/>
          <p:nvPr/>
        </p:nvSpPr>
        <p:spPr>
          <a:xfrm rot="10800000">
            <a:off x="4500360" y="3110760"/>
            <a:ext cx="198720" cy="31824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62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4320" y="3321000"/>
            <a:ext cx="3044160" cy="22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DejaVu Sans"/>
              <a:ea typeface="DejaVu San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8"/>
          <a:stretch/>
        </p:blipFill>
        <p:spPr>
          <a:xfrm>
            <a:off x="7543800" y="2743200"/>
            <a:ext cx="1371240" cy="137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Google Shape;135;p 1"/>
          <p:cNvSpPr/>
          <p:nvPr/>
        </p:nvSpPr>
        <p:spPr>
          <a:xfrm>
            <a:off x="6064200" y="421848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Conclusion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We public-source our code with asynchronous video under Q-CDA/A-GPL3.0 Dual License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4" name="Google Shape;130;p 1"/>
          <p:cNvSpPr/>
          <p:nvPr/>
        </p:nvSpPr>
        <p:spPr>
          <a:xfrm>
            <a:off x="3102840" y="4536360"/>
            <a:ext cx="30441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We implement CUDA 12.8, Pytorch 2.6, OpenSSL 3.4.1, with oqs-provider 0.80 on Arch Linux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2025-03-07T00:39:47Z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