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1.jpeg" ContentType="image/jpeg"/>
  <Override PartName="/ppt/media/image6.png" ContentType="image/png"/>
  <Override PartName="/ppt/media/image10.png" ContentType="image/png"/>
  <Override PartName="/ppt/media/image2.jpeg" ContentType="image/jpeg"/>
  <Override PartName="/ppt/media/image13.png" ContentType="image/png"/>
  <Override PartName="/ppt/media/image4.png" ContentType="image/png"/>
  <Override PartName="/ppt/media/image14.png" ContentType="image/png"/>
  <Override PartName="/ppt/media/image5.png" ContentType="image/png"/>
  <Override PartName="/ppt/media/image7.png" ContentType="image/png"/>
  <Override PartName="/ppt/media/image11.png" ContentType="image/png"/>
  <Override PartName="/ppt/media/image8.png" ContentType="image/png"/>
  <Override PartName="/ppt/media/image12.png" ContentType="image/png"/>
  <Override PartName="/ppt/media/image3.png" ContentType="image/png"/>
  <Override PartName="/ppt/media/image9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1" r:id="rId4"/>
    <p:sldMasterId id="2147483652" r:id="rId5"/>
    <p:sldMasterId id="2147483653" r:id="rId6"/>
    <p:sldMasterId id="2147483654" r:id="rId7"/>
    <p:sldMasterId id="2147483655" r:id="rId8"/>
    <p:sldMasterId id="2147483656" r:id="rId9"/>
    <p:sldMasterId id="2147483657" r:id="rId10"/>
    <p:sldMasterId id="2147483658" r:id="rId11"/>
    <p:sldMasterId id="2147483659" r:id="rId12"/>
  </p:sldMasterIdLst>
  <p:sldIdLst>
    <p:sldId id="256" r:id="rId13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76FA58B-0B1A-42B6-892B-74DC7341BDAA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133CBD2-F759-4109-A70E-086E7AA78196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DejaVu Serif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36;p9"/>
          <p:cNvSpPr/>
          <p:nvPr/>
        </p:nvSpPr>
        <p:spPr>
          <a:xfrm>
            <a:off x="4572000" y="0"/>
            <a:ext cx="4571640" cy="514332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trike="noStrike" u="none">
              <a:solidFill>
                <a:srgbClr val="000000"/>
              </a:solidFill>
              <a:effectLst/>
              <a:uFillTx/>
              <a:latin typeface="DejaVu Sans"/>
            </a:endParaRPr>
          </a:p>
        </p:txBody>
      </p:sp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3836520" cy="369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C3B618F-7D60-4DAB-89DB-73438ECF643A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DejaVu Serif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body"/>
          </p:nvPr>
        </p:nvSpPr>
        <p:spPr>
          <a:xfrm>
            <a:off x="311760" y="4230720"/>
            <a:ext cx="5998320" cy="60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sldNum" idx="1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84F828D-ECE0-4425-B753-514CCFD8350E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DejaVu Serif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1106280"/>
            <a:ext cx="8520120" cy="1963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lnSpcReduction="9999"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120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xx%</a:t>
            </a:r>
            <a:endParaRPr b="0" lang="en-US" sz="1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3152160"/>
            <a:ext cx="8520120" cy="130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B7FFE46-2C0E-4369-88F7-F7FFBA589C16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DejaVu Serif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8426227-6162-4518-A438-C2C0CC69F85B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DejaVu Serif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2D38010-64E9-4FF0-A3CC-B005DA20B736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DejaVu Serif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1047870-2A04-4CDF-8524-48ED582EB3EC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DejaVu Serif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11CDBC1-0CEC-4836-BC37-24023004FD66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DejaVu Serif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DC5B23F-1A50-49E1-99ED-8BB27F38DB0B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DejaVu Serif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555480"/>
            <a:ext cx="2807640" cy="75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389600"/>
            <a:ext cx="2807640" cy="317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C412990-8B24-4685-A247-ECA59434F3E2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DejaVu Serif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90320" y="450000"/>
            <a:ext cx="6367320" cy="409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FC8E589-D038-4CBE-AF0B-143170F1C0C6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DejaVu Serif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2.jpeg"/><Relationship Id="rId8" Type="http://schemas.openxmlformats.org/officeDocument/2006/relationships/image" Target="../media/image3.png"/><Relationship Id="rId9" Type="http://schemas.openxmlformats.org/officeDocument/2006/relationships/image" Target="../media/image4.png"/><Relationship Id="rId10" Type="http://schemas.openxmlformats.org/officeDocument/2006/relationships/image" Target="../media/image5.png"/><Relationship Id="rId11" Type="http://schemas.openxmlformats.org/officeDocument/2006/relationships/image" Target="../media/image6.png"/><Relationship Id="rId12" Type="http://schemas.openxmlformats.org/officeDocument/2006/relationships/image" Target="../media/image7.png"/><Relationship Id="rId13" Type="http://schemas.openxmlformats.org/officeDocument/2006/relationships/image" Target="../media/image8.png"/><Relationship Id="rId14" Type="http://schemas.openxmlformats.org/officeDocument/2006/relationships/image" Target="../media/image9.png"/><Relationship Id="rId15" Type="http://schemas.openxmlformats.org/officeDocument/2006/relationships/image" Target="../media/image10.png"/><Relationship Id="rId16" Type="http://schemas.openxmlformats.org/officeDocument/2006/relationships/image" Target="../media/image11.png"/><Relationship Id="rId17" Type="http://schemas.openxmlformats.org/officeDocument/2006/relationships/image" Target="../media/image12.png"/><Relationship Id="rId18" Type="http://schemas.openxmlformats.org/officeDocument/2006/relationships/image" Target="../media/image13.png"/><Relationship Id="rId19" Type="http://schemas.openxmlformats.org/officeDocument/2006/relationships/image" Target="../media/image14.png"/><Relationship Id="rId20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111;p14"/>
          <p:cNvSpPr/>
          <p:nvPr/>
        </p:nvSpPr>
        <p:spPr>
          <a:xfrm>
            <a:off x="4320" y="1033920"/>
            <a:ext cx="3044520" cy="4109400"/>
          </a:xfrm>
          <a:prstGeom prst="rect">
            <a:avLst/>
          </a:prstGeom>
          <a:gradFill rotWithShape="0">
            <a:gsLst>
              <a:gs pos="0">
                <a:srgbClr val="1076d2"/>
              </a:gs>
              <a:gs pos="100000">
                <a:srgbClr val="093053"/>
              </a:gs>
            </a:gsLst>
            <a:lin ang="5400000"/>
          </a:gra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trike="noStrike" u="none">
              <a:solidFill>
                <a:srgbClr val="000000"/>
              </a:solidFill>
              <a:effectLst/>
              <a:uFillTx/>
              <a:latin typeface="DejaVu Sans"/>
            </a:endParaRPr>
          </a:p>
        </p:txBody>
      </p:sp>
      <p:pic>
        <p:nvPicPr>
          <p:cNvPr id="32" name="Google Shape;112;p14" descr=""/>
          <p:cNvPicPr/>
          <p:nvPr/>
        </p:nvPicPr>
        <p:blipFill>
          <a:blip r:embed="rId1"/>
          <a:srcRect l="10084" t="23980" r="72575" b="60209"/>
          <a:stretch/>
        </p:blipFill>
        <p:spPr>
          <a:xfrm>
            <a:off x="8601840" y="-23040"/>
            <a:ext cx="549360" cy="390600"/>
          </a:xfrm>
          <a:prstGeom prst="rect">
            <a:avLst/>
          </a:prstGeom>
          <a:solidFill>
            <a:srgbClr val="6fa8dc"/>
          </a:solidFill>
          <a:ln w="0">
            <a:noFill/>
          </a:ln>
        </p:spPr>
      </p:pic>
      <p:pic>
        <p:nvPicPr>
          <p:cNvPr id="33" name="Google Shape;113;p14" descr=""/>
          <p:cNvPicPr/>
          <p:nvPr/>
        </p:nvPicPr>
        <p:blipFill>
          <a:blip r:embed="rId2"/>
          <a:srcRect l="10084" t="23980" r="9668" b="60209"/>
          <a:stretch/>
        </p:blipFill>
        <p:spPr>
          <a:xfrm>
            <a:off x="6512760" y="-24120"/>
            <a:ext cx="2545560" cy="390600"/>
          </a:xfrm>
          <a:prstGeom prst="rect">
            <a:avLst/>
          </a:prstGeom>
          <a:solidFill>
            <a:srgbClr val="6fa8dc"/>
          </a:solidFill>
          <a:ln w="0">
            <a:noFill/>
          </a:ln>
        </p:spPr>
      </p:pic>
      <p:pic>
        <p:nvPicPr>
          <p:cNvPr id="34" name="Google Shape;114;p14" descr=""/>
          <p:cNvPicPr/>
          <p:nvPr/>
        </p:nvPicPr>
        <p:blipFill>
          <a:blip r:embed="rId3"/>
          <a:srcRect l="10084" t="23980" r="9668" b="60209"/>
          <a:stretch/>
        </p:blipFill>
        <p:spPr>
          <a:xfrm>
            <a:off x="4835160" y="-24120"/>
            <a:ext cx="2545560" cy="390600"/>
          </a:xfrm>
          <a:prstGeom prst="rect">
            <a:avLst/>
          </a:prstGeom>
          <a:solidFill>
            <a:srgbClr val="6fa8dc"/>
          </a:solidFill>
          <a:ln w="0">
            <a:noFill/>
          </a:ln>
        </p:spPr>
      </p:pic>
      <p:pic>
        <p:nvPicPr>
          <p:cNvPr id="35" name="Google Shape;115;p14" descr=""/>
          <p:cNvPicPr/>
          <p:nvPr/>
        </p:nvPicPr>
        <p:blipFill>
          <a:blip r:embed="rId4"/>
          <a:srcRect l="10084" t="23980" r="9668" b="60209"/>
          <a:stretch/>
        </p:blipFill>
        <p:spPr>
          <a:xfrm>
            <a:off x="2403720" y="-24120"/>
            <a:ext cx="2545560" cy="390600"/>
          </a:xfrm>
          <a:prstGeom prst="rect">
            <a:avLst/>
          </a:prstGeom>
          <a:solidFill>
            <a:srgbClr val="6fa8dc"/>
          </a:solidFill>
          <a:ln w="0">
            <a:noFill/>
          </a:ln>
        </p:spPr>
      </p:pic>
      <p:pic>
        <p:nvPicPr>
          <p:cNvPr id="36" name="Google Shape;116;p14" descr=""/>
          <p:cNvPicPr/>
          <p:nvPr/>
        </p:nvPicPr>
        <p:blipFill>
          <a:blip r:embed="rId5"/>
          <a:srcRect l="10084" t="23980" r="9668" b="60209"/>
          <a:stretch/>
        </p:blipFill>
        <p:spPr>
          <a:xfrm>
            <a:off x="0" y="-24120"/>
            <a:ext cx="2545560" cy="390600"/>
          </a:xfrm>
          <a:prstGeom prst="rect">
            <a:avLst/>
          </a:prstGeom>
          <a:solidFill>
            <a:srgbClr val="6fa8dc"/>
          </a:solidFill>
          <a:ln w="0">
            <a:noFill/>
          </a:ln>
        </p:spPr>
      </p:pic>
      <p:sp>
        <p:nvSpPr>
          <p:cNvPr id="37" name="Google Shape;117;p14"/>
          <p:cNvSpPr/>
          <p:nvPr/>
        </p:nvSpPr>
        <p:spPr>
          <a:xfrm>
            <a:off x="6094800" y="1033920"/>
            <a:ext cx="3044520" cy="4109400"/>
          </a:xfrm>
          <a:prstGeom prst="rect">
            <a:avLst/>
          </a:prstGeom>
          <a:gradFill rotWithShape="0">
            <a:gsLst>
              <a:gs pos="0">
                <a:srgbClr val="1076d2"/>
              </a:gs>
              <a:gs pos="100000">
                <a:srgbClr val="093053"/>
              </a:gs>
            </a:gsLst>
            <a:lin ang="5400000"/>
          </a:gra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trike="noStrike" u="none">
              <a:solidFill>
                <a:srgbClr val="000000"/>
              </a:solidFill>
              <a:effectLst/>
              <a:uFillTx/>
              <a:latin typeface="DejaVu Sans"/>
            </a:endParaRPr>
          </a:p>
        </p:txBody>
      </p:sp>
      <p:sp>
        <p:nvSpPr>
          <p:cNvPr id="38" name="Google Shape;118;p14"/>
          <p:cNvSpPr/>
          <p:nvPr/>
        </p:nvSpPr>
        <p:spPr>
          <a:xfrm>
            <a:off x="3049560" y="1033920"/>
            <a:ext cx="3044520" cy="4109400"/>
          </a:xfrm>
          <a:prstGeom prst="rect">
            <a:avLst/>
          </a:prstGeom>
          <a:gradFill rotWithShape="0">
            <a:gsLst>
              <a:gs pos="0">
                <a:srgbClr val="1076d2"/>
              </a:gs>
              <a:gs pos="100000">
                <a:srgbClr val="093053"/>
              </a:gs>
            </a:gsLst>
            <a:lin ang="5400000"/>
          </a:gra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trike="noStrike" u="none">
              <a:solidFill>
                <a:srgbClr val="000000"/>
              </a:solidFill>
              <a:effectLst/>
              <a:uFillTx/>
              <a:latin typeface="DejaVu Sans"/>
            </a:endParaRPr>
          </a:p>
        </p:txBody>
      </p:sp>
      <p:pic>
        <p:nvPicPr>
          <p:cNvPr id="39" name="Google Shape;119;p14" descr=""/>
          <p:cNvPicPr/>
          <p:nvPr/>
        </p:nvPicPr>
        <p:blipFill>
          <a:blip r:embed="rId6"/>
          <a:srcRect l="10084" t="23980" r="9668" b="60209"/>
          <a:stretch/>
        </p:blipFill>
        <p:spPr>
          <a:xfrm>
            <a:off x="4320" y="-104760"/>
            <a:ext cx="9143640" cy="390600"/>
          </a:xfrm>
          <a:prstGeom prst="rect">
            <a:avLst/>
          </a:prstGeom>
          <a:solidFill>
            <a:srgbClr val="6fa8dc"/>
          </a:solidFill>
          <a:ln w="0">
            <a:noFill/>
          </a:ln>
        </p:spPr>
      </p:pic>
      <p:sp>
        <p:nvSpPr>
          <p:cNvPr id="40" name="Google Shape;120;p14"/>
          <p:cNvSpPr/>
          <p:nvPr/>
        </p:nvSpPr>
        <p:spPr>
          <a:xfrm>
            <a:off x="4320" y="27360"/>
            <a:ext cx="9143640" cy="1144440"/>
          </a:xfrm>
          <a:prstGeom prst="horizontalScroll">
            <a:avLst>
              <a:gd name="adj" fmla="val 12500"/>
            </a:avLst>
          </a:prstGeom>
          <a:solidFill>
            <a:srgbClr val="ffe599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trike="noStrike" u="none">
              <a:solidFill>
                <a:srgbClr val="000000"/>
              </a:solidFill>
              <a:effectLst/>
              <a:uFillTx/>
              <a:latin typeface="DejaVu Sans"/>
            </a:endParaRPr>
          </a:p>
        </p:txBody>
      </p:sp>
      <p:sp>
        <p:nvSpPr>
          <p:cNvPr id="41" name="Google Shape;121;p14"/>
          <p:cNvSpPr/>
          <p:nvPr/>
        </p:nvSpPr>
        <p:spPr>
          <a:xfrm>
            <a:off x="38160" y="82440"/>
            <a:ext cx="9143640" cy="82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400" strike="noStrike" u="sng">
                <a:solidFill>
                  <a:schemeClr val="dk1"/>
                </a:solidFill>
                <a:effectLst/>
                <a:uFillTx/>
                <a:latin typeface="Nanum Myeongjo"/>
                <a:ea typeface="Nanum Myeongjo"/>
              </a:rPr>
              <a:t>First, Do No Harm: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DejaVu Sans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400" strike="noStrike" u="sng">
                <a:solidFill>
                  <a:schemeClr val="dk1"/>
                </a:solidFill>
                <a:effectLst/>
                <a:uFillTx/>
                <a:latin typeface="Nanum Myeongjo"/>
                <a:ea typeface="Nanum Myeongjo"/>
              </a:rPr>
              <a:t>On Making AI safe, secure and trustworthy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DejaVu Sans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DejaVu Sans"/>
            </a:endParaRPr>
          </a:p>
        </p:txBody>
      </p:sp>
      <p:pic>
        <p:nvPicPr>
          <p:cNvPr id="42" name="Google Shape;122;p14" descr=""/>
          <p:cNvPicPr/>
          <p:nvPr/>
        </p:nvPicPr>
        <p:blipFill>
          <a:blip r:embed="rId7"/>
          <a:stretch/>
        </p:blipFill>
        <p:spPr>
          <a:xfrm>
            <a:off x="7665840" y="191160"/>
            <a:ext cx="882000" cy="8240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3" name="Google Shape;123;p14"/>
          <p:cNvSpPr/>
          <p:nvPr/>
        </p:nvSpPr>
        <p:spPr>
          <a:xfrm>
            <a:off x="248400" y="3185280"/>
            <a:ext cx="2298240" cy="46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endParaRPr b="0" lang="en-US" sz="1400" strike="noStrike" u="none">
              <a:solidFill>
                <a:srgbClr val="000000"/>
              </a:solidFill>
              <a:effectLst/>
              <a:uFillTx/>
              <a:latin typeface="DejaVu Sans"/>
            </a:endParaRPr>
          </a:p>
        </p:txBody>
      </p:sp>
      <p:sp>
        <p:nvSpPr>
          <p:cNvPr id="44" name="Google Shape;124;p14"/>
          <p:cNvSpPr/>
          <p:nvPr/>
        </p:nvSpPr>
        <p:spPr>
          <a:xfrm>
            <a:off x="468360" y="3057840"/>
            <a:ext cx="2298240" cy="51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endParaRPr b="0" lang="en-US" sz="1400" strike="noStrike" u="none">
              <a:solidFill>
                <a:srgbClr val="000000"/>
              </a:solidFill>
              <a:effectLst/>
              <a:uFillTx/>
              <a:latin typeface="DejaVu Sans"/>
            </a:endParaRPr>
          </a:p>
        </p:txBody>
      </p:sp>
      <p:sp>
        <p:nvSpPr>
          <p:cNvPr id="45" name="Google Shape;125;p14"/>
          <p:cNvSpPr/>
          <p:nvPr/>
        </p:nvSpPr>
        <p:spPr>
          <a:xfrm>
            <a:off x="4320" y="978480"/>
            <a:ext cx="304452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200" strike="noStrike" u="none">
                <a:solidFill>
                  <a:schemeClr val="lt1"/>
                </a:solidFill>
                <a:effectLst/>
                <a:uFillTx/>
                <a:latin typeface="Nanum Myeongjo"/>
                <a:ea typeface="Nanum Myeongjo"/>
              </a:rPr>
              <a:t>Generative Artificial Intelligence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DejaVu Sans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200" strike="noStrike" u="none">
                <a:solidFill>
                  <a:schemeClr val="lt1"/>
                </a:solidFill>
                <a:effectLst/>
                <a:uFillTx/>
                <a:latin typeface="Nanum Myeongjo"/>
                <a:ea typeface="Nanum Myeongjo"/>
              </a:rPr>
              <a:t> (Gen AI) now is increasingly used in medicine and education. Acute impacts range from residency selection, clinical documentation, and copilots to learners and educators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DejaVu Sans"/>
            </a:endParaRPr>
          </a:p>
        </p:txBody>
      </p:sp>
      <p:sp>
        <p:nvSpPr>
          <p:cNvPr id="46" name="Google Shape;126;p14"/>
          <p:cNvSpPr/>
          <p:nvPr/>
        </p:nvSpPr>
        <p:spPr>
          <a:xfrm>
            <a:off x="1370880" y="534600"/>
            <a:ext cx="6401880" cy="55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1" lang="en" sz="550" strike="noStrike" u="none">
                <a:solidFill>
                  <a:schemeClr val="dk1"/>
                </a:solidFill>
                <a:effectLst/>
                <a:uFillTx/>
                <a:latin typeface="Nanum Myeongjo"/>
                <a:ea typeface="Nanum Myeongjo"/>
              </a:rPr>
              <a:t>Matt A. Porter, B.S</a:t>
            </a:r>
            <a:r>
              <a:rPr b="1" lang="en" sz="550" strike="noStrike" u="none" baseline="30000">
                <a:solidFill>
                  <a:schemeClr val="dk1"/>
                </a:solidFill>
                <a:effectLst/>
                <a:uFillTx/>
                <a:latin typeface="Nanum Myeongjo"/>
                <a:ea typeface="Nanum Myeongjo"/>
              </a:rPr>
              <a:t>1</a:t>
            </a:r>
            <a:r>
              <a:rPr b="1" lang="en" sz="550" strike="noStrike" u="none">
                <a:solidFill>
                  <a:schemeClr val="dk1"/>
                </a:solidFill>
                <a:effectLst/>
                <a:uFillTx/>
                <a:latin typeface="Nanum Myeongjo"/>
                <a:ea typeface="Nanum Myeongjo"/>
              </a:rPr>
              <a:t>, Henry Mroch MD</a:t>
            </a:r>
            <a:r>
              <a:rPr b="1" lang="en" sz="550" strike="noStrike" u="none" baseline="30000">
                <a:solidFill>
                  <a:schemeClr val="dk1"/>
                </a:solidFill>
                <a:effectLst/>
                <a:uFillTx/>
                <a:latin typeface="Nanum Myeongjo"/>
                <a:ea typeface="Nanum Myeongjo"/>
              </a:rPr>
              <a:t>3</a:t>
            </a:r>
            <a:br>
              <a:rPr sz="550"/>
            </a:br>
            <a:r>
              <a:rPr b="1" lang="en" sz="550" strike="noStrike" u="none" baseline="30000">
                <a:solidFill>
                  <a:schemeClr val="dk1"/>
                </a:solidFill>
                <a:effectLst/>
                <a:uFillTx/>
                <a:latin typeface="Nanum Myeongjo"/>
                <a:ea typeface="Nanum Myeongjo"/>
              </a:rPr>
              <a:t>1</a:t>
            </a:r>
            <a:r>
              <a:rPr b="1" lang="en" sz="550" strike="noStrike" u="none">
                <a:solidFill>
                  <a:schemeClr val="dk1"/>
                </a:solidFill>
                <a:effectLst/>
                <a:uFillTx/>
                <a:latin typeface="Nanum Myeongjo"/>
                <a:ea typeface="Nanum Myeongjo"/>
              </a:rPr>
              <a:t>Qompass AI, Spokane, WA</a:t>
            </a:r>
            <a:br>
              <a:rPr sz="550"/>
            </a:br>
            <a:r>
              <a:rPr b="1" lang="en" sz="550" strike="noStrike" u="none">
                <a:solidFill>
                  <a:schemeClr val="dk1"/>
                </a:solidFill>
                <a:effectLst/>
                <a:uFillTx/>
                <a:latin typeface="Nanum Myeongjo"/>
                <a:ea typeface="Nanum Myeongjo"/>
              </a:rPr>
              <a:t> </a:t>
            </a:r>
            <a:r>
              <a:rPr b="1" lang="en" sz="550" strike="noStrike" u="none" baseline="30000">
                <a:solidFill>
                  <a:schemeClr val="dk1"/>
                </a:solidFill>
                <a:effectLst/>
                <a:uFillTx/>
                <a:latin typeface="Nanum Myeongjo"/>
                <a:ea typeface="Nanum Myeongjo"/>
              </a:rPr>
              <a:t>2</a:t>
            </a:r>
            <a:r>
              <a:rPr b="1" lang="en" sz="550" strike="noStrike" u="none">
                <a:solidFill>
                  <a:schemeClr val="dk1"/>
                </a:solidFill>
                <a:effectLst/>
                <a:uFillTx/>
                <a:latin typeface="Nanum Myeongjo"/>
                <a:ea typeface="Nanum Myeongjo"/>
              </a:rPr>
              <a:t>Department of Nephrology, Washington State University Elson S. College of Medicine, Spokane, WA</a:t>
            </a:r>
            <a:endParaRPr b="0" lang="en-US" sz="550" strike="noStrike" u="none">
              <a:solidFill>
                <a:srgbClr val="000000"/>
              </a:solidFill>
              <a:effectLst/>
              <a:uFillTx/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550" strike="noStrike" u="none">
              <a:solidFill>
                <a:srgbClr val="000000"/>
              </a:solidFill>
              <a:effectLst/>
              <a:uFillTx/>
              <a:latin typeface="DejaVu Sans"/>
            </a:endParaRPr>
          </a:p>
        </p:txBody>
      </p:sp>
      <p:sp>
        <p:nvSpPr>
          <p:cNvPr id="47" name="Google Shape;127;p14"/>
          <p:cNvSpPr/>
          <p:nvPr/>
        </p:nvSpPr>
        <p:spPr>
          <a:xfrm rot="11726400">
            <a:off x="558000" y="2323800"/>
            <a:ext cx="199080" cy="318600"/>
          </a:xfrm>
          <a:prstGeom prst="up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ffc882"/>
              </a:gs>
              <a:gs pos="100000">
                <a:srgbClr val="f58e09"/>
              </a:gs>
            </a:gsLst>
            <a:lin ang="17130000"/>
          </a:gra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trike="noStrike" u="none">
              <a:solidFill>
                <a:srgbClr val="000000"/>
              </a:solidFill>
              <a:effectLst/>
              <a:uFillTx/>
              <a:latin typeface="DejaVu Sans"/>
            </a:endParaRPr>
          </a:p>
        </p:txBody>
      </p:sp>
      <p:sp>
        <p:nvSpPr>
          <p:cNvPr id="48" name="Google Shape;128;p14"/>
          <p:cNvSpPr/>
          <p:nvPr/>
        </p:nvSpPr>
        <p:spPr>
          <a:xfrm rot="10800000">
            <a:off x="1456920" y="2367000"/>
            <a:ext cx="199080" cy="318600"/>
          </a:xfrm>
          <a:prstGeom prst="up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ffc882"/>
              </a:gs>
              <a:gs pos="100000">
                <a:srgbClr val="f58e09"/>
              </a:gs>
            </a:gsLst>
            <a:lin ang="16200000"/>
          </a:gra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trike="noStrike" u="none">
              <a:solidFill>
                <a:srgbClr val="000000"/>
              </a:solidFill>
              <a:effectLst/>
              <a:uFillTx/>
              <a:latin typeface="DejaVu Sans"/>
            </a:endParaRPr>
          </a:p>
        </p:txBody>
      </p:sp>
      <p:sp>
        <p:nvSpPr>
          <p:cNvPr id="49" name="Google Shape;129;p14"/>
          <p:cNvSpPr/>
          <p:nvPr/>
        </p:nvSpPr>
        <p:spPr>
          <a:xfrm rot="8698200">
            <a:off x="2286360" y="2306520"/>
            <a:ext cx="199440" cy="318600"/>
          </a:xfrm>
          <a:prstGeom prst="up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ffc882"/>
              </a:gs>
              <a:gs pos="100000">
                <a:srgbClr val="f58e09"/>
              </a:gs>
            </a:gsLst>
            <a:lin ang="14094000"/>
          </a:gra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trike="noStrike" u="none">
              <a:solidFill>
                <a:srgbClr val="000000"/>
              </a:solidFill>
              <a:effectLst/>
              <a:uFillTx/>
              <a:latin typeface="DejaVu Sans"/>
            </a:endParaRPr>
          </a:p>
        </p:txBody>
      </p:sp>
      <p:sp>
        <p:nvSpPr>
          <p:cNvPr id="50" name="Google Shape;130;p14"/>
          <p:cNvSpPr/>
          <p:nvPr/>
        </p:nvSpPr>
        <p:spPr>
          <a:xfrm>
            <a:off x="2958840" y="1065600"/>
            <a:ext cx="304452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300" strike="noStrike" u="none">
                <a:solidFill>
                  <a:schemeClr val="lt1"/>
                </a:solidFill>
                <a:effectLst/>
                <a:uFillTx/>
                <a:latin typeface="Nanum Myeongjo"/>
                <a:ea typeface="Nanum Myeongjo"/>
              </a:rPr>
              <a:t>We developed a novel protocol of software tooling to train and host small multimodal AI models on-device.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DejaVu Sans"/>
            </a:endParaRPr>
          </a:p>
        </p:txBody>
      </p:sp>
      <p:pic>
        <p:nvPicPr>
          <p:cNvPr id="51" name="Google Shape;131;p14" descr=""/>
          <p:cNvPicPr/>
          <p:nvPr/>
        </p:nvPicPr>
        <p:blipFill>
          <a:blip r:embed="rId8"/>
          <a:stretch/>
        </p:blipFill>
        <p:spPr>
          <a:xfrm>
            <a:off x="679680" y="187560"/>
            <a:ext cx="825840" cy="8240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52" name="Google Shape;132;p14" descr=""/>
          <p:cNvPicPr/>
          <p:nvPr/>
        </p:nvPicPr>
        <p:blipFill>
          <a:blip r:embed="rId9"/>
          <a:stretch/>
        </p:blipFill>
        <p:spPr>
          <a:xfrm>
            <a:off x="21960" y="2680560"/>
            <a:ext cx="1055520" cy="593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53" name="Google Shape;133;p14" descr=""/>
          <p:cNvPicPr/>
          <p:nvPr/>
        </p:nvPicPr>
        <p:blipFill>
          <a:blip r:embed="rId10"/>
          <a:srcRect l="55799" t="0" r="0" b="0"/>
          <a:stretch/>
        </p:blipFill>
        <p:spPr>
          <a:xfrm>
            <a:off x="6172200" y="2743200"/>
            <a:ext cx="1265040" cy="13716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54" name="Google Shape;134;p14" descr=""/>
          <p:cNvPicPr/>
          <p:nvPr/>
        </p:nvPicPr>
        <p:blipFill>
          <a:blip r:embed="rId11"/>
          <a:stretch/>
        </p:blipFill>
        <p:spPr>
          <a:xfrm>
            <a:off x="2253960" y="2711520"/>
            <a:ext cx="549360" cy="549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5" name="Google Shape;135;p14"/>
          <p:cNvSpPr/>
          <p:nvPr/>
        </p:nvSpPr>
        <p:spPr>
          <a:xfrm>
            <a:off x="6006960" y="1065600"/>
            <a:ext cx="304452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300" strike="noStrike" u="none">
                <a:solidFill>
                  <a:schemeClr val="lt1"/>
                </a:solidFill>
                <a:effectLst/>
                <a:uFillTx/>
                <a:latin typeface="Nanum Myeongjo"/>
                <a:ea typeface="Nanum Myeongjo"/>
              </a:rPr>
              <a:t>Current SMM capabilities include multi-language conversation understanding with audio-text generation to address cultural and physical communication barriers. 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DejaVu Sans"/>
            </a:endParaRPr>
          </a:p>
        </p:txBody>
      </p:sp>
      <p:pic>
        <p:nvPicPr>
          <p:cNvPr id="56" name="Google Shape;136;p14" descr=""/>
          <p:cNvPicPr/>
          <p:nvPr/>
        </p:nvPicPr>
        <p:blipFill>
          <a:blip r:embed="rId12"/>
          <a:stretch/>
        </p:blipFill>
        <p:spPr>
          <a:xfrm>
            <a:off x="1318680" y="2695680"/>
            <a:ext cx="549360" cy="549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7" name="Google Shape;138;p14"/>
          <p:cNvSpPr/>
          <p:nvPr/>
        </p:nvSpPr>
        <p:spPr>
          <a:xfrm>
            <a:off x="1118880" y="3608280"/>
            <a:ext cx="1730520" cy="54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200" strike="noStrike" u="sng">
                <a:solidFill>
                  <a:schemeClr val="lt1"/>
                </a:solidFill>
                <a:effectLst/>
                <a:uFillTx/>
                <a:latin typeface="Nanum Myeongjo"/>
                <a:ea typeface="Nanum Myeongjo"/>
              </a:rPr>
              <a:t>1,000,000+ Public AI models &amp; datasets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DejaVu Sans"/>
            </a:endParaRPr>
          </a:p>
        </p:txBody>
      </p:sp>
      <p:pic>
        <p:nvPicPr>
          <p:cNvPr id="58" name="Google Shape;139;p14" descr=""/>
          <p:cNvPicPr/>
          <p:nvPr/>
        </p:nvPicPr>
        <p:blipFill>
          <a:blip r:embed="rId13"/>
          <a:stretch/>
        </p:blipFill>
        <p:spPr>
          <a:xfrm>
            <a:off x="180360" y="3451680"/>
            <a:ext cx="962640" cy="962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9" name="Google Shape;140;p14"/>
          <p:cNvSpPr/>
          <p:nvPr/>
        </p:nvSpPr>
        <p:spPr>
          <a:xfrm>
            <a:off x="180000" y="4414320"/>
            <a:ext cx="2868840" cy="54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200" strike="noStrike" u="none">
                <a:solidFill>
                  <a:schemeClr val="lt1"/>
                </a:solidFill>
                <a:effectLst/>
                <a:uFillTx/>
                <a:latin typeface="Nanum Myeongjo"/>
                <a:ea typeface="Nanum Myeongjo"/>
              </a:rPr>
              <a:t>How can individuals and institutions adopt </a:t>
            </a:r>
            <a:r>
              <a:rPr b="1" lang="en" sz="1200" strike="noStrike" u="sng">
                <a:solidFill>
                  <a:schemeClr val="lt1"/>
                </a:solidFill>
                <a:effectLst/>
                <a:uFillTx/>
                <a:latin typeface="Nanum Myeongjo"/>
                <a:ea typeface="Nanum Myeongjo"/>
              </a:rPr>
              <a:t>quality AI</a:t>
            </a:r>
            <a:r>
              <a:rPr b="1" lang="en" sz="1200" strike="noStrike" u="none">
                <a:solidFill>
                  <a:schemeClr val="lt1"/>
                </a:solidFill>
                <a:effectLst/>
                <a:uFillTx/>
                <a:latin typeface="Nanum Myeongjo"/>
                <a:ea typeface="Nanum Myeongjo"/>
              </a:rPr>
              <a:t>?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DejaVu Sans"/>
            </a:endParaRPr>
          </a:p>
        </p:txBody>
      </p:sp>
      <p:pic>
        <p:nvPicPr>
          <p:cNvPr id="60" name="Google Shape;142;p14" descr=""/>
          <p:cNvPicPr/>
          <p:nvPr/>
        </p:nvPicPr>
        <p:blipFill>
          <a:blip r:embed="rId14"/>
          <a:stretch/>
        </p:blipFill>
        <p:spPr>
          <a:xfrm>
            <a:off x="3189600" y="2277720"/>
            <a:ext cx="986040" cy="7387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1" name="Google Shape;143;p14" descr=""/>
          <p:cNvPicPr/>
          <p:nvPr/>
        </p:nvPicPr>
        <p:blipFill>
          <a:blip r:embed="rId15"/>
          <a:stretch/>
        </p:blipFill>
        <p:spPr>
          <a:xfrm>
            <a:off x="5060520" y="2277720"/>
            <a:ext cx="762120" cy="7387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2" name="Google Shape;144;p14" descr=""/>
          <p:cNvPicPr/>
          <p:nvPr/>
        </p:nvPicPr>
        <p:blipFill>
          <a:blip r:embed="rId16"/>
          <a:stretch/>
        </p:blipFill>
        <p:spPr>
          <a:xfrm>
            <a:off x="3311280" y="3539520"/>
            <a:ext cx="2443320" cy="12754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3" name="Google Shape;145;p14"/>
          <p:cNvSpPr/>
          <p:nvPr/>
        </p:nvSpPr>
        <p:spPr>
          <a:xfrm rot="12601800">
            <a:off x="5271480" y="3083040"/>
            <a:ext cx="199080" cy="318600"/>
          </a:xfrm>
          <a:prstGeom prst="up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ffc882"/>
              </a:gs>
              <a:gs pos="100000">
                <a:srgbClr val="f58e09"/>
              </a:gs>
            </a:gsLst>
            <a:lin ang="18006000"/>
          </a:gra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trike="noStrike" u="none">
              <a:solidFill>
                <a:srgbClr val="000000"/>
              </a:solidFill>
              <a:effectLst/>
              <a:uFillTx/>
              <a:latin typeface="DejaVu Sans"/>
            </a:endParaRPr>
          </a:p>
        </p:txBody>
      </p:sp>
      <p:sp>
        <p:nvSpPr>
          <p:cNvPr id="64" name="Google Shape;146;p14"/>
          <p:cNvSpPr/>
          <p:nvPr/>
        </p:nvSpPr>
        <p:spPr>
          <a:xfrm rot="8698200">
            <a:off x="3704040" y="3086280"/>
            <a:ext cx="199440" cy="318600"/>
          </a:xfrm>
          <a:prstGeom prst="up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ffc882"/>
              </a:gs>
              <a:gs pos="100000">
                <a:srgbClr val="f58e09"/>
              </a:gs>
            </a:gsLst>
            <a:lin ang="14094000"/>
          </a:gra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trike="noStrike" u="none">
              <a:solidFill>
                <a:srgbClr val="000000"/>
              </a:solidFill>
              <a:effectLst/>
              <a:uFillTx/>
              <a:latin typeface="DejaVu Sans"/>
            </a:endParaRPr>
          </a:p>
        </p:txBody>
      </p:sp>
      <p:pic>
        <p:nvPicPr>
          <p:cNvPr id="65" name="Google Shape;147;p14" descr=""/>
          <p:cNvPicPr/>
          <p:nvPr/>
        </p:nvPicPr>
        <p:blipFill>
          <a:blip r:embed="rId17"/>
          <a:stretch/>
        </p:blipFill>
        <p:spPr>
          <a:xfrm>
            <a:off x="7579800" y="2743200"/>
            <a:ext cx="1371600" cy="1343520"/>
          </a:xfrm>
          <a:prstGeom prst="rect">
            <a:avLst/>
          </a:prstGeom>
          <a:gradFill rotWithShape="0">
            <a:gsLst>
              <a:gs pos="0">
                <a:srgbClr val="1076d2"/>
              </a:gs>
              <a:gs pos="100000">
                <a:srgbClr val="093053"/>
              </a:gs>
            </a:gsLst>
            <a:lin ang="5400000"/>
          </a:gradFill>
          <a:ln w="0">
            <a:noFill/>
          </a:ln>
        </p:spPr>
      </p:pic>
      <p:pic>
        <p:nvPicPr>
          <p:cNvPr id="66" name="" descr=""/>
          <p:cNvPicPr/>
          <p:nvPr/>
        </p:nvPicPr>
        <p:blipFill>
          <a:blip r:embed="rId18"/>
          <a:stretch/>
        </p:blipFill>
        <p:spPr>
          <a:xfrm>
            <a:off x="4257000" y="2307600"/>
            <a:ext cx="700200" cy="700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7" name="Google Shape;128;p 1"/>
          <p:cNvSpPr/>
          <p:nvPr/>
        </p:nvSpPr>
        <p:spPr>
          <a:xfrm rot="10800000">
            <a:off x="4500000" y="3110400"/>
            <a:ext cx="199080" cy="318600"/>
          </a:xfrm>
          <a:prstGeom prst="up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ffc882"/>
              </a:gs>
              <a:gs pos="100000">
                <a:srgbClr val="f58e09"/>
              </a:gs>
            </a:gsLst>
            <a:lin ang="16200000"/>
          </a:gra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US" sz="1400" strike="noStrike" u="none">
              <a:solidFill>
                <a:srgbClr val="000000"/>
              </a:solidFill>
              <a:effectLst/>
              <a:uFillTx/>
              <a:latin typeface="DejaVu Sans"/>
            </a:endParaRPr>
          </a:p>
        </p:txBody>
      </p:sp>
      <p:sp>
        <p:nvSpPr>
          <p:cNvPr id="68" name=""/>
          <p:cNvSpPr/>
          <p:nvPr/>
        </p:nvSpPr>
        <p:spPr>
          <a:xfrm>
            <a:off x="4320" y="3321000"/>
            <a:ext cx="3044520" cy="2286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DejaVu Sans"/>
            </a:endParaRPr>
          </a:p>
        </p:txBody>
      </p:sp>
      <p:pic>
        <p:nvPicPr>
          <p:cNvPr id="69" name="" descr=""/>
          <p:cNvPicPr/>
          <p:nvPr/>
        </p:nvPicPr>
        <p:blipFill>
          <a:blip r:embed="rId19"/>
          <a:stretch/>
        </p:blipFill>
        <p:spPr>
          <a:xfrm>
            <a:off x="6172200" y="4572000"/>
            <a:ext cx="2743200" cy="2826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Application>LibreOffice/25.2.1.2$Linux_X86_64 LibreOffice_project/520$Build-2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2025-03-06T23:27:51Z</dcterms:modified>
  <cp:revision>3</cp:revision>
  <dc:subject/>
  <dc:title/>
</cp:coreProperties>
</file>