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73" r:id="rId5"/>
    <p:sldId id="269" r:id="rId6"/>
    <p:sldId id="268" r:id="rId7"/>
    <p:sldId id="266" r:id="rId8"/>
    <p:sldId id="267" r:id="rId9"/>
    <p:sldId id="272" r:id="rId10"/>
  </p:sldIdLst>
  <p:sldSz cx="9144000" cy="6858000" type="screen4x3"/>
  <p:notesSz cx="7102475" cy="93694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kowski, Meredith" initials="MJ" lastIdx="18" clrIdx="0"/>
  <p:cmAuthor id="1" name="Soutar, Colin" initials="CS" lastIdx="13"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71"/>
    <p:restoredTop sz="93118" autoAdjust="0"/>
  </p:normalViewPr>
  <p:slideViewPr>
    <p:cSldViewPr>
      <p:cViewPr varScale="1">
        <p:scale>
          <a:sx n="115" d="100"/>
          <a:sy n="115" d="100"/>
        </p:scale>
        <p:origin x="656"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68471"/>
          </a:xfrm>
          <a:prstGeom prst="rect">
            <a:avLst/>
          </a:prstGeom>
        </p:spPr>
        <p:txBody>
          <a:bodyPr vert="horz" lIns="94119" tIns="47060" rIns="94119" bIns="47060" rtlCol="0"/>
          <a:lstStyle>
            <a:lvl1pPr algn="l">
              <a:defRPr sz="1200"/>
            </a:lvl1pPr>
          </a:lstStyle>
          <a:p>
            <a:endParaRPr lang="en-US" dirty="0"/>
          </a:p>
        </p:txBody>
      </p:sp>
      <p:sp>
        <p:nvSpPr>
          <p:cNvPr id="3" name="Date Placeholder 2"/>
          <p:cNvSpPr>
            <a:spLocks noGrp="1"/>
          </p:cNvSpPr>
          <p:nvPr>
            <p:ph type="dt" idx="1"/>
          </p:nvPr>
        </p:nvSpPr>
        <p:spPr>
          <a:xfrm>
            <a:off x="4023092" y="0"/>
            <a:ext cx="3077739" cy="468471"/>
          </a:xfrm>
          <a:prstGeom prst="rect">
            <a:avLst/>
          </a:prstGeom>
        </p:spPr>
        <p:txBody>
          <a:bodyPr vert="horz" lIns="94119" tIns="47060" rIns="94119" bIns="47060" rtlCol="0"/>
          <a:lstStyle>
            <a:lvl1pPr algn="r">
              <a:defRPr sz="1200"/>
            </a:lvl1pPr>
          </a:lstStyle>
          <a:p>
            <a:fld id="{97D5898E-EF2F-4952-94DE-0BB8A07082FF}" type="datetimeFigureOut">
              <a:rPr lang="en-US" smtClean="0"/>
              <a:t>1/29/19</a:t>
            </a:fld>
            <a:endParaRPr lang="en-US" dirty="0"/>
          </a:p>
        </p:txBody>
      </p:sp>
      <p:sp>
        <p:nvSpPr>
          <p:cNvPr id="4" name="Slide Image Placeholder 3"/>
          <p:cNvSpPr>
            <a:spLocks noGrp="1" noRot="1" noChangeAspect="1"/>
          </p:cNvSpPr>
          <p:nvPr>
            <p:ph type="sldImg" idx="2"/>
          </p:nvPr>
        </p:nvSpPr>
        <p:spPr>
          <a:xfrm>
            <a:off x="1209675" y="703263"/>
            <a:ext cx="4683125" cy="3513137"/>
          </a:xfrm>
          <a:prstGeom prst="rect">
            <a:avLst/>
          </a:prstGeom>
          <a:noFill/>
          <a:ln w="12700">
            <a:solidFill>
              <a:prstClr val="black"/>
            </a:solidFill>
          </a:ln>
        </p:spPr>
        <p:txBody>
          <a:bodyPr vert="horz" lIns="94119" tIns="47060" rIns="94119" bIns="47060" rtlCol="0" anchor="ctr"/>
          <a:lstStyle/>
          <a:p>
            <a:endParaRPr lang="en-US" dirty="0"/>
          </a:p>
        </p:txBody>
      </p:sp>
      <p:sp>
        <p:nvSpPr>
          <p:cNvPr id="5" name="Notes Placeholder 4"/>
          <p:cNvSpPr>
            <a:spLocks noGrp="1"/>
          </p:cNvSpPr>
          <p:nvPr>
            <p:ph type="body" sz="quarter" idx="3"/>
          </p:nvPr>
        </p:nvSpPr>
        <p:spPr>
          <a:xfrm>
            <a:off x="710248" y="4450477"/>
            <a:ext cx="5681980" cy="4216241"/>
          </a:xfrm>
          <a:prstGeom prst="rect">
            <a:avLst/>
          </a:prstGeom>
        </p:spPr>
        <p:txBody>
          <a:bodyPr vert="horz" lIns="94119" tIns="47060" rIns="94119" bIns="4706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9328"/>
            <a:ext cx="3077739" cy="468471"/>
          </a:xfrm>
          <a:prstGeom prst="rect">
            <a:avLst/>
          </a:prstGeom>
        </p:spPr>
        <p:txBody>
          <a:bodyPr vert="horz" lIns="94119" tIns="47060" rIns="94119" bIns="4706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3092" y="8899328"/>
            <a:ext cx="3077739" cy="468471"/>
          </a:xfrm>
          <a:prstGeom prst="rect">
            <a:avLst/>
          </a:prstGeom>
        </p:spPr>
        <p:txBody>
          <a:bodyPr vert="horz" lIns="94119" tIns="47060" rIns="94119" bIns="47060" rtlCol="0" anchor="b"/>
          <a:lstStyle>
            <a:lvl1pPr algn="r">
              <a:defRPr sz="1200"/>
            </a:lvl1pPr>
          </a:lstStyle>
          <a:p>
            <a:fld id="{2E670CBA-C004-4367-9C53-94214031C084}" type="slidenum">
              <a:rPr lang="en-US" smtClean="0"/>
              <a:t>‹#›</a:t>
            </a:fld>
            <a:endParaRPr lang="en-US" dirty="0"/>
          </a:p>
        </p:txBody>
      </p:sp>
    </p:spTree>
    <p:extLst>
      <p:ext uri="{BB962C8B-B14F-4D97-AF65-F5344CB8AC3E}">
        <p14:creationId xmlns:p14="http://schemas.microsoft.com/office/powerpoint/2010/main" val="2685542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dirty="0">
                <a:latin typeface="Arial" panose="020B0604020202020204" pitchFamily="34" charset="0"/>
                <a:cs typeface="Arial" panose="020B0604020202020204" pitchFamily="34" charset="0"/>
              </a:rPr>
              <a:t>NIST Privacy Risk Assessment Methodology</a:t>
            </a:r>
          </a:p>
          <a:p>
            <a:pPr algn="l"/>
            <a:r>
              <a:rPr lang="en-US" sz="1200" b="0" dirty="0">
                <a:latin typeface="Arial" panose="020B0604020202020204" pitchFamily="34" charset="0"/>
                <a:cs typeface="Arial" panose="020B0604020202020204" pitchFamily="34" charset="0"/>
              </a:rPr>
              <a:t>Version: February 2019</a:t>
            </a:r>
            <a:endParaRPr lang="en-US" sz="1200" b="0" dirty="0"/>
          </a:p>
        </p:txBody>
      </p:sp>
      <p:sp>
        <p:nvSpPr>
          <p:cNvPr id="4" name="Slide Number Placeholder 3"/>
          <p:cNvSpPr>
            <a:spLocks noGrp="1"/>
          </p:cNvSpPr>
          <p:nvPr>
            <p:ph type="sldNum" sz="quarter" idx="5"/>
          </p:nvPr>
        </p:nvSpPr>
        <p:spPr/>
        <p:txBody>
          <a:bodyPr/>
          <a:lstStyle/>
          <a:p>
            <a:fld id="{2E670CBA-C004-4367-9C53-94214031C084}" type="slidenum">
              <a:rPr lang="en-US" smtClean="0"/>
              <a:t>1</a:t>
            </a:fld>
            <a:endParaRPr lang="en-US" dirty="0"/>
          </a:p>
        </p:txBody>
      </p:sp>
    </p:spTree>
    <p:extLst>
      <p:ext uri="{BB962C8B-B14F-4D97-AF65-F5344CB8AC3E}">
        <p14:creationId xmlns:p14="http://schemas.microsoft.com/office/powerpoint/2010/main" val="1856525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dirty="0">
                <a:latin typeface="Arial" panose="020B0604020202020204" pitchFamily="34" charset="0"/>
                <a:cs typeface="Arial" panose="020B0604020202020204" pitchFamily="34" charset="0"/>
              </a:rPr>
              <a:t>NIST Privacy Risk Assessment Methodology</a:t>
            </a:r>
          </a:p>
          <a:p>
            <a:pPr algn="l"/>
            <a:r>
              <a:rPr lang="en-US" sz="1200" b="0" dirty="0">
                <a:latin typeface="Arial" panose="020B0604020202020204" pitchFamily="34" charset="0"/>
                <a:cs typeface="Arial" panose="020B0604020202020204" pitchFamily="34" charset="0"/>
              </a:rPr>
              <a:t>Version: February 2019</a:t>
            </a:r>
            <a:endParaRPr lang="en-US" sz="1200" b="0" dirty="0"/>
          </a:p>
        </p:txBody>
      </p:sp>
      <p:sp>
        <p:nvSpPr>
          <p:cNvPr id="4" name="Slide Number Placeholder 3"/>
          <p:cNvSpPr>
            <a:spLocks noGrp="1"/>
          </p:cNvSpPr>
          <p:nvPr>
            <p:ph type="sldNum" sz="quarter" idx="5"/>
          </p:nvPr>
        </p:nvSpPr>
        <p:spPr/>
        <p:txBody>
          <a:bodyPr/>
          <a:lstStyle/>
          <a:p>
            <a:fld id="{2E670CBA-C004-4367-9C53-94214031C084}" type="slidenum">
              <a:rPr lang="en-US" smtClean="0"/>
              <a:t>2</a:t>
            </a:fld>
            <a:endParaRPr lang="en-US" dirty="0"/>
          </a:p>
        </p:txBody>
      </p:sp>
    </p:spTree>
    <p:extLst>
      <p:ext uri="{BB962C8B-B14F-4D97-AF65-F5344CB8AC3E}">
        <p14:creationId xmlns:p14="http://schemas.microsoft.com/office/powerpoint/2010/main" val="1003997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dirty="0">
                <a:latin typeface="Arial" panose="020B0604020202020204" pitchFamily="34" charset="0"/>
                <a:cs typeface="Arial" panose="020B0604020202020204" pitchFamily="34" charset="0"/>
              </a:rPr>
              <a:t>NIST Privacy Risk Assessment Methodology</a:t>
            </a:r>
          </a:p>
          <a:p>
            <a:pPr algn="l"/>
            <a:r>
              <a:rPr lang="en-US" sz="1200" b="0" dirty="0">
                <a:latin typeface="Arial" panose="020B0604020202020204" pitchFamily="34" charset="0"/>
                <a:cs typeface="Arial" panose="020B0604020202020204" pitchFamily="34" charset="0"/>
              </a:rPr>
              <a:t>Version: February 2019</a:t>
            </a:r>
            <a:endParaRPr lang="en-US" sz="1200" b="0" dirty="0"/>
          </a:p>
        </p:txBody>
      </p:sp>
      <p:sp>
        <p:nvSpPr>
          <p:cNvPr id="4" name="Slide Number Placeholder 3"/>
          <p:cNvSpPr>
            <a:spLocks noGrp="1"/>
          </p:cNvSpPr>
          <p:nvPr>
            <p:ph type="sldNum" sz="quarter" idx="5"/>
          </p:nvPr>
        </p:nvSpPr>
        <p:spPr/>
        <p:txBody>
          <a:bodyPr/>
          <a:lstStyle/>
          <a:p>
            <a:fld id="{2E670CBA-C004-4367-9C53-94214031C084}" type="slidenum">
              <a:rPr lang="en-US" smtClean="0"/>
              <a:t>3</a:t>
            </a:fld>
            <a:endParaRPr lang="en-US" dirty="0"/>
          </a:p>
        </p:txBody>
      </p:sp>
    </p:spTree>
    <p:extLst>
      <p:ext uri="{BB962C8B-B14F-4D97-AF65-F5344CB8AC3E}">
        <p14:creationId xmlns:p14="http://schemas.microsoft.com/office/powerpoint/2010/main" val="458550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dirty="0">
                <a:latin typeface="Arial" panose="020B0604020202020204" pitchFamily="34" charset="0"/>
                <a:cs typeface="Arial" panose="020B0604020202020204" pitchFamily="34" charset="0"/>
              </a:rPr>
              <a:t>NIST Privacy Risk Assessment Methodology</a:t>
            </a:r>
          </a:p>
          <a:p>
            <a:pPr algn="l"/>
            <a:r>
              <a:rPr lang="en-US" sz="1200" b="0" dirty="0">
                <a:latin typeface="Arial" panose="020B0604020202020204" pitchFamily="34" charset="0"/>
                <a:cs typeface="Arial" panose="020B0604020202020204" pitchFamily="34" charset="0"/>
              </a:rPr>
              <a:t>Version: February 2019</a:t>
            </a:r>
            <a:endParaRPr lang="en-US" sz="1200" b="0" dirty="0"/>
          </a:p>
        </p:txBody>
      </p:sp>
      <p:sp>
        <p:nvSpPr>
          <p:cNvPr id="4" name="Slide Number Placeholder 3"/>
          <p:cNvSpPr>
            <a:spLocks noGrp="1"/>
          </p:cNvSpPr>
          <p:nvPr>
            <p:ph type="sldNum" sz="quarter" idx="10"/>
          </p:nvPr>
        </p:nvSpPr>
        <p:spPr/>
        <p:txBody>
          <a:bodyPr/>
          <a:lstStyle/>
          <a:p>
            <a:fld id="{2E670CBA-C004-4367-9C53-94214031C084}" type="slidenum">
              <a:rPr lang="en-US" smtClean="0"/>
              <a:t>4</a:t>
            </a:fld>
            <a:endParaRPr lang="en-US" dirty="0"/>
          </a:p>
        </p:txBody>
      </p:sp>
    </p:spTree>
    <p:extLst>
      <p:ext uri="{BB962C8B-B14F-4D97-AF65-F5344CB8AC3E}">
        <p14:creationId xmlns:p14="http://schemas.microsoft.com/office/powerpoint/2010/main" val="295358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dirty="0">
                <a:latin typeface="Arial" panose="020B0604020202020204" pitchFamily="34" charset="0"/>
                <a:cs typeface="Arial" panose="020B0604020202020204" pitchFamily="34" charset="0"/>
              </a:rPr>
              <a:t>NIST Privacy Risk Assessment Methodology</a:t>
            </a:r>
          </a:p>
          <a:p>
            <a:pPr algn="l"/>
            <a:r>
              <a:rPr lang="en-US" sz="1200" b="0" dirty="0">
                <a:latin typeface="Arial" panose="020B0604020202020204" pitchFamily="34" charset="0"/>
                <a:cs typeface="Arial" panose="020B0604020202020204" pitchFamily="34" charset="0"/>
              </a:rPr>
              <a:t>Version: February 2019</a:t>
            </a:r>
            <a:endParaRPr lang="en-US" sz="1200" b="0" dirty="0"/>
          </a:p>
        </p:txBody>
      </p:sp>
      <p:sp>
        <p:nvSpPr>
          <p:cNvPr id="4" name="Slide Number Placeholder 3"/>
          <p:cNvSpPr>
            <a:spLocks noGrp="1"/>
          </p:cNvSpPr>
          <p:nvPr>
            <p:ph type="sldNum" sz="quarter" idx="10"/>
          </p:nvPr>
        </p:nvSpPr>
        <p:spPr/>
        <p:txBody>
          <a:bodyPr/>
          <a:lstStyle/>
          <a:p>
            <a:fld id="{2E670CBA-C004-4367-9C53-94214031C084}" type="slidenum">
              <a:rPr lang="en-US" smtClean="0"/>
              <a:t>5</a:t>
            </a:fld>
            <a:endParaRPr lang="en-US" dirty="0"/>
          </a:p>
        </p:txBody>
      </p:sp>
    </p:spTree>
    <p:extLst>
      <p:ext uri="{BB962C8B-B14F-4D97-AF65-F5344CB8AC3E}">
        <p14:creationId xmlns:p14="http://schemas.microsoft.com/office/powerpoint/2010/main" val="295358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dirty="0">
                <a:latin typeface="Arial" panose="020B0604020202020204" pitchFamily="34" charset="0"/>
                <a:cs typeface="Arial" panose="020B0604020202020204" pitchFamily="34" charset="0"/>
              </a:rPr>
              <a:t>NIST Privacy Risk Assessment Methodology</a:t>
            </a:r>
          </a:p>
          <a:p>
            <a:pPr algn="l"/>
            <a:r>
              <a:rPr lang="en-US" sz="1200" b="0" dirty="0">
                <a:latin typeface="Arial" panose="020B0604020202020204" pitchFamily="34" charset="0"/>
                <a:cs typeface="Arial" panose="020B0604020202020204" pitchFamily="34" charset="0"/>
              </a:rPr>
              <a:t>Version: February 2019</a:t>
            </a:r>
            <a:endParaRPr lang="en-US" sz="1200" b="0" dirty="0"/>
          </a:p>
        </p:txBody>
      </p:sp>
      <p:sp>
        <p:nvSpPr>
          <p:cNvPr id="4" name="Slide Number Placeholder 3"/>
          <p:cNvSpPr>
            <a:spLocks noGrp="1"/>
          </p:cNvSpPr>
          <p:nvPr>
            <p:ph type="sldNum" sz="quarter" idx="5"/>
          </p:nvPr>
        </p:nvSpPr>
        <p:spPr/>
        <p:txBody>
          <a:bodyPr/>
          <a:lstStyle/>
          <a:p>
            <a:fld id="{2E670CBA-C004-4367-9C53-94214031C084}" type="slidenum">
              <a:rPr lang="en-US" smtClean="0"/>
              <a:t>6</a:t>
            </a:fld>
            <a:endParaRPr lang="en-US" dirty="0"/>
          </a:p>
        </p:txBody>
      </p:sp>
    </p:spTree>
    <p:extLst>
      <p:ext uri="{BB962C8B-B14F-4D97-AF65-F5344CB8AC3E}">
        <p14:creationId xmlns:p14="http://schemas.microsoft.com/office/powerpoint/2010/main" val="582312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61CF14B-D4DA-4002-8C19-F3329E07867D}" type="datetimeFigureOut">
              <a:rPr lang="en-US" smtClean="0"/>
              <a:t>1/29/19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B74397-C2A9-43EA-A697-D20FCE9E72C8}" type="slidenum">
              <a:rPr lang="en-US" smtClean="0"/>
              <a:t>‹#›</a:t>
            </a:fld>
            <a:endParaRPr lang="en-US" dirty="0"/>
          </a:p>
        </p:txBody>
      </p:sp>
    </p:spTree>
    <p:extLst>
      <p:ext uri="{BB962C8B-B14F-4D97-AF65-F5344CB8AC3E}">
        <p14:creationId xmlns:p14="http://schemas.microsoft.com/office/powerpoint/2010/main" val="2851480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1CF14B-D4DA-4002-8C19-F3329E07867D}" type="datetimeFigureOut">
              <a:rPr lang="en-US" smtClean="0"/>
              <a:t>1/29/19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B74397-C2A9-43EA-A697-D20FCE9E72C8}" type="slidenum">
              <a:rPr lang="en-US" smtClean="0"/>
              <a:t>‹#›</a:t>
            </a:fld>
            <a:endParaRPr lang="en-US" dirty="0"/>
          </a:p>
        </p:txBody>
      </p:sp>
    </p:spTree>
    <p:extLst>
      <p:ext uri="{BB962C8B-B14F-4D97-AF65-F5344CB8AC3E}">
        <p14:creationId xmlns:p14="http://schemas.microsoft.com/office/powerpoint/2010/main" val="880236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1CF14B-D4DA-4002-8C19-F3329E07867D}" type="datetimeFigureOut">
              <a:rPr lang="en-US" smtClean="0"/>
              <a:t>1/29/19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B74397-C2A9-43EA-A697-D20FCE9E72C8}" type="slidenum">
              <a:rPr lang="en-US" smtClean="0"/>
              <a:t>‹#›</a:t>
            </a:fld>
            <a:endParaRPr lang="en-US" dirty="0"/>
          </a:p>
        </p:txBody>
      </p:sp>
    </p:spTree>
    <p:extLst>
      <p:ext uri="{BB962C8B-B14F-4D97-AF65-F5344CB8AC3E}">
        <p14:creationId xmlns:p14="http://schemas.microsoft.com/office/powerpoint/2010/main" val="784952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1CF14B-D4DA-4002-8C19-F3329E07867D}" type="datetimeFigureOut">
              <a:rPr lang="en-US" smtClean="0"/>
              <a:t>1/29/19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B74397-C2A9-43EA-A697-D20FCE9E72C8}" type="slidenum">
              <a:rPr lang="en-US" smtClean="0"/>
              <a:t>‹#›</a:t>
            </a:fld>
            <a:endParaRPr lang="en-US" dirty="0"/>
          </a:p>
        </p:txBody>
      </p:sp>
    </p:spTree>
    <p:extLst>
      <p:ext uri="{BB962C8B-B14F-4D97-AF65-F5344CB8AC3E}">
        <p14:creationId xmlns:p14="http://schemas.microsoft.com/office/powerpoint/2010/main" val="3956668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1CF14B-D4DA-4002-8C19-F3329E07867D}" type="datetimeFigureOut">
              <a:rPr lang="en-US" smtClean="0"/>
              <a:t>1/29/19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B74397-C2A9-43EA-A697-D20FCE9E72C8}" type="slidenum">
              <a:rPr lang="en-US" smtClean="0"/>
              <a:t>‹#›</a:t>
            </a:fld>
            <a:endParaRPr lang="en-US" dirty="0"/>
          </a:p>
        </p:txBody>
      </p:sp>
    </p:spTree>
    <p:extLst>
      <p:ext uri="{BB962C8B-B14F-4D97-AF65-F5344CB8AC3E}">
        <p14:creationId xmlns:p14="http://schemas.microsoft.com/office/powerpoint/2010/main" val="2586804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61CF14B-D4DA-4002-8C19-F3329E07867D}" type="datetimeFigureOut">
              <a:rPr lang="en-US" smtClean="0"/>
              <a:t>1/29/19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CB74397-C2A9-43EA-A697-D20FCE9E72C8}" type="slidenum">
              <a:rPr lang="en-US" smtClean="0"/>
              <a:t>‹#›</a:t>
            </a:fld>
            <a:endParaRPr lang="en-US" dirty="0"/>
          </a:p>
        </p:txBody>
      </p:sp>
    </p:spTree>
    <p:extLst>
      <p:ext uri="{BB962C8B-B14F-4D97-AF65-F5344CB8AC3E}">
        <p14:creationId xmlns:p14="http://schemas.microsoft.com/office/powerpoint/2010/main" val="3022340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61CF14B-D4DA-4002-8C19-F3329E07867D}" type="datetimeFigureOut">
              <a:rPr lang="en-US" smtClean="0"/>
              <a:t>1/29/19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CB74397-C2A9-43EA-A697-D20FCE9E72C8}" type="slidenum">
              <a:rPr lang="en-US" smtClean="0"/>
              <a:t>‹#›</a:t>
            </a:fld>
            <a:endParaRPr lang="en-US" dirty="0"/>
          </a:p>
        </p:txBody>
      </p:sp>
    </p:spTree>
    <p:extLst>
      <p:ext uri="{BB962C8B-B14F-4D97-AF65-F5344CB8AC3E}">
        <p14:creationId xmlns:p14="http://schemas.microsoft.com/office/powerpoint/2010/main" val="1681032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61CF14B-D4DA-4002-8C19-F3329E07867D}" type="datetimeFigureOut">
              <a:rPr lang="en-US" smtClean="0"/>
              <a:t>1/29/19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CB74397-C2A9-43EA-A697-D20FCE9E72C8}" type="slidenum">
              <a:rPr lang="en-US" smtClean="0"/>
              <a:t>‹#›</a:t>
            </a:fld>
            <a:endParaRPr lang="en-US" dirty="0"/>
          </a:p>
        </p:txBody>
      </p:sp>
    </p:spTree>
    <p:extLst>
      <p:ext uri="{BB962C8B-B14F-4D97-AF65-F5344CB8AC3E}">
        <p14:creationId xmlns:p14="http://schemas.microsoft.com/office/powerpoint/2010/main" val="1697672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1CF14B-D4DA-4002-8C19-F3329E07867D}" type="datetimeFigureOut">
              <a:rPr lang="en-US" smtClean="0"/>
              <a:t>1/29/19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CB74397-C2A9-43EA-A697-D20FCE9E72C8}" type="slidenum">
              <a:rPr lang="en-US" smtClean="0"/>
              <a:t>‹#›</a:t>
            </a:fld>
            <a:endParaRPr lang="en-US" dirty="0"/>
          </a:p>
        </p:txBody>
      </p:sp>
    </p:spTree>
    <p:extLst>
      <p:ext uri="{BB962C8B-B14F-4D97-AF65-F5344CB8AC3E}">
        <p14:creationId xmlns:p14="http://schemas.microsoft.com/office/powerpoint/2010/main" val="1741144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1CF14B-D4DA-4002-8C19-F3329E07867D}" type="datetimeFigureOut">
              <a:rPr lang="en-US" smtClean="0"/>
              <a:t>1/29/19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CB74397-C2A9-43EA-A697-D20FCE9E72C8}" type="slidenum">
              <a:rPr lang="en-US" smtClean="0"/>
              <a:t>‹#›</a:t>
            </a:fld>
            <a:endParaRPr lang="en-US" dirty="0"/>
          </a:p>
        </p:txBody>
      </p:sp>
    </p:spTree>
    <p:extLst>
      <p:ext uri="{BB962C8B-B14F-4D97-AF65-F5344CB8AC3E}">
        <p14:creationId xmlns:p14="http://schemas.microsoft.com/office/powerpoint/2010/main" val="1179797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1CF14B-D4DA-4002-8C19-F3329E07867D}" type="datetimeFigureOut">
              <a:rPr lang="en-US" smtClean="0"/>
              <a:t>1/29/19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CB74397-C2A9-43EA-A697-D20FCE9E72C8}" type="slidenum">
              <a:rPr lang="en-US" smtClean="0"/>
              <a:t>‹#›</a:t>
            </a:fld>
            <a:endParaRPr lang="en-US" dirty="0"/>
          </a:p>
        </p:txBody>
      </p:sp>
    </p:spTree>
    <p:extLst>
      <p:ext uri="{BB962C8B-B14F-4D97-AF65-F5344CB8AC3E}">
        <p14:creationId xmlns:p14="http://schemas.microsoft.com/office/powerpoint/2010/main" val="925664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1CF14B-D4DA-4002-8C19-F3329E07867D}" type="datetimeFigureOut">
              <a:rPr lang="en-US" smtClean="0"/>
              <a:t>1/29/19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74397-C2A9-43EA-A697-D20FCE9E72C8}" type="slidenum">
              <a:rPr lang="en-US" smtClean="0"/>
              <a:t>‹#›</a:t>
            </a:fld>
            <a:endParaRPr lang="en-US" dirty="0"/>
          </a:p>
        </p:txBody>
      </p:sp>
    </p:spTree>
    <p:extLst>
      <p:ext uri="{BB962C8B-B14F-4D97-AF65-F5344CB8AC3E}">
        <p14:creationId xmlns:p14="http://schemas.microsoft.com/office/powerpoint/2010/main" val="4277764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3F47DF-63FA-614F-ADD0-4D03F510EDED}"/>
              </a:ext>
            </a:extLst>
          </p:cNvPr>
          <p:cNvSpPr>
            <a:spLocks noGrp="1"/>
          </p:cNvSpPr>
          <p:nvPr>
            <p:ph type="title"/>
          </p:nvPr>
        </p:nvSpPr>
        <p:spPr>
          <a:xfrm>
            <a:off x="457200" y="609600"/>
            <a:ext cx="8229600" cy="1295400"/>
          </a:xfrm>
        </p:spPr>
        <p:txBody>
          <a:bodyPr>
            <a:normAutofit fontScale="90000"/>
          </a:bodyPr>
          <a:lstStyle/>
          <a:p>
            <a:r>
              <a:rPr lang="en-US" b="1" dirty="0">
                <a:solidFill>
                  <a:schemeClr val="accent5"/>
                </a:solidFill>
                <a:latin typeface="Arial" panose="020B0604020202020204" pitchFamily="34" charset="0"/>
                <a:cs typeface="Arial" panose="020B0604020202020204" pitchFamily="34" charset="0"/>
              </a:rPr>
              <a:t>Worksheet 2: Supporting Data Map</a:t>
            </a:r>
            <a:endParaRPr lang="en-US" dirty="0">
              <a:solidFill>
                <a:schemeClr val="accent5"/>
              </a:solidFill>
            </a:endParaRPr>
          </a:p>
        </p:txBody>
      </p:sp>
      <p:sp>
        <p:nvSpPr>
          <p:cNvPr id="3" name="Content Placeholder 2"/>
          <p:cNvSpPr>
            <a:spLocks noGrp="1"/>
          </p:cNvSpPr>
          <p:nvPr>
            <p:ph idx="1"/>
          </p:nvPr>
        </p:nvSpPr>
        <p:spPr>
          <a:xfrm>
            <a:off x="457200" y="1981200"/>
            <a:ext cx="8229600" cy="4602162"/>
          </a:xfrm>
        </p:spPr>
        <p:txBody>
          <a:bodyPr>
            <a:normAutofit fontScale="92500" lnSpcReduction="10000"/>
          </a:bodyPr>
          <a:lstStyle/>
          <a:p>
            <a:r>
              <a:rPr lang="en-US" sz="2000" dirty="0"/>
              <a:t>Worksheet 2 is used to identify the inputs to the privacy risk model, including: </a:t>
            </a:r>
          </a:p>
          <a:p>
            <a:pPr lvl="1"/>
            <a:r>
              <a:rPr lang="en-US" sz="1800" dirty="0"/>
              <a:t>Data actions being performed by the system</a:t>
            </a:r>
          </a:p>
          <a:p>
            <a:pPr lvl="1"/>
            <a:r>
              <a:rPr lang="en-US" sz="1800" dirty="0"/>
              <a:t>Data being processed by the data actions</a:t>
            </a:r>
          </a:p>
          <a:p>
            <a:pPr lvl="1"/>
            <a:r>
              <a:rPr lang="en-US" sz="1800" dirty="0"/>
              <a:t>Relevant contextual factors</a:t>
            </a:r>
          </a:p>
          <a:p>
            <a:pPr marL="57150" indent="0">
              <a:buNone/>
            </a:pPr>
            <a:r>
              <a:rPr lang="en-US" sz="2000" b="1" dirty="0"/>
              <a:t>Task 2:</a:t>
            </a:r>
          </a:p>
          <a:p>
            <a:r>
              <a:rPr lang="en-US" sz="2000" dirty="0"/>
              <a:t>In order to identify the data actions and the data being processed it is helpful to create a data map of the system(s) to be assessed. </a:t>
            </a:r>
          </a:p>
          <a:p>
            <a:r>
              <a:rPr lang="en-US" sz="2000" dirty="0"/>
              <a:t>The following data maps illustrate common system design diagrams, but organizations can overlay the data map on any system design artifact typically used by the organization to enable easier collaboration with system designers or engineers.</a:t>
            </a:r>
          </a:p>
          <a:p>
            <a:r>
              <a:rPr lang="en-US" sz="2000" b="1" dirty="0"/>
              <a:t>Note</a:t>
            </a:r>
            <a:r>
              <a:rPr lang="en-US" sz="2000" dirty="0"/>
              <a:t> that the scenario described in the following slides and the remainder of the worksheets is purely illustrative. It does not necessarily demonstrate a feasible or desirable federated identity solution. </a:t>
            </a:r>
          </a:p>
        </p:txBody>
      </p:sp>
      <p:sp>
        <p:nvSpPr>
          <p:cNvPr id="4" name="Title 4">
            <a:extLst>
              <a:ext uri="{FF2B5EF4-FFF2-40B4-BE49-F238E27FC236}">
                <a16:creationId xmlns:a16="http://schemas.microsoft.com/office/drawing/2014/main" id="{BC8CD418-EC3A-7D43-BF4A-B0ABC8214DA5}"/>
              </a:ext>
            </a:extLst>
          </p:cNvPr>
          <p:cNvSpPr txBox="1">
            <a:spLocks/>
          </p:cNvSpPr>
          <p:nvPr/>
        </p:nvSpPr>
        <p:spPr>
          <a:xfrm>
            <a:off x="0" y="0"/>
            <a:ext cx="8229600" cy="6096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pPr algn="l"/>
            <a:r>
              <a:rPr lang="en-US" sz="1400" b="0" dirty="0">
                <a:latin typeface="Arial" panose="020B0604020202020204" pitchFamily="34" charset="0"/>
                <a:cs typeface="Arial" panose="020B0604020202020204" pitchFamily="34" charset="0"/>
              </a:rPr>
              <a:t>NIST Privacy Risk Assessment Methodology</a:t>
            </a:r>
          </a:p>
          <a:p>
            <a:pPr algn="l"/>
            <a:r>
              <a:rPr lang="en-US" sz="1400" b="0" dirty="0">
                <a:latin typeface="Arial" panose="020B0604020202020204" pitchFamily="34" charset="0"/>
                <a:cs typeface="Arial" panose="020B0604020202020204" pitchFamily="34" charset="0"/>
              </a:rPr>
              <a:t>Version: February 2019</a:t>
            </a:r>
            <a:endParaRPr lang="en-US" sz="1400" b="0" dirty="0"/>
          </a:p>
        </p:txBody>
      </p:sp>
    </p:spTree>
    <p:extLst>
      <p:ext uri="{BB962C8B-B14F-4D97-AF65-F5344CB8AC3E}">
        <p14:creationId xmlns:p14="http://schemas.microsoft.com/office/powerpoint/2010/main" val="3596026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AF8B463-9B41-C740-8F09-CCFBD5473982}"/>
              </a:ext>
            </a:extLst>
          </p:cNvPr>
          <p:cNvSpPr>
            <a:spLocks noGrp="1"/>
          </p:cNvSpPr>
          <p:nvPr>
            <p:ph type="title"/>
          </p:nvPr>
        </p:nvSpPr>
        <p:spPr/>
        <p:txBody>
          <a:bodyPr>
            <a:normAutofit/>
          </a:bodyPr>
          <a:lstStyle/>
          <a:p>
            <a:r>
              <a:rPr lang="en-US" dirty="0"/>
              <a:t>Example Use Case</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ACME IDP service generates a high-assurance identity credential by combining:</a:t>
            </a:r>
          </a:p>
          <a:p>
            <a:r>
              <a:rPr lang="en-US" dirty="0"/>
              <a:t>The individual’s (social site) online identity, </a:t>
            </a:r>
          </a:p>
          <a:p>
            <a:r>
              <a:rPr lang="en-US" dirty="0"/>
              <a:t>An in-person identity proofing event at a trusted third party office (such as a UPS, FedEx location etc.), and </a:t>
            </a:r>
          </a:p>
          <a:p>
            <a:r>
              <a:rPr lang="en-US" dirty="0"/>
              <a:t>A One Time Password (OTP) service to be used as a second authentication factor.</a:t>
            </a:r>
          </a:p>
          <a:p>
            <a:endParaRPr lang="en-US" dirty="0"/>
          </a:p>
          <a:p>
            <a:pPr marL="0" indent="0">
              <a:buNone/>
            </a:pPr>
            <a:r>
              <a:rPr lang="en-US" dirty="0"/>
              <a:t>The high-assurance credential will subsequently be used to verify the identity of the individual as he or she attempts to access government benefits.</a:t>
            </a:r>
          </a:p>
        </p:txBody>
      </p:sp>
    </p:spTree>
    <p:extLst>
      <p:ext uri="{BB962C8B-B14F-4D97-AF65-F5344CB8AC3E}">
        <p14:creationId xmlns:p14="http://schemas.microsoft.com/office/powerpoint/2010/main" val="4099609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rot="5400000">
            <a:off x="762000" y="2215143"/>
            <a:ext cx="685800" cy="506431"/>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1537996" y="2283692"/>
            <a:ext cx="1981200" cy="369332"/>
          </a:xfrm>
          <a:prstGeom prst="rect">
            <a:avLst/>
          </a:prstGeom>
          <a:noFill/>
        </p:spPr>
        <p:txBody>
          <a:bodyPr wrap="square" rtlCol="0">
            <a:spAutoFit/>
          </a:bodyPr>
          <a:lstStyle/>
          <a:p>
            <a:r>
              <a:rPr lang="en-US" dirty="0"/>
              <a:t>Collection</a:t>
            </a:r>
          </a:p>
        </p:txBody>
      </p:sp>
      <p:sp>
        <p:nvSpPr>
          <p:cNvPr id="5" name="Hexagon 4"/>
          <p:cNvSpPr/>
          <p:nvPr/>
        </p:nvSpPr>
        <p:spPr>
          <a:xfrm>
            <a:off x="814374" y="3149204"/>
            <a:ext cx="581053" cy="519112"/>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1537996" y="3224094"/>
            <a:ext cx="3008586" cy="369332"/>
          </a:xfrm>
          <a:prstGeom prst="rect">
            <a:avLst/>
          </a:prstGeom>
          <a:noFill/>
        </p:spPr>
        <p:txBody>
          <a:bodyPr wrap="square" rtlCol="0">
            <a:spAutoFit/>
          </a:bodyPr>
          <a:lstStyle/>
          <a:p>
            <a:r>
              <a:rPr lang="en-US" dirty="0"/>
              <a:t>Retention/Logging</a:t>
            </a:r>
          </a:p>
        </p:txBody>
      </p:sp>
      <p:sp>
        <p:nvSpPr>
          <p:cNvPr id="9" name="5-Point Star 8"/>
          <p:cNvSpPr/>
          <p:nvPr/>
        </p:nvSpPr>
        <p:spPr>
          <a:xfrm>
            <a:off x="800100" y="4006261"/>
            <a:ext cx="609600" cy="654844"/>
          </a:xfrm>
          <a:prstGeom prst="star5">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537996" y="4149017"/>
            <a:ext cx="2940722" cy="369332"/>
          </a:xfrm>
          <a:prstGeom prst="rect">
            <a:avLst/>
          </a:prstGeom>
          <a:noFill/>
        </p:spPr>
        <p:txBody>
          <a:bodyPr wrap="square" rtlCol="0">
            <a:spAutoFit/>
          </a:bodyPr>
          <a:lstStyle/>
          <a:p>
            <a:r>
              <a:rPr lang="en-US" dirty="0"/>
              <a:t>Generation/Transformation</a:t>
            </a:r>
          </a:p>
        </p:txBody>
      </p:sp>
      <p:sp>
        <p:nvSpPr>
          <p:cNvPr id="6" name="Parallelogram 5"/>
          <p:cNvSpPr/>
          <p:nvPr/>
        </p:nvSpPr>
        <p:spPr>
          <a:xfrm>
            <a:off x="762000" y="4999050"/>
            <a:ext cx="685800" cy="585249"/>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1537996" y="5107008"/>
            <a:ext cx="3008586" cy="369332"/>
          </a:xfrm>
          <a:prstGeom prst="rect">
            <a:avLst/>
          </a:prstGeom>
          <a:noFill/>
        </p:spPr>
        <p:txBody>
          <a:bodyPr wrap="square" rtlCol="0">
            <a:spAutoFit/>
          </a:bodyPr>
          <a:lstStyle/>
          <a:p>
            <a:r>
              <a:rPr lang="en-US" dirty="0"/>
              <a:t>Disclosure/Transfer</a:t>
            </a:r>
          </a:p>
        </p:txBody>
      </p:sp>
      <p:sp>
        <p:nvSpPr>
          <p:cNvPr id="8" name="Flowchart: Summing Junction 7"/>
          <p:cNvSpPr/>
          <p:nvPr/>
        </p:nvSpPr>
        <p:spPr>
          <a:xfrm>
            <a:off x="824169" y="5922242"/>
            <a:ext cx="561463" cy="554758"/>
          </a:xfrm>
          <a:prstGeom prst="flowChartSummingJuncti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1537996" y="6014955"/>
            <a:ext cx="1981200" cy="369332"/>
          </a:xfrm>
          <a:prstGeom prst="rect">
            <a:avLst/>
          </a:prstGeom>
          <a:noFill/>
        </p:spPr>
        <p:txBody>
          <a:bodyPr wrap="square" rtlCol="0">
            <a:spAutoFit/>
          </a:bodyPr>
          <a:lstStyle/>
          <a:p>
            <a:r>
              <a:rPr lang="en-US" dirty="0"/>
              <a:t>Disposal</a:t>
            </a:r>
          </a:p>
        </p:txBody>
      </p:sp>
      <p:sp>
        <p:nvSpPr>
          <p:cNvPr id="19" name="Rectangle 18"/>
          <p:cNvSpPr/>
          <p:nvPr/>
        </p:nvSpPr>
        <p:spPr>
          <a:xfrm>
            <a:off x="5105400" y="2971800"/>
            <a:ext cx="914400" cy="4137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5105400" y="3809579"/>
            <a:ext cx="914400" cy="4213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5105400" y="4684510"/>
            <a:ext cx="914400" cy="4213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6172200" y="2994025"/>
            <a:ext cx="2230818" cy="369332"/>
          </a:xfrm>
          <a:prstGeom prst="rect">
            <a:avLst/>
          </a:prstGeom>
          <a:noFill/>
        </p:spPr>
        <p:txBody>
          <a:bodyPr wrap="square" rtlCol="0" anchor="ctr">
            <a:spAutoFit/>
          </a:bodyPr>
          <a:lstStyle/>
          <a:p>
            <a:r>
              <a:rPr lang="en-US" dirty="0"/>
              <a:t>ACME IDP</a:t>
            </a:r>
          </a:p>
        </p:txBody>
      </p:sp>
      <p:sp>
        <p:nvSpPr>
          <p:cNvPr id="24" name="TextBox 23"/>
          <p:cNvSpPr txBox="1"/>
          <p:nvPr/>
        </p:nvSpPr>
        <p:spPr>
          <a:xfrm>
            <a:off x="6172200" y="3697069"/>
            <a:ext cx="2230818" cy="646331"/>
          </a:xfrm>
          <a:prstGeom prst="rect">
            <a:avLst/>
          </a:prstGeom>
          <a:noFill/>
        </p:spPr>
        <p:txBody>
          <a:bodyPr wrap="square" rtlCol="0" anchor="ctr">
            <a:spAutoFit/>
          </a:bodyPr>
          <a:lstStyle/>
          <a:p>
            <a:r>
              <a:rPr lang="en-US" dirty="0"/>
              <a:t>Commercial third-party</a:t>
            </a:r>
          </a:p>
        </p:txBody>
      </p:sp>
      <p:sp>
        <p:nvSpPr>
          <p:cNvPr id="25" name="TextBox 24"/>
          <p:cNvSpPr txBox="1"/>
          <p:nvPr/>
        </p:nvSpPr>
        <p:spPr>
          <a:xfrm>
            <a:off x="6172200" y="4572000"/>
            <a:ext cx="2230818" cy="646331"/>
          </a:xfrm>
          <a:prstGeom prst="rect">
            <a:avLst/>
          </a:prstGeom>
          <a:noFill/>
        </p:spPr>
        <p:txBody>
          <a:bodyPr wrap="square" rtlCol="0" anchor="ctr">
            <a:spAutoFit/>
          </a:bodyPr>
          <a:lstStyle/>
          <a:p>
            <a:r>
              <a:rPr lang="en-US" dirty="0"/>
              <a:t>Government third-party</a:t>
            </a:r>
          </a:p>
        </p:txBody>
      </p:sp>
      <p:sp>
        <p:nvSpPr>
          <p:cNvPr id="31" name="Title 1"/>
          <p:cNvSpPr txBox="1">
            <a:spLocks/>
          </p:cNvSpPr>
          <p:nvPr/>
        </p:nvSpPr>
        <p:spPr>
          <a:xfrm>
            <a:off x="152400" y="-228600"/>
            <a:ext cx="8534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600" dirty="0"/>
          </a:p>
        </p:txBody>
      </p:sp>
      <p:sp>
        <p:nvSpPr>
          <p:cNvPr id="33" name="TextBox 32"/>
          <p:cNvSpPr txBox="1"/>
          <p:nvPr/>
        </p:nvSpPr>
        <p:spPr>
          <a:xfrm>
            <a:off x="474432" y="1534437"/>
            <a:ext cx="4038601" cy="400110"/>
          </a:xfrm>
          <a:prstGeom prst="rect">
            <a:avLst/>
          </a:prstGeom>
          <a:noFill/>
        </p:spPr>
        <p:txBody>
          <a:bodyPr wrap="square" rtlCol="0">
            <a:spAutoFit/>
          </a:bodyPr>
          <a:lstStyle/>
          <a:p>
            <a:pPr algn="ctr"/>
            <a:r>
              <a:rPr lang="en-US" sz="2000" b="1" dirty="0"/>
              <a:t>High–level data action indicator</a:t>
            </a:r>
          </a:p>
        </p:txBody>
      </p:sp>
      <p:sp>
        <p:nvSpPr>
          <p:cNvPr id="34" name="TextBox 33"/>
          <p:cNvSpPr txBox="1"/>
          <p:nvPr/>
        </p:nvSpPr>
        <p:spPr>
          <a:xfrm>
            <a:off x="5088168" y="1981200"/>
            <a:ext cx="3768107" cy="707886"/>
          </a:xfrm>
          <a:prstGeom prst="rect">
            <a:avLst/>
          </a:prstGeom>
          <a:noFill/>
        </p:spPr>
        <p:txBody>
          <a:bodyPr wrap="square" rtlCol="0">
            <a:spAutoFit/>
          </a:bodyPr>
          <a:lstStyle/>
          <a:p>
            <a:pPr algn="ctr"/>
            <a:r>
              <a:rPr lang="en-US" sz="2000" b="1" dirty="0"/>
              <a:t>Color coding to depict the operator of the data action </a:t>
            </a:r>
          </a:p>
        </p:txBody>
      </p:sp>
      <p:sp>
        <p:nvSpPr>
          <p:cNvPr id="18" name="Title 17">
            <a:extLst>
              <a:ext uri="{FF2B5EF4-FFF2-40B4-BE49-F238E27FC236}">
                <a16:creationId xmlns:a16="http://schemas.microsoft.com/office/drawing/2014/main" id="{646320D7-8EA2-E440-9926-D3D1C4BAC3F9}"/>
              </a:ext>
            </a:extLst>
          </p:cNvPr>
          <p:cNvSpPr>
            <a:spLocks noGrp="1"/>
          </p:cNvSpPr>
          <p:nvPr>
            <p:ph type="title"/>
          </p:nvPr>
        </p:nvSpPr>
        <p:spPr/>
        <p:txBody>
          <a:bodyPr>
            <a:normAutofit/>
          </a:bodyPr>
          <a:lstStyle/>
          <a:p>
            <a:r>
              <a:rPr lang="en-US" b="1" dirty="0"/>
              <a:t>Legend</a:t>
            </a:r>
          </a:p>
        </p:txBody>
      </p:sp>
      <p:cxnSp>
        <p:nvCxnSpPr>
          <p:cNvPr id="26" name="Straight Connector 25">
            <a:extLst>
              <a:ext uri="{FF2B5EF4-FFF2-40B4-BE49-F238E27FC236}">
                <a16:creationId xmlns:a16="http://schemas.microsoft.com/office/drawing/2014/main" id="{0E48363C-4610-8143-A224-D2B2C4AE3A03}"/>
              </a:ext>
            </a:extLst>
          </p:cNvPr>
          <p:cNvCxnSpPr>
            <a:cxnSpLocks/>
          </p:cNvCxnSpPr>
          <p:nvPr/>
        </p:nvCxnSpPr>
        <p:spPr>
          <a:xfrm>
            <a:off x="4800600" y="1776447"/>
            <a:ext cx="0" cy="4395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3520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275" y="5998055"/>
            <a:ext cx="923925" cy="695325"/>
          </a:xfrm>
          <a:prstGeom prst="rect">
            <a:avLst/>
          </a:prstGeom>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itle 1"/>
          <p:cNvSpPr>
            <a:spLocks noGrp="1"/>
          </p:cNvSpPr>
          <p:nvPr>
            <p:ph type="title"/>
          </p:nvPr>
        </p:nvSpPr>
        <p:spPr>
          <a:xfrm>
            <a:off x="304800" y="-304800"/>
            <a:ext cx="8534400" cy="1143000"/>
          </a:xfrm>
        </p:spPr>
        <p:txBody>
          <a:bodyPr>
            <a:normAutofit fontScale="90000"/>
          </a:bodyPr>
          <a:lstStyle/>
          <a:p>
            <a:r>
              <a:rPr lang="en-US" sz="3600" dirty="0"/>
              <a:t>Generation of high-assurance credential </a:t>
            </a:r>
          </a:p>
        </p:txBody>
      </p:sp>
      <p:pic>
        <p:nvPicPr>
          <p:cNvPr id="8"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4953000"/>
            <a:ext cx="942975" cy="13906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2" name="TextBox 21"/>
          <p:cNvSpPr txBox="1"/>
          <p:nvPr/>
        </p:nvSpPr>
        <p:spPr>
          <a:xfrm>
            <a:off x="203302" y="4496428"/>
            <a:ext cx="1705788" cy="584775"/>
          </a:xfrm>
          <a:prstGeom prst="rect">
            <a:avLst/>
          </a:prstGeom>
          <a:noFill/>
        </p:spPr>
        <p:txBody>
          <a:bodyPr wrap="none" rtlCol="0">
            <a:spAutoFit/>
          </a:bodyPr>
          <a:lstStyle/>
          <a:p>
            <a:r>
              <a:rPr lang="en-US" sz="1600" b="1" dirty="0"/>
              <a:t>Third Party Cloud </a:t>
            </a:r>
          </a:p>
          <a:p>
            <a:r>
              <a:rPr lang="en-US" sz="1600" b="1" dirty="0"/>
              <a:t>Hosting Service</a:t>
            </a:r>
          </a:p>
        </p:txBody>
      </p:sp>
      <p:sp>
        <p:nvSpPr>
          <p:cNvPr id="11" name="TextBox 10"/>
          <p:cNvSpPr txBox="1"/>
          <p:nvPr/>
        </p:nvSpPr>
        <p:spPr>
          <a:xfrm>
            <a:off x="2606686" y="6343650"/>
            <a:ext cx="1035027" cy="338554"/>
          </a:xfrm>
          <a:prstGeom prst="rect">
            <a:avLst/>
          </a:prstGeom>
          <a:noFill/>
        </p:spPr>
        <p:txBody>
          <a:bodyPr wrap="none" rtlCol="0">
            <a:spAutoFit/>
          </a:bodyPr>
          <a:lstStyle/>
          <a:p>
            <a:r>
              <a:rPr lang="en-US" sz="1600" b="1" dirty="0"/>
              <a:t>ACME IDP</a:t>
            </a:r>
          </a:p>
        </p:txBody>
      </p:sp>
      <p:cxnSp>
        <p:nvCxnSpPr>
          <p:cNvPr id="5" name="Straight Arrow Connector 4"/>
          <p:cNvCxnSpPr/>
          <p:nvPr/>
        </p:nvCxnSpPr>
        <p:spPr>
          <a:xfrm>
            <a:off x="3505200" y="3276600"/>
            <a:ext cx="15434" cy="1524000"/>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828800" y="3621496"/>
            <a:ext cx="1337347" cy="1255304"/>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8" name="5-Point Star 27"/>
          <p:cNvSpPr>
            <a:spLocks noChangeAspect="1"/>
          </p:cNvSpPr>
          <p:nvPr/>
        </p:nvSpPr>
        <p:spPr>
          <a:xfrm>
            <a:off x="3468762" y="5354794"/>
            <a:ext cx="487681" cy="523875"/>
          </a:xfrm>
          <a:prstGeom prst="star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Hexagon 44"/>
          <p:cNvSpPr>
            <a:spLocks noChangeAspect="1"/>
          </p:cNvSpPr>
          <p:nvPr/>
        </p:nvSpPr>
        <p:spPr>
          <a:xfrm>
            <a:off x="557188" y="6366510"/>
            <a:ext cx="464843" cy="415290"/>
          </a:xfrm>
          <a:prstGeom prst="hexagon">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p:cNvSpPr txBox="1"/>
          <p:nvPr/>
        </p:nvSpPr>
        <p:spPr>
          <a:xfrm>
            <a:off x="76200" y="2551093"/>
            <a:ext cx="2110830" cy="1600438"/>
          </a:xfrm>
          <a:prstGeom prst="rect">
            <a:avLst/>
          </a:prstGeom>
          <a:noFill/>
        </p:spPr>
        <p:txBody>
          <a:bodyPr wrap="square" rtlCol="0">
            <a:spAutoFit/>
          </a:bodyPr>
          <a:lstStyle/>
          <a:p>
            <a:r>
              <a:rPr lang="en-US" sz="1400" b="1" dirty="0"/>
              <a:t>1. </a:t>
            </a:r>
            <a:r>
              <a:rPr lang="en-US" sz="1400" dirty="0"/>
              <a:t>ACME collects individual’s PI from social site:</a:t>
            </a:r>
          </a:p>
          <a:p>
            <a:r>
              <a:rPr lang="en-US" sz="1400" dirty="0"/>
              <a:t>- Self-asserted full name</a:t>
            </a:r>
          </a:p>
          <a:p>
            <a:r>
              <a:rPr lang="en-US" sz="1400" dirty="0"/>
              <a:t>- Validated email</a:t>
            </a:r>
          </a:p>
          <a:p>
            <a:r>
              <a:rPr lang="en-US" sz="1400" dirty="0"/>
              <a:t>- List of friends</a:t>
            </a:r>
          </a:p>
          <a:p>
            <a:r>
              <a:rPr lang="en-US" sz="1400" dirty="0"/>
              <a:t>- Profile photograph</a:t>
            </a:r>
          </a:p>
        </p:txBody>
      </p:sp>
      <p:pic>
        <p:nvPicPr>
          <p:cNvPr id="48"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b="28906"/>
          <a:stretch/>
        </p:blipFill>
        <p:spPr bwMode="auto">
          <a:xfrm>
            <a:off x="152400" y="1789093"/>
            <a:ext cx="1064721" cy="74712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1" name="TextBox 50"/>
          <p:cNvSpPr txBox="1"/>
          <p:nvPr/>
        </p:nvSpPr>
        <p:spPr>
          <a:xfrm>
            <a:off x="76200" y="1142762"/>
            <a:ext cx="1060483" cy="584775"/>
          </a:xfrm>
          <a:prstGeom prst="rect">
            <a:avLst/>
          </a:prstGeom>
          <a:noFill/>
        </p:spPr>
        <p:txBody>
          <a:bodyPr wrap="none" rtlCol="0">
            <a:spAutoFit/>
          </a:bodyPr>
          <a:lstStyle/>
          <a:p>
            <a:r>
              <a:rPr lang="en-US" sz="1600" b="1" dirty="0"/>
              <a:t>Social Site</a:t>
            </a:r>
          </a:p>
          <a:p>
            <a:r>
              <a:rPr lang="en-US" sz="1600" b="1" dirty="0"/>
              <a:t>Credential</a:t>
            </a:r>
          </a:p>
        </p:txBody>
      </p:sp>
      <p:sp>
        <p:nvSpPr>
          <p:cNvPr id="53" name="TextBox 52"/>
          <p:cNvSpPr txBox="1"/>
          <p:nvPr/>
        </p:nvSpPr>
        <p:spPr>
          <a:xfrm>
            <a:off x="4166871" y="6253904"/>
            <a:ext cx="4383963" cy="523220"/>
          </a:xfrm>
          <a:prstGeom prst="rect">
            <a:avLst/>
          </a:prstGeom>
          <a:noFill/>
        </p:spPr>
        <p:txBody>
          <a:bodyPr wrap="square" rtlCol="0">
            <a:spAutoFit/>
          </a:bodyPr>
          <a:lstStyle/>
          <a:p>
            <a:r>
              <a:rPr lang="en-US" sz="1400" b="1" dirty="0"/>
              <a:t>8. </a:t>
            </a:r>
            <a:r>
              <a:rPr lang="en-US" sz="1400" dirty="0"/>
              <a:t>ACME generates high-assurance credential based on PI collected and OTP-provided token identifier</a:t>
            </a:r>
          </a:p>
        </p:txBody>
      </p:sp>
      <p:pic>
        <p:nvPicPr>
          <p:cNvPr id="1027"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b="25807"/>
          <a:stretch/>
        </p:blipFill>
        <p:spPr bwMode="auto">
          <a:xfrm>
            <a:off x="2819400" y="736286"/>
            <a:ext cx="498920" cy="93281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2" name="TextBox 61"/>
          <p:cNvSpPr txBox="1"/>
          <p:nvPr/>
        </p:nvSpPr>
        <p:spPr>
          <a:xfrm>
            <a:off x="2590800" y="1566446"/>
            <a:ext cx="1029449" cy="338554"/>
          </a:xfrm>
          <a:prstGeom prst="rect">
            <a:avLst/>
          </a:prstGeom>
          <a:noFill/>
        </p:spPr>
        <p:txBody>
          <a:bodyPr wrap="none" rtlCol="0">
            <a:spAutoFit/>
          </a:bodyPr>
          <a:lstStyle/>
          <a:p>
            <a:r>
              <a:rPr lang="en-US" sz="1600" b="1" dirty="0"/>
              <a:t>Individual</a:t>
            </a:r>
            <a:endParaRPr lang="en-US" sz="1400" b="1" dirty="0"/>
          </a:p>
        </p:txBody>
      </p:sp>
      <p:sp>
        <p:nvSpPr>
          <p:cNvPr id="64" name="Isosceles Triangle 63"/>
          <p:cNvSpPr>
            <a:spLocks noChangeAspect="1"/>
          </p:cNvSpPr>
          <p:nvPr/>
        </p:nvSpPr>
        <p:spPr>
          <a:xfrm rot="5400000">
            <a:off x="2064013" y="3662538"/>
            <a:ext cx="577524" cy="495441"/>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4"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6200" y="2529380"/>
            <a:ext cx="313486" cy="59482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6"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633" y="4419838"/>
            <a:ext cx="608367" cy="8971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60" name="Straight Arrow Connector 59"/>
          <p:cNvCxnSpPr/>
          <p:nvPr/>
        </p:nvCxnSpPr>
        <p:spPr>
          <a:xfrm flipV="1">
            <a:off x="1828800" y="5705008"/>
            <a:ext cx="1158739" cy="390992"/>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5288341" y="4081046"/>
            <a:ext cx="1188659" cy="338554"/>
          </a:xfrm>
          <a:prstGeom prst="rect">
            <a:avLst/>
          </a:prstGeom>
          <a:noFill/>
        </p:spPr>
        <p:txBody>
          <a:bodyPr wrap="none" rtlCol="0">
            <a:spAutoFit/>
          </a:bodyPr>
          <a:lstStyle/>
          <a:p>
            <a:r>
              <a:rPr lang="en-US" sz="1600" b="1" dirty="0"/>
              <a:t>OTP Service</a:t>
            </a:r>
          </a:p>
        </p:txBody>
      </p:sp>
      <p:sp>
        <p:nvSpPr>
          <p:cNvPr id="68" name="5-Point Star 67"/>
          <p:cNvSpPr>
            <a:spLocks noChangeAspect="1"/>
          </p:cNvSpPr>
          <p:nvPr/>
        </p:nvSpPr>
        <p:spPr>
          <a:xfrm>
            <a:off x="6015299" y="4591033"/>
            <a:ext cx="487681" cy="523875"/>
          </a:xfrm>
          <a:prstGeom prst="star5">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TextBox 77"/>
          <p:cNvSpPr txBox="1"/>
          <p:nvPr/>
        </p:nvSpPr>
        <p:spPr>
          <a:xfrm>
            <a:off x="4961686" y="457200"/>
            <a:ext cx="4182314" cy="1384995"/>
          </a:xfrm>
          <a:prstGeom prst="rect">
            <a:avLst/>
          </a:prstGeom>
          <a:noFill/>
        </p:spPr>
        <p:txBody>
          <a:bodyPr wrap="square" rtlCol="0">
            <a:spAutoFit/>
          </a:bodyPr>
          <a:lstStyle/>
          <a:p>
            <a:r>
              <a:rPr lang="en-US" sz="1400" b="1" dirty="0"/>
              <a:t>3. </a:t>
            </a:r>
            <a:r>
              <a:rPr lang="en-US" sz="1400" dirty="0"/>
              <a:t>Individual provides hard copy documentation to third party employee for proofing and data entry to ACME:</a:t>
            </a:r>
          </a:p>
          <a:p>
            <a:pPr marL="285750" indent="-285750">
              <a:buFontTx/>
              <a:buChar char="-"/>
            </a:pPr>
            <a:r>
              <a:rPr lang="en-US" sz="1400" dirty="0"/>
              <a:t>Driver's license</a:t>
            </a:r>
          </a:p>
          <a:p>
            <a:pPr marL="285750" indent="-285750">
              <a:buFontTx/>
              <a:buChar char="-"/>
            </a:pPr>
            <a:r>
              <a:rPr lang="en-US" sz="1400" dirty="0"/>
              <a:t>SSN card</a:t>
            </a:r>
          </a:p>
          <a:p>
            <a:pPr marL="285750" indent="-285750">
              <a:buFontTx/>
              <a:buChar char="-"/>
            </a:pPr>
            <a:r>
              <a:rPr lang="en-US" sz="1400" dirty="0"/>
              <a:t>Cellular number</a:t>
            </a:r>
          </a:p>
        </p:txBody>
      </p:sp>
      <p:sp>
        <p:nvSpPr>
          <p:cNvPr id="80" name="TextBox 79"/>
          <p:cNvSpPr txBox="1"/>
          <p:nvPr/>
        </p:nvSpPr>
        <p:spPr>
          <a:xfrm>
            <a:off x="7004401" y="1639412"/>
            <a:ext cx="1535998" cy="830997"/>
          </a:xfrm>
          <a:prstGeom prst="rect">
            <a:avLst/>
          </a:prstGeom>
          <a:noFill/>
        </p:spPr>
        <p:txBody>
          <a:bodyPr wrap="none" rtlCol="0">
            <a:spAutoFit/>
          </a:bodyPr>
          <a:lstStyle/>
          <a:p>
            <a:pPr algn="ctr"/>
            <a:r>
              <a:rPr lang="en-US" sz="1600" b="1" dirty="0"/>
              <a:t>Third Party</a:t>
            </a:r>
          </a:p>
          <a:p>
            <a:pPr algn="ctr"/>
            <a:r>
              <a:rPr lang="en-US" sz="1600" b="1" dirty="0"/>
              <a:t>In-person </a:t>
            </a:r>
          </a:p>
          <a:p>
            <a:pPr algn="ctr"/>
            <a:r>
              <a:rPr lang="en-US" sz="1600" b="1" dirty="0"/>
              <a:t>Identity Proofer</a:t>
            </a:r>
          </a:p>
        </p:txBody>
      </p:sp>
      <p:sp>
        <p:nvSpPr>
          <p:cNvPr id="85" name="Isosceles Triangle 84"/>
          <p:cNvSpPr>
            <a:spLocks noChangeAspect="1"/>
          </p:cNvSpPr>
          <p:nvPr/>
        </p:nvSpPr>
        <p:spPr>
          <a:xfrm rot="5400000">
            <a:off x="3311759" y="3714680"/>
            <a:ext cx="577524" cy="49544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p:cNvSpPr txBox="1"/>
          <p:nvPr/>
        </p:nvSpPr>
        <p:spPr>
          <a:xfrm>
            <a:off x="2362200" y="1891605"/>
            <a:ext cx="2472653" cy="1169551"/>
          </a:xfrm>
          <a:prstGeom prst="rect">
            <a:avLst/>
          </a:prstGeom>
          <a:noFill/>
        </p:spPr>
        <p:txBody>
          <a:bodyPr wrap="square" rtlCol="0">
            <a:spAutoFit/>
          </a:bodyPr>
          <a:lstStyle/>
          <a:p>
            <a:r>
              <a:rPr lang="en-US" sz="1400" b="1" dirty="0"/>
              <a:t>2. </a:t>
            </a:r>
            <a:r>
              <a:rPr lang="en-US" sz="1400" dirty="0"/>
              <a:t>ACME collects PI from individual to provision OTP:</a:t>
            </a:r>
          </a:p>
          <a:p>
            <a:r>
              <a:rPr lang="en-US" sz="1400" dirty="0"/>
              <a:t>- Name</a:t>
            </a:r>
          </a:p>
          <a:p>
            <a:r>
              <a:rPr lang="en-US" sz="1400" dirty="0"/>
              <a:t>- Address</a:t>
            </a:r>
          </a:p>
          <a:p>
            <a:r>
              <a:rPr lang="en-US" sz="1400" dirty="0"/>
              <a:t>- Cellular number</a:t>
            </a:r>
          </a:p>
        </p:txBody>
      </p:sp>
      <p:cxnSp>
        <p:nvCxnSpPr>
          <p:cNvPr id="94" name="Straight Arrow Connector 93"/>
          <p:cNvCxnSpPr/>
          <p:nvPr/>
        </p:nvCxnSpPr>
        <p:spPr>
          <a:xfrm flipH="1">
            <a:off x="4042943" y="2590800"/>
            <a:ext cx="2146647" cy="2286000"/>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3886200" y="1543498"/>
            <a:ext cx="2514600" cy="696213"/>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06" name="Isosceles Triangle 105"/>
          <p:cNvSpPr>
            <a:spLocks noChangeAspect="1"/>
          </p:cNvSpPr>
          <p:nvPr/>
        </p:nvSpPr>
        <p:spPr>
          <a:xfrm rot="5400000">
            <a:off x="5407117" y="3089042"/>
            <a:ext cx="577524" cy="49544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3" name="Straight Arrow Connector 142"/>
          <p:cNvCxnSpPr/>
          <p:nvPr/>
        </p:nvCxnSpPr>
        <p:spPr>
          <a:xfrm flipH="1">
            <a:off x="4419599" y="5137179"/>
            <a:ext cx="1372544" cy="511146"/>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flipV="1">
            <a:off x="4390453" y="4672207"/>
            <a:ext cx="1305426" cy="525730"/>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73" name="Parallelogram 72"/>
          <p:cNvSpPr>
            <a:spLocks noChangeAspect="1"/>
          </p:cNvSpPr>
          <p:nvPr/>
        </p:nvSpPr>
        <p:spPr>
          <a:xfrm>
            <a:off x="2209802" y="5704004"/>
            <a:ext cx="438910" cy="374560"/>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TextBox 183"/>
          <p:cNvSpPr txBox="1"/>
          <p:nvPr/>
        </p:nvSpPr>
        <p:spPr>
          <a:xfrm>
            <a:off x="107358" y="5052536"/>
            <a:ext cx="2110830" cy="738664"/>
          </a:xfrm>
          <a:prstGeom prst="rect">
            <a:avLst/>
          </a:prstGeom>
          <a:noFill/>
        </p:spPr>
        <p:txBody>
          <a:bodyPr wrap="square" rtlCol="0">
            <a:spAutoFit/>
          </a:bodyPr>
          <a:lstStyle/>
          <a:p>
            <a:r>
              <a:rPr lang="en-US" sz="1400" b="1" dirty="0">
                <a:solidFill>
                  <a:schemeClr val="tx2"/>
                </a:solidFill>
              </a:rPr>
              <a:t>9. </a:t>
            </a:r>
            <a:r>
              <a:rPr lang="en-US" sz="1400" dirty="0"/>
              <a:t>ACME uses a cloud provider to store all PI and transactional information</a:t>
            </a:r>
          </a:p>
        </p:txBody>
      </p:sp>
      <p:sp>
        <p:nvSpPr>
          <p:cNvPr id="186" name="TextBox 185"/>
          <p:cNvSpPr txBox="1"/>
          <p:nvPr/>
        </p:nvSpPr>
        <p:spPr>
          <a:xfrm>
            <a:off x="6781800" y="2438162"/>
            <a:ext cx="2472653" cy="1815882"/>
          </a:xfrm>
          <a:prstGeom prst="rect">
            <a:avLst/>
          </a:prstGeom>
          <a:noFill/>
        </p:spPr>
        <p:txBody>
          <a:bodyPr wrap="square" rtlCol="0">
            <a:spAutoFit/>
          </a:bodyPr>
          <a:lstStyle/>
          <a:p>
            <a:r>
              <a:rPr lang="en-US" sz="1400" b="1" dirty="0"/>
              <a:t>4. </a:t>
            </a:r>
            <a:r>
              <a:rPr lang="en-US" sz="1400" dirty="0"/>
              <a:t>Third party employee enters PI into ACME’s website:</a:t>
            </a:r>
          </a:p>
          <a:p>
            <a:r>
              <a:rPr lang="en-US" sz="1400" dirty="0"/>
              <a:t>- DOB</a:t>
            </a:r>
          </a:p>
          <a:p>
            <a:r>
              <a:rPr lang="en-US" sz="1400" dirty="0"/>
              <a:t>- Legal name </a:t>
            </a:r>
          </a:p>
          <a:p>
            <a:r>
              <a:rPr lang="en-US" sz="1400" dirty="0"/>
              <a:t>- Address</a:t>
            </a:r>
          </a:p>
          <a:p>
            <a:r>
              <a:rPr lang="en-US" sz="1400" dirty="0"/>
              <a:t>- SSN</a:t>
            </a:r>
          </a:p>
          <a:p>
            <a:r>
              <a:rPr lang="en-US" sz="1400" dirty="0"/>
              <a:t>- Cellular number</a:t>
            </a:r>
          </a:p>
        </p:txBody>
      </p:sp>
      <p:sp>
        <p:nvSpPr>
          <p:cNvPr id="190" name="TextBox 189"/>
          <p:cNvSpPr txBox="1"/>
          <p:nvPr/>
        </p:nvSpPr>
        <p:spPr>
          <a:xfrm>
            <a:off x="6576099" y="4191000"/>
            <a:ext cx="2176276" cy="1600438"/>
          </a:xfrm>
          <a:prstGeom prst="rect">
            <a:avLst/>
          </a:prstGeom>
          <a:noFill/>
        </p:spPr>
        <p:txBody>
          <a:bodyPr wrap="square" rtlCol="0">
            <a:spAutoFit/>
          </a:bodyPr>
          <a:lstStyle/>
          <a:p>
            <a:r>
              <a:rPr lang="en-US" sz="1400" b="1" dirty="0"/>
              <a:t>5.</a:t>
            </a:r>
            <a:r>
              <a:rPr lang="en-US" sz="1400" dirty="0"/>
              <a:t> ACME transfers PI to  OTP service to create OTP account:</a:t>
            </a:r>
          </a:p>
          <a:p>
            <a:r>
              <a:rPr lang="en-US" sz="1400" dirty="0"/>
              <a:t>- Legal name</a:t>
            </a:r>
          </a:p>
          <a:p>
            <a:r>
              <a:rPr lang="en-US" sz="1400" dirty="0"/>
              <a:t>- Address</a:t>
            </a:r>
          </a:p>
          <a:p>
            <a:r>
              <a:rPr lang="en-US" sz="1400" dirty="0"/>
              <a:t>- DOB</a:t>
            </a:r>
          </a:p>
          <a:p>
            <a:r>
              <a:rPr lang="en-US" sz="1400" dirty="0"/>
              <a:t>- Cellular number</a:t>
            </a:r>
          </a:p>
        </p:txBody>
      </p:sp>
      <p:sp>
        <p:nvSpPr>
          <p:cNvPr id="191" name="TextBox 190"/>
          <p:cNvSpPr txBox="1"/>
          <p:nvPr/>
        </p:nvSpPr>
        <p:spPr>
          <a:xfrm>
            <a:off x="5302339" y="5676262"/>
            <a:ext cx="3505800" cy="307777"/>
          </a:xfrm>
          <a:prstGeom prst="rect">
            <a:avLst/>
          </a:prstGeom>
          <a:noFill/>
        </p:spPr>
        <p:txBody>
          <a:bodyPr wrap="square" rtlCol="0">
            <a:spAutoFit/>
          </a:bodyPr>
          <a:lstStyle/>
          <a:p>
            <a:r>
              <a:rPr lang="en-US" sz="1400" b="1" dirty="0"/>
              <a:t>6.</a:t>
            </a:r>
            <a:r>
              <a:rPr lang="en-US" sz="1400" dirty="0"/>
              <a:t> OTP service generates token identifier </a:t>
            </a:r>
          </a:p>
        </p:txBody>
      </p:sp>
      <p:sp>
        <p:nvSpPr>
          <p:cNvPr id="196" name="Isosceles Triangle 195"/>
          <p:cNvSpPr>
            <a:spLocks noChangeAspect="1"/>
          </p:cNvSpPr>
          <p:nvPr/>
        </p:nvSpPr>
        <p:spPr>
          <a:xfrm rot="5400000">
            <a:off x="5159396" y="1791964"/>
            <a:ext cx="577524" cy="495441"/>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90453" y="893635"/>
            <a:ext cx="486347" cy="40176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03" name="Parallelogram 202"/>
          <p:cNvSpPr>
            <a:spLocks noChangeAspect="1"/>
          </p:cNvSpPr>
          <p:nvPr/>
        </p:nvSpPr>
        <p:spPr>
          <a:xfrm>
            <a:off x="4817396" y="4762619"/>
            <a:ext cx="438910" cy="374560"/>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4" name="Parallelogram 203"/>
          <p:cNvSpPr>
            <a:spLocks noChangeAspect="1"/>
          </p:cNvSpPr>
          <p:nvPr/>
        </p:nvSpPr>
        <p:spPr>
          <a:xfrm>
            <a:off x="4742231" y="5334000"/>
            <a:ext cx="438910" cy="374560"/>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TextBox 208"/>
          <p:cNvSpPr txBox="1"/>
          <p:nvPr/>
        </p:nvSpPr>
        <p:spPr>
          <a:xfrm>
            <a:off x="4760956" y="5980411"/>
            <a:ext cx="3789878" cy="307777"/>
          </a:xfrm>
          <a:prstGeom prst="rect">
            <a:avLst/>
          </a:prstGeom>
          <a:noFill/>
        </p:spPr>
        <p:txBody>
          <a:bodyPr wrap="square" rtlCol="0">
            <a:spAutoFit/>
          </a:bodyPr>
          <a:lstStyle/>
          <a:p>
            <a:r>
              <a:rPr lang="en-US" sz="1400" b="1" dirty="0"/>
              <a:t>7. </a:t>
            </a:r>
            <a:r>
              <a:rPr lang="en-US" sz="1400" dirty="0"/>
              <a:t>OTP transfers token identifier to ACME</a:t>
            </a:r>
          </a:p>
        </p:txBody>
      </p:sp>
      <p:pic>
        <p:nvPicPr>
          <p:cNvPr id="3" name="Picture 2"/>
          <p:cNvPicPr>
            <a:picLocks noChangeAspect="1"/>
          </p:cNvPicPr>
          <p:nvPr/>
        </p:nvPicPr>
        <p:blipFill>
          <a:blip r:embed="rId9"/>
          <a:stretch>
            <a:fillRect/>
          </a:stretch>
        </p:blipFill>
        <p:spPr>
          <a:xfrm>
            <a:off x="6358853" y="1954392"/>
            <a:ext cx="647836" cy="631318"/>
          </a:xfrm>
          <a:prstGeom prst="rect">
            <a:avLst/>
          </a:prstGeom>
        </p:spPr>
      </p:pic>
    </p:spTree>
    <p:extLst>
      <p:ext uri="{BB962C8B-B14F-4D97-AF65-F5344CB8AC3E}">
        <p14:creationId xmlns:p14="http://schemas.microsoft.com/office/powerpoint/2010/main" val="1913474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91" y="4949466"/>
            <a:ext cx="923925" cy="695325"/>
          </a:xfrm>
          <a:prstGeom prst="rect">
            <a:avLst/>
          </a:prstGeom>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itle 1"/>
          <p:cNvSpPr>
            <a:spLocks noGrp="1"/>
          </p:cNvSpPr>
          <p:nvPr>
            <p:ph type="title"/>
          </p:nvPr>
        </p:nvSpPr>
        <p:spPr>
          <a:xfrm>
            <a:off x="304800" y="-228600"/>
            <a:ext cx="8534400" cy="1143000"/>
          </a:xfrm>
        </p:spPr>
        <p:txBody>
          <a:bodyPr>
            <a:normAutofit/>
          </a:bodyPr>
          <a:lstStyle/>
          <a:p>
            <a:r>
              <a:rPr lang="en-US" sz="3600" dirty="0"/>
              <a:t>Use of credential to access benefits</a:t>
            </a:r>
          </a:p>
        </p:txBody>
      </p:sp>
      <p:pic>
        <p:nvPicPr>
          <p:cNvPr id="8"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0535" y="5026240"/>
            <a:ext cx="942975" cy="13906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2" name="TextBox 21"/>
          <p:cNvSpPr txBox="1"/>
          <p:nvPr/>
        </p:nvSpPr>
        <p:spPr>
          <a:xfrm>
            <a:off x="381000" y="4334627"/>
            <a:ext cx="1705788" cy="584775"/>
          </a:xfrm>
          <a:prstGeom prst="rect">
            <a:avLst/>
          </a:prstGeom>
          <a:noFill/>
        </p:spPr>
        <p:txBody>
          <a:bodyPr wrap="none" rtlCol="0">
            <a:spAutoFit/>
          </a:bodyPr>
          <a:lstStyle/>
          <a:p>
            <a:r>
              <a:rPr lang="en-US" sz="1600" b="1" dirty="0"/>
              <a:t>Third Party Cloud </a:t>
            </a:r>
          </a:p>
          <a:p>
            <a:r>
              <a:rPr lang="en-US" sz="1600" b="1" dirty="0"/>
              <a:t>Hosting Service</a:t>
            </a:r>
          </a:p>
        </p:txBody>
      </p:sp>
      <p:sp>
        <p:nvSpPr>
          <p:cNvPr id="11" name="TextBox 10"/>
          <p:cNvSpPr txBox="1"/>
          <p:nvPr/>
        </p:nvSpPr>
        <p:spPr>
          <a:xfrm>
            <a:off x="3124200" y="6443246"/>
            <a:ext cx="1035027" cy="338554"/>
          </a:xfrm>
          <a:prstGeom prst="rect">
            <a:avLst/>
          </a:prstGeom>
          <a:noFill/>
        </p:spPr>
        <p:txBody>
          <a:bodyPr wrap="none" rtlCol="0">
            <a:spAutoFit/>
          </a:bodyPr>
          <a:lstStyle/>
          <a:p>
            <a:r>
              <a:rPr lang="en-US" sz="1600" b="1" dirty="0"/>
              <a:t>ACME IDP</a:t>
            </a:r>
          </a:p>
        </p:txBody>
      </p:sp>
      <p:cxnSp>
        <p:nvCxnSpPr>
          <p:cNvPr id="27" name="Straight Connector 26"/>
          <p:cNvCxnSpPr/>
          <p:nvPr/>
        </p:nvCxnSpPr>
        <p:spPr>
          <a:xfrm flipH="1" flipV="1">
            <a:off x="1676400" y="5297128"/>
            <a:ext cx="1188695" cy="458323"/>
          </a:xfrm>
          <a:prstGeom prst="line">
            <a:avLst/>
          </a:prstGeom>
          <a:ln>
            <a:solidFill>
              <a:schemeClr val="tx1"/>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8" name="5-Point Star 27"/>
          <p:cNvSpPr/>
          <p:nvPr/>
        </p:nvSpPr>
        <p:spPr>
          <a:xfrm>
            <a:off x="3237222" y="5317369"/>
            <a:ext cx="609600" cy="654844"/>
          </a:xfrm>
          <a:prstGeom prst="star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8912" y="1291378"/>
            <a:ext cx="942975" cy="13906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8" name="TextBox 37"/>
          <p:cNvSpPr txBox="1"/>
          <p:nvPr/>
        </p:nvSpPr>
        <p:spPr>
          <a:xfrm>
            <a:off x="6438740" y="2743200"/>
            <a:ext cx="1257460" cy="338554"/>
          </a:xfrm>
          <a:prstGeom prst="rect">
            <a:avLst/>
          </a:prstGeom>
          <a:noFill/>
        </p:spPr>
        <p:txBody>
          <a:bodyPr wrap="none" rtlCol="0">
            <a:spAutoFit/>
          </a:bodyPr>
          <a:lstStyle/>
          <a:p>
            <a:r>
              <a:rPr lang="en-US" sz="1600" b="1" dirty="0"/>
              <a:t>Government</a:t>
            </a:r>
          </a:p>
        </p:txBody>
      </p:sp>
      <p:pic>
        <p:nvPicPr>
          <p:cNvPr id="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5787" y="1605703"/>
            <a:ext cx="923925" cy="6953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42" name="Straight Connector 41"/>
          <p:cNvCxnSpPr/>
          <p:nvPr/>
        </p:nvCxnSpPr>
        <p:spPr>
          <a:xfrm flipV="1">
            <a:off x="3328227" y="2135900"/>
            <a:ext cx="108762" cy="2918126"/>
          </a:xfrm>
          <a:prstGeom prst="line">
            <a:avLst/>
          </a:prstGeom>
          <a:ln>
            <a:solidFill>
              <a:schemeClr val="tx1"/>
            </a:solidFill>
            <a:prstDash val="solid"/>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40" name="Hexagon 39"/>
          <p:cNvSpPr/>
          <p:nvPr/>
        </p:nvSpPr>
        <p:spPr>
          <a:xfrm>
            <a:off x="7933319" y="2086716"/>
            <a:ext cx="581053" cy="519112"/>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Hexagon 44"/>
          <p:cNvSpPr/>
          <p:nvPr/>
        </p:nvSpPr>
        <p:spPr>
          <a:xfrm>
            <a:off x="457200" y="5195888"/>
            <a:ext cx="581053" cy="519112"/>
          </a:xfrm>
          <a:prstGeom prst="hexagon">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5-Point Star 56"/>
          <p:cNvSpPr/>
          <p:nvPr/>
        </p:nvSpPr>
        <p:spPr>
          <a:xfrm>
            <a:off x="6035187" y="1623677"/>
            <a:ext cx="609600" cy="654844"/>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3771151" y="1533358"/>
            <a:ext cx="1029449" cy="338554"/>
          </a:xfrm>
          <a:prstGeom prst="rect">
            <a:avLst/>
          </a:prstGeom>
          <a:noFill/>
        </p:spPr>
        <p:txBody>
          <a:bodyPr wrap="none" rtlCol="0">
            <a:spAutoFit/>
          </a:bodyPr>
          <a:lstStyle/>
          <a:p>
            <a:r>
              <a:rPr lang="en-US" sz="1600" b="1" dirty="0"/>
              <a:t>Individual</a:t>
            </a:r>
            <a:endParaRPr lang="en-US" sz="1400" b="1" dirty="0"/>
          </a:p>
        </p:txBody>
      </p:sp>
      <p:sp>
        <p:nvSpPr>
          <p:cNvPr id="43" name="TextBox 42"/>
          <p:cNvSpPr txBox="1"/>
          <p:nvPr/>
        </p:nvSpPr>
        <p:spPr>
          <a:xfrm>
            <a:off x="256674" y="840261"/>
            <a:ext cx="3727453" cy="523220"/>
          </a:xfrm>
          <a:prstGeom prst="rect">
            <a:avLst/>
          </a:prstGeom>
          <a:noFill/>
        </p:spPr>
        <p:txBody>
          <a:bodyPr wrap="square" rtlCol="0">
            <a:spAutoFit/>
          </a:bodyPr>
          <a:lstStyle/>
          <a:p>
            <a:r>
              <a:rPr lang="en-US" sz="1400" b="1" dirty="0"/>
              <a:t>1. </a:t>
            </a:r>
            <a:r>
              <a:rPr lang="en-US" sz="1400" dirty="0"/>
              <a:t>Individual accesses government system to request benefits.  </a:t>
            </a:r>
          </a:p>
        </p:txBody>
      </p:sp>
      <p:sp>
        <p:nvSpPr>
          <p:cNvPr id="39" name="Parallelogram 38"/>
          <p:cNvSpPr/>
          <p:nvPr/>
        </p:nvSpPr>
        <p:spPr>
          <a:xfrm>
            <a:off x="2955913" y="3389860"/>
            <a:ext cx="685800" cy="585249"/>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6"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b="25807"/>
          <a:stretch/>
        </p:blipFill>
        <p:spPr bwMode="auto">
          <a:xfrm>
            <a:off x="4038600" y="690863"/>
            <a:ext cx="498920" cy="93281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7"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28227" y="1389837"/>
            <a:ext cx="313486" cy="59482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68" name="Straight Connector 67"/>
          <p:cNvCxnSpPr/>
          <p:nvPr/>
        </p:nvCxnSpPr>
        <p:spPr>
          <a:xfrm flipV="1">
            <a:off x="4159227" y="2516380"/>
            <a:ext cx="1895010" cy="3122420"/>
          </a:xfrm>
          <a:prstGeom prst="line">
            <a:avLst/>
          </a:prstGeom>
          <a:ln>
            <a:solidFill>
              <a:schemeClr val="tx1"/>
            </a:solidFill>
            <a:prstDash val="solid"/>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597039" y="3095450"/>
            <a:ext cx="2802977" cy="523220"/>
          </a:xfrm>
          <a:prstGeom prst="rect">
            <a:avLst/>
          </a:prstGeom>
          <a:noFill/>
        </p:spPr>
        <p:txBody>
          <a:bodyPr wrap="square" rtlCol="0">
            <a:spAutoFit/>
          </a:bodyPr>
          <a:lstStyle/>
          <a:p>
            <a:r>
              <a:rPr lang="en-US" sz="1400" b="1" dirty="0"/>
              <a:t>3. </a:t>
            </a:r>
            <a:r>
              <a:rPr lang="en-US" sz="1400" dirty="0"/>
              <a:t>OTP transferred to individual to use as second factor for login</a:t>
            </a:r>
          </a:p>
        </p:txBody>
      </p:sp>
      <p:sp>
        <p:nvSpPr>
          <p:cNvPr id="30" name="Rectangle 29"/>
          <p:cNvSpPr/>
          <p:nvPr/>
        </p:nvSpPr>
        <p:spPr>
          <a:xfrm>
            <a:off x="4152876" y="5920026"/>
            <a:ext cx="4067557" cy="523220"/>
          </a:xfrm>
          <a:prstGeom prst="rect">
            <a:avLst/>
          </a:prstGeom>
          <a:noFill/>
        </p:spPr>
        <p:txBody>
          <a:bodyPr wrap="square" rtlCol="0">
            <a:spAutoFit/>
          </a:bodyPr>
          <a:lstStyle/>
          <a:p>
            <a:r>
              <a:rPr lang="en-US" sz="1400" b="1" dirty="0"/>
              <a:t>4. </a:t>
            </a:r>
            <a:r>
              <a:rPr lang="en-US" sz="1400" dirty="0"/>
              <a:t>ACME IDP authenticates the individual against the high assurance credential </a:t>
            </a:r>
          </a:p>
        </p:txBody>
      </p:sp>
      <p:sp>
        <p:nvSpPr>
          <p:cNvPr id="71" name="Parallelogram 70"/>
          <p:cNvSpPr/>
          <p:nvPr/>
        </p:nvSpPr>
        <p:spPr>
          <a:xfrm>
            <a:off x="4724400" y="3973560"/>
            <a:ext cx="685800" cy="585249"/>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3" name="Straight Connector 72"/>
          <p:cNvCxnSpPr/>
          <p:nvPr/>
        </p:nvCxnSpPr>
        <p:spPr>
          <a:xfrm flipH="1">
            <a:off x="6906920" y="1970846"/>
            <a:ext cx="656603" cy="44083"/>
          </a:xfrm>
          <a:prstGeom prst="line">
            <a:avLst/>
          </a:prstGeom>
          <a:ln>
            <a:solidFill>
              <a:schemeClr val="tx1"/>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4191000" y="1791831"/>
            <a:ext cx="1320740" cy="2246769"/>
          </a:xfrm>
          <a:prstGeom prst="rect">
            <a:avLst/>
          </a:prstGeom>
          <a:noFill/>
        </p:spPr>
        <p:txBody>
          <a:bodyPr wrap="square" rtlCol="0">
            <a:spAutoFit/>
          </a:bodyPr>
          <a:lstStyle/>
          <a:p>
            <a:r>
              <a:rPr lang="en-US" sz="1400" b="1" dirty="0"/>
              <a:t>2. </a:t>
            </a:r>
            <a:r>
              <a:rPr lang="en-US" sz="1400" dirty="0"/>
              <a:t>Individual is re-directed, with username, to ACME to authenticate against the high-assurance credential. </a:t>
            </a:r>
          </a:p>
        </p:txBody>
      </p:sp>
      <p:cxnSp>
        <p:nvCxnSpPr>
          <p:cNvPr id="84" name="Straight Connector 83"/>
          <p:cNvCxnSpPr/>
          <p:nvPr/>
        </p:nvCxnSpPr>
        <p:spPr>
          <a:xfrm flipH="1">
            <a:off x="3965189" y="2135900"/>
            <a:ext cx="194038" cy="2918126"/>
          </a:xfrm>
          <a:prstGeom prst="line">
            <a:avLst/>
          </a:prstGeom>
          <a:ln>
            <a:solidFill>
              <a:schemeClr val="tx1"/>
            </a:solidFill>
            <a:prstDash val="solid"/>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381000" y="5873859"/>
            <a:ext cx="2110830" cy="954107"/>
          </a:xfrm>
          <a:prstGeom prst="rect">
            <a:avLst/>
          </a:prstGeom>
          <a:noFill/>
        </p:spPr>
        <p:txBody>
          <a:bodyPr wrap="square" rtlCol="0">
            <a:spAutoFit/>
          </a:bodyPr>
          <a:lstStyle/>
          <a:p>
            <a:r>
              <a:rPr lang="en-US" sz="1400" b="1" dirty="0"/>
              <a:t>8. </a:t>
            </a:r>
            <a:r>
              <a:rPr lang="en-US" sz="1400" dirty="0"/>
              <a:t>ACME uses a cloud provider to store all PI and transactional information</a:t>
            </a:r>
          </a:p>
        </p:txBody>
      </p:sp>
      <p:sp>
        <p:nvSpPr>
          <p:cNvPr id="93" name="TextBox 92"/>
          <p:cNvSpPr txBox="1"/>
          <p:nvPr/>
        </p:nvSpPr>
        <p:spPr>
          <a:xfrm>
            <a:off x="5715000" y="3058418"/>
            <a:ext cx="1371600" cy="1169551"/>
          </a:xfrm>
          <a:prstGeom prst="rect">
            <a:avLst/>
          </a:prstGeom>
          <a:noFill/>
        </p:spPr>
        <p:txBody>
          <a:bodyPr wrap="square" rtlCol="0">
            <a:spAutoFit/>
          </a:bodyPr>
          <a:lstStyle/>
          <a:p>
            <a:r>
              <a:rPr lang="en-US" sz="1400" b="1" dirty="0"/>
              <a:t>6. </a:t>
            </a:r>
            <a:r>
              <a:rPr lang="en-US" sz="1400" dirty="0"/>
              <a:t>Government processes request for benefits for the individual </a:t>
            </a:r>
          </a:p>
        </p:txBody>
      </p:sp>
      <p:sp>
        <p:nvSpPr>
          <p:cNvPr id="95" name="Rectangle 94"/>
          <p:cNvSpPr/>
          <p:nvPr/>
        </p:nvSpPr>
        <p:spPr>
          <a:xfrm>
            <a:off x="4611008" y="5097786"/>
            <a:ext cx="4067557" cy="523220"/>
          </a:xfrm>
          <a:prstGeom prst="rect">
            <a:avLst/>
          </a:prstGeom>
          <a:noFill/>
        </p:spPr>
        <p:txBody>
          <a:bodyPr wrap="square" rtlCol="0">
            <a:spAutoFit/>
          </a:bodyPr>
          <a:lstStyle/>
          <a:p>
            <a:r>
              <a:rPr lang="en-US" sz="1400" b="1" dirty="0"/>
              <a:t>5. </a:t>
            </a:r>
            <a:r>
              <a:rPr lang="en-US" sz="1400" dirty="0"/>
              <a:t>ACME sends a success signal to government, along with the identifier of the user</a:t>
            </a:r>
          </a:p>
        </p:txBody>
      </p:sp>
      <p:sp>
        <p:nvSpPr>
          <p:cNvPr id="96" name="TextBox 95"/>
          <p:cNvSpPr txBox="1"/>
          <p:nvPr/>
        </p:nvSpPr>
        <p:spPr>
          <a:xfrm>
            <a:off x="7162800" y="3115459"/>
            <a:ext cx="1560927" cy="1169551"/>
          </a:xfrm>
          <a:prstGeom prst="rect">
            <a:avLst/>
          </a:prstGeom>
          <a:noFill/>
        </p:spPr>
        <p:txBody>
          <a:bodyPr wrap="square" rtlCol="0">
            <a:spAutoFit/>
          </a:bodyPr>
          <a:lstStyle/>
          <a:p>
            <a:r>
              <a:rPr lang="en-US" sz="1400" b="1" dirty="0"/>
              <a:t>7.</a:t>
            </a:r>
            <a:r>
              <a:rPr lang="en-US" sz="1400" dirty="0"/>
              <a:t> Government stores all PI and transactional information in their database</a:t>
            </a:r>
          </a:p>
        </p:txBody>
      </p:sp>
      <p:cxnSp>
        <p:nvCxnSpPr>
          <p:cNvPr id="97" name="Straight Connector 96"/>
          <p:cNvCxnSpPr/>
          <p:nvPr/>
        </p:nvCxnSpPr>
        <p:spPr>
          <a:xfrm>
            <a:off x="4708027" y="1159464"/>
            <a:ext cx="1083173" cy="446239"/>
          </a:xfrm>
          <a:prstGeom prst="line">
            <a:avLst/>
          </a:prstGeom>
          <a:ln>
            <a:solidFill>
              <a:schemeClr val="tx1"/>
            </a:solidFill>
            <a:prstDash val="solid"/>
            <a:headEnd w="lg"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7021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04800" y="-228600"/>
            <a:ext cx="8534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t>Data Flow Diagram</a:t>
            </a:r>
          </a:p>
        </p:txBody>
      </p:sp>
      <p:pic>
        <p:nvPicPr>
          <p:cNvPr id="2" name="Picture 1"/>
          <p:cNvPicPr>
            <a:picLocks noChangeAspect="1"/>
          </p:cNvPicPr>
          <p:nvPr/>
        </p:nvPicPr>
        <p:blipFill>
          <a:blip r:embed="rId3"/>
          <a:stretch>
            <a:fillRect/>
          </a:stretch>
        </p:blipFill>
        <p:spPr>
          <a:xfrm>
            <a:off x="650808" y="636163"/>
            <a:ext cx="7806288" cy="6144768"/>
          </a:xfrm>
          <a:prstGeom prst="rect">
            <a:avLst/>
          </a:prstGeom>
          <a:ln w="12700">
            <a:solidFill>
              <a:schemeClr val="tx1"/>
            </a:solidFill>
          </a:ln>
        </p:spPr>
      </p:pic>
    </p:spTree>
    <p:extLst>
      <p:ext uri="{BB962C8B-B14F-4D97-AF65-F5344CB8AC3E}">
        <p14:creationId xmlns:p14="http://schemas.microsoft.com/office/powerpoint/2010/main" val="990095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4E722466315141B33FAF5A929177A1" ma:contentTypeVersion="10" ma:contentTypeDescription="Create a new document." ma:contentTypeScope="" ma:versionID="22acd934731c28846f03d252346e2819">
  <xsd:schema xmlns:xsd="http://www.w3.org/2001/XMLSchema" xmlns:xs="http://www.w3.org/2001/XMLSchema" xmlns:p="http://schemas.microsoft.com/office/2006/metadata/properties" xmlns:ns2="60ec2a97-d612-418f-88fc-a208c2b83ccc" xmlns:ns3="b4fd90ae-c399-4c5d-96bb-d6a15871308e" targetNamespace="http://schemas.microsoft.com/office/2006/metadata/properties" ma:root="true" ma:fieldsID="3a4f541501529141a06834ab018de523" ns2:_="" ns3:_="">
    <xsd:import namespace="60ec2a97-d612-418f-88fc-a208c2b83ccc"/>
    <xsd:import namespace="b4fd90ae-c399-4c5d-96bb-d6a15871308e"/>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AutoTags" minOccurs="0"/>
                <xsd:element ref="ns3:MediaServiceDateTaken"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ec2a97-d612-418f-88fc-a208c2b83cc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b4fd90ae-c399-4c5d-96bb-d6a15871308e"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Tags" ma:index="15" nillable="true" ma:displayName="MediaServiceAutoTags" ma:internalName="MediaServiceAutoTags"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6F0EF13-09FF-4C29-A033-7634FEAEC83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B2D3424-6C90-4728-8055-D0958190B896}">
  <ds:schemaRefs>
    <ds:schemaRef ds:uri="http://schemas.microsoft.com/sharepoint/v3/contenttype/forms"/>
  </ds:schemaRefs>
</ds:datastoreItem>
</file>

<file path=customXml/itemProps3.xml><?xml version="1.0" encoding="utf-8"?>
<ds:datastoreItem xmlns:ds="http://schemas.openxmlformats.org/officeDocument/2006/customXml" ds:itemID="{589EA5A7-1554-4253-A3D4-AE0B436618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0ec2a97-d612-418f-88fc-a208c2b83ccc"/>
    <ds:schemaRef ds:uri="b4fd90ae-c399-4c5d-96bb-d6a1587130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7083</TotalTime>
  <Words>632</Words>
  <Application>Microsoft Macintosh PowerPoint</Application>
  <PresentationFormat>On-screen Show (4:3)</PresentationFormat>
  <Paragraphs>101</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Worksheet 2: Supporting Data Map</vt:lpstr>
      <vt:lpstr>Example Use Case</vt:lpstr>
      <vt:lpstr>Legend</vt:lpstr>
      <vt:lpstr>Generation of high-assurance credential </vt:lpstr>
      <vt:lpstr>Use of credential to access benefits</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Jankowski, Meredith</dc:creator>
  <cp:lastModifiedBy>Boeckl, Kaitlin R. (Fed)</cp:lastModifiedBy>
  <cp:revision>182</cp:revision>
  <cp:lastPrinted>2015-02-03T11:52:26Z</cp:lastPrinted>
  <dcterms:created xsi:type="dcterms:W3CDTF">2015-01-23T14:30:29Z</dcterms:created>
  <dcterms:modified xsi:type="dcterms:W3CDTF">2019-01-30T20:25:04Z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0x010100EE4E722466315141B33FAF5A929177A1</vt:lpwstr>
  </property>
</Properties>
</file>