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11"/>
  </p:notesMasterIdLst>
  <p:sldIdLst>
    <p:sldId id="285" r:id="rId2"/>
    <p:sldId id="299" r:id="rId3"/>
    <p:sldId id="264" r:id="rId4"/>
    <p:sldId id="280" r:id="rId5"/>
    <p:sldId id="300" r:id="rId6"/>
    <p:sldId id="302" r:id="rId7"/>
    <p:sldId id="303" r:id="rId8"/>
    <p:sldId id="304" r:id="rId9"/>
    <p:sldId id="297" r:id="rId10"/>
  </p:sldIdLst>
  <p:sldSz cx="10080625" cy="7559675"/>
  <p:notesSz cx="7559675" cy="10691813"/>
  <p:defaultTextStyle>
    <a:defPPr>
      <a:defRPr lang="en-GB"/>
    </a:defPPr>
    <a:lvl1pPr algn="l" defTabSz="457200" rtl="0" eaLnBrk="0" fontAlgn="base" hangingPunct="0">
      <a:spcBef>
        <a:spcPct val="0"/>
      </a:spcBef>
      <a:spcAft>
        <a:spcPct val="0"/>
      </a:spcAft>
      <a:defRPr kern="1200">
        <a:solidFill>
          <a:schemeClr val="tx1"/>
        </a:solidFill>
        <a:latin typeface="Source Sans Pro" panose="020B0503030403020204" pitchFamily="34" charset="0"/>
        <a:ea typeface="+mn-ea"/>
        <a:cs typeface="源ノ角ゴシック Normal" charset="0"/>
      </a:defRPr>
    </a:lvl1pPr>
    <a:lvl2pPr marL="742950" indent="-285750" algn="l" defTabSz="457200" rtl="0" eaLnBrk="0" fontAlgn="base" hangingPunct="0">
      <a:spcBef>
        <a:spcPct val="0"/>
      </a:spcBef>
      <a:spcAft>
        <a:spcPct val="0"/>
      </a:spcAft>
      <a:defRPr kern="1200">
        <a:solidFill>
          <a:schemeClr val="tx1"/>
        </a:solidFill>
        <a:latin typeface="Source Sans Pro" panose="020B0503030403020204" pitchFamily="34" charset="0"/>
        <a:ea typeface="+mn-ea"/>
        <a:cs typeface="源ノ角ゴシック Normal" charset="0"/>
      </a:defRPr>
    </a:lvl2pPr>
    <a:lvl3pPr marL="1143000" indent="-228600" algn="l" defTabSz="457200" rtl="0" eaLnBrk="0" fontAlgn="base" hangingPunct="0">
      <a:spcBef>
        <a:spcPct val="0"/>
      </a:spcBef>
      <a:spcAft>
        <a:spcPct val="0"/>
      </a:spcAft>
      <a:defRPr kern="1200">
        <a:solidFill>
          <a:schemeClr val="tx1"/>
        </a:solidFill>
        <a:latin typeface="Source Sans Pro" panose="020B0503030403020204" pitchFamily="34" charset="0"/>
        <a:ea typeface="+mn-ea"/>
        <a:cs typeface="源ノ角ゴシック Normal" charset="0"/>
      </a:defRPr>
    </a:lvl3pPr>
    <a:lvl4pPr marL="1600200" indent="-228600" algn="l" defTabSz="457200" rtl="0" eaLnBrk="0" fontAlgn="base" hangingPunct="0">
      <a:spcBef>
        <a:spcPct val="0"/>
      </a:spcBef>
      <a:spcAft>
        <a:spcPct val="0"/>
      </a:spcAft>
      <a:defRPr kern="1200">
        <a:solidFill>
          <a:schemeClr val="tx1"/>
        </a:solidFill>
        <a:latin typeface="Source Sans Pro" panose="020B0503030403020204" pitchFamily="34" charset="0"/>
        <a:ea typeface="+mn-ea"/>
        <a:cs typeface="源ノ角ゴシック Normal" charset="0"/>
      </a:defRPr>
    </a:lvl4pPr>
    <a:lvl5pPr marL="2057400" indent="-228600" algn="l" defTabSz="457200" rtl="0" eaLnBrk="0" fontAlgn="base" hangingPunct="0">
      <a:spcBef>
        <a:spcPct val="0"/>
      </a:spcBef>
      <a:spcAft>
        <a:spcPct val="0"/>
      </a:spcAft>
      <a:defRPr kern="1200">
        <a:solidFill>
          <a:schemeClr val="tx1"/>
        </a:solidFill>
        <a:latin typeface="Source Sans Pro" panose="020B0503030403020204" pitchFamily="34" charset="0"/>
        <a:ea typeface="+mn-ea"/>
        <a:cs typeface="源ノ角ゴシック Normal" charset="0"/>
      </a:defRPr>
    </a:lvl5pPr>
    <a:lvl6pPr marL="2286000" algn="l" defTabSz="914400" rtl="0" eaLnBrk="1" latinLnBrk="0" hangingPunct="1">
      <a:defRPr kern="1200">
        <a:solidFill>
          <a:schemeClr val="tx1"/>
        </a:solidFill>
        <a:latin typeface="Source Sans Pro" panose="020B0503030403020204" pitchFamily="34" charset="0"/>
        <a:ea typeface="+mn-ea"/>
        <a:cs typeface="源ノ角ゴシック Normal" charset="0"/>
      </a:defRPr>
    </a:lvl6pPr>
    <a:lvl7pPr marL="2743200" algn="l" defTabSz="914400" rtl="0" eaLnBrk="1" latinLnBrk="0" hangingPunct="1">
      <a:defRPr kern="1200">
        <a:solidFill>
          <a:schemeClr val="tx1"/>
        </a:solidFill>
        <a:latin typeface="Source Sans Pro" panose="020B0503030403020204" pitchFamily="34" charset="0"/>
        <a:ea typeface="+mn-ea"/>
        <a:cs typeface="源ノ角ゴシック Normal" charset="0"/>
      </a:defRPr>
    </a:lvl7pPr>
    <a:lvl8pPr marL="3200400" algn="l" defTabSz="914400" rtl="0" eaLnBrk="1" latinLnBrk="0" hangingPunct="1">
      <a:defRPr kern="1200">
        <a:solidFill>
          <a:schemeClr val="tx1"/>
        </a:solidFill>
        <a:latin typeface="Source Sans Pro" panose="020B0503030403020204" pitchFamily="34" charset="0"/>
        <a:ea typeface="+mn-ea"/>
        <a:cs typeface="源ノ角ゴシック Normal" charset="0"/>
      </a:defRPr>
    </a:lvl8pPr>
    <a:lvl9pPr marL="3657600" algn="l" defTabSz="914400" rtl="0" eaLnBrk="1" latinLnBrk="0" hangingPunct="1">
      <a:defRPr kern="1200">
        <a:solidFill>
          <a:schemeClr val="tx1"/>
        </a:solidFill>
        <a:latin typeface="Source Sans Pro" panose="020B0503030403020204" pitchFamily="34" charset="0"/>
        <a:ea typeface="+mn-ea"/>
        <a:cs typeface="源ノ角ゴシック Norm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797"/>
    <a:srgbClr val="FF0000"/>
    <a:srgbClr val="C55A11"/>
    <a:srgbClr val="407FC0"/>
    <a:srgbClr val="00B8FF"/>
    <a:srgbClr val="4472C4"/>
    <a:srgbClr val="24DAA2"/>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322"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Users\Mr.%20Presento%20Present\Documents\Projects\NIST%20Privacy%20Engineering%20Collaboration%20Space\2022\FAIR%20Privacy%20Calculator%20v2.1%20-%20Smart%20Locks%20and%20Gates.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1">
                <a:solidFill>
                  <a:srgbClr val="C00000"/>
                </a:solidFill>
              </a:rPr>
              <a:t>Privacy</a:t>
            </a:r>
            <a:r>
              <a:rPr lang="en-US" b="1" baseline="0">
                <a:solidFill>
                  <a:srgbClr val="C00000"/>
                </a:solidFill>
              </a:rPr>
              <a:t> Risk</a:t>
            </a:r>
            <a:endParaRPr lang="en-US" b="1">
              <a:solidFill>
                <a:srgbClr val="C00000"/>
              </a:solidFill>
            </a:endParaRPr>
          </a:p>
        </c:rich>
      </c:tx>
      <c:overlay val="0"/>
    </c:title>
    <c:autoTitleDeleted val="0"/>
    <c:plotArea>
      <c:layout>
        <c:manualLayout>
          <c:layoutTarget val="inner"/>
          <c:xMode val="edge"/>
          <c:yMode val="edge"/>
          <c:x val="0.16643004987011545"/>
          <c:y val="0.12961528134709063"/>
          <c:w val="0.40398405267617765"/>
          <c:h val="0.73998542441793569"/>
        </c:manualLayout>
      </c:layout>
      <c:barChart>
        <c:barDir val="col"/>
        <c:grouping val="stacked"/>
        <c:varyColors val="0"/>
        <c:ser>
          <c:idx val="0"/>
          <c:order val="0"/>
          <c:tx>
            <c:strRef>
              <c:f>Calculator!$J$3</c:f>
              <c:strCache>
                <c:ptCount val="1"/>
                <c:pt idx="0">
                  <c:v>Minimum</c:v>
                </c:pt>
              </c:strCache>
            </c:strRef>
          </c:tx>
          <c:spPr>
            <a:solidFill>
              <a:srgbClr val="EEEEEC"/>
            </a:solidFill>
            <a:ln w="25400">
              <a:noFill/>
            </a:ln>
          </c:spPr>
          <c:invertIfNegative val="0"/>
          <c:cat>
            <c:strRef>
              <c:f>Calculator!$K$2</c:f>
              <c:strCache>
                <c:ptCount val="1"/>
                <c:pt idx="0">
                  <c:v>Without
Controls</c:v>
                </c:pt>
              </c:strCache>
              <c:extLst/>
            </c:strRef>
          </c:cat>
          <c:val>
            <c:numRef>
              <c:f>Calculator!$K$3</c:f>
              <c:numCache>
                <c:formatCode>#,##0</c:formatCode>
                <c:ptCount val="1"/>
                <c:pt idx="0">
                  <c:v>94857.896364484128</c:v>
                </c:pt>
              </c:numCache>
              <c:extLst/>
            </c:numRef>
          </c:val>
          <c:extLst>
            <c:ext xmlns:c16="http://schemas.microsoft.com/office/drawing/2014/chart" uri="{C3380CC4-5D6E-409C-BE32-E72D297353CC}">
              <c16:uniqueId val="{00000000-D6DA-4E00-A277-82E0EA7F0400}"/>
            </c:ext>
          </c:extLst>
        </c:ser>
        <c:ser>
          <c:idx val="1"/>
          <c:order val="1"/>
          <c:tx>
            <c:strRef>
              <c:f>Calculator!$J$4</c:f>
              <c:strCache>
                <c:ptCount val="1"/>
                <c:pt idx="0">
                  <c:v>10th Percentile</c:v>
                </c:pt>
              </c:strCache>
            </c:strRef>
          </c:tx>
          <c:spPr>
            <a:solidFill>
              <a:srgbClr val="EEEEEC">
                <a:alpha val="50196"/>
              </a:srgbClr>
            </a:solidFill>
            <a:ln w="25400">
              <a:noFill/>
            </a:ln>
          </c:spPr>
          <c:invertIfNegative val="0"/>
          <c:dPt>
            <c:idx val="0"/>
            <c:invertIfNegative val="0"/>
            <c:bubble3D val="0"/>
            <c:extLst>
              <c:ext xmlns:c16="http://schemas.microsoft.com/office/drawing/2014/chart" uri="{C3380CC4-5D6E-409C-BE32-E72D297353CC}">
                <c16:uniqueId val="{00000001-D6DA-4E00-A277-82E0EA7F0400}"/>
              </c:ext>
            </c:extLst>
          </c:dPt>
          <c:errBars>
            <c:errBarType val="minus"/>
            <c:errValType val="cust"/>
            <c:noEndCap val="0"/>
            <c:minus>
              <c:numRef>
                <c:f>Calculator!$K$4</c:f>
                <c:numCache>
                  <c:formatCode>General</c:formatCode>
                  <c:ptCount val="1"/>
                  <c:pt idx="0">
                    <c:v>30335.935078545328</c:v>
                  </c:pt>
                </c:numCache>
                <c:extLst/>
              </c:numRef>
            </c:minus>
            <c:spPr>
              <a:ln w="3175">
                <a:solidFill>
                  <a:srgbClr val="000000"/>
                </a:solidFill>
                <a:prstDash val="solid"/>
              </a:ln>
            </c:spPr>
          </c:errBars>
          <c:cat>
            <c:strRef>
              <c:f>Calculator!$K$2</c:f>
              <c:strCache>
                <c:ptCount val="1"/>
                <c:pt idx="0">
                  <c:v>Without
Controls</c:v>
                </c:pt>
              </c:strCache>
              <c:extLst/>
            </c:strRef>
          </c:cat>
          <c:val>
            <c:numRef>
              <c:f>Calculator!$K$4</c:f>
              <c:numCache>
                <c:formatCode>#,##0</c:formatCode>
                <c:ptCount val="1"/>
                <c:pt idx="0">
                  <c:v>30335.935078545328</c:v>
                </c:pt>
              </c:numCache>
              <c:extLst/>
            </c:numRef>
          </c:val>
          <c:extLst>
            <c:ext xmlns:c16="http://schemas.microsoft.com/office/drawing/2014/chart" uri="{C3380CC4-5D6E-409C-BE32-E72D297353CC}">
              <c16:uniqueId val="{00000002-D6DA-4E00-A277-82E0EA7F0400}"/>
            </c:ext>
          </c:extLst>
        </c:ser>
        <c:ser>
          <c:idx val="2"/>
          <c:order val="2"/>
          <c:tx>
            <c:strRef>
              <c:f>Calculator!$J$5</c:f>
              <c:strCache>
                <c:ptCount val="1"/>
                <c:pt idx="0">
                  <c:v>Most Likely</c:v>
                </c:pt>
              </c:strCache>
            </c:strRef>
          </c:tx>
          <c:spPr>
            <a:solidFill>
              <a:srgbClr val="EF2929"/>
            </a:solidFill>
            <a:ln w="25400">
              <a:noFill/>
            </a:ln>
          </c:spPr>
          <c:invertIfNegative val="0"/>
          <c:cat>
            <c:strRef>
              <c:f>Calculator!$K$2</c:f>
              <c:strCache>
                <c:ptCount val="1"/>
                <c:pt idx="0">
                  <c:v>Without
Controls</c:v>
                </c:pt>
              </c:strCache>
              <c:extLst/>
            </c:strRef>
          </c:cat>
          <c:val>
            <c:numRef>
              <c:f>Calculator!$K$5</c:f>
              <c:numCache>
                <c:formatCode>#,##0</c:formatCode>
                <c:ptCount val="1"/>
                <c:pt idx="0">
                  <c:v>28742.818487143522</c:v>
                </c:pt>
              </c:numCache>
              <c:extLst/>
            </c:numRef>
          </c:val>
          <c:extLst>
            <c:ext xmlns:c16="http://schemas.microsoft.com/office/drawing/2014/chart" uri="{C3380CC4-5D6E-409C-BE32-E72D297353CC}">
              <c16:uniqueId val="{00000003-D6DA-4E00-A277-82E0EA7F0400}"/>
            </c:ext>
          </c:extLst>
        </c:ser>
        <c:ser>
          <c:idx val="3"/>
          <c:order val="3"/>
          <c:tx>
            <c:strRef>
              <c:f>Calculator!$J$6</c:f>
              <c:strCache>
                <c:ptCount val="1"/>
                <c:pt idx="0">
                  <c:v>90th Percentile</c:v>
                </c:pt>
              </c:strCache>
            </c:strRef>
          </c:tx>
          <c:spPr>
            <a:solidFill>
              <a:srgbClr val="EF2929"/>
            </a:solidFill>
            <a:ln w="25400">
              <a:noFill/>
            </a:ln>
          </c:spPr>
          <c:invertIfNegative val="0"/>
          <c:errBars>
            <c:errBarType val="plus"/>
            <c:errValType val="cust"/>
            <c:noEndCap val="0"/>
            <c:plus>
              <c:numRef>
                <c:f>Calculator!$K$7</c:f>
                <c:numCache>
                  <c:formatCode>General</c:formatCode>
                  <c:ptCount val="1"/>
                  <c:pt idx="0">
                    <c:v>44133.78125148252</c:v>
                  </c:pt>
                </c:numCache>
                <c:extLst/>
              </c:numRef>
            </c:plus>
            <c:spPr>
              <a:ln w="3175">
                <a:solidFill>
                  <a:srgbClr val="000000"/>
                </a:solidFill>
                <a:prstDash val="solid"/>
              </a:ln>
            </c:spPr>
          </c:errBars>
          <c:cat>
            <c:strRef>
              <c:f>Calculator!$K$2</c:f>
              <c:strCache>
                <c:ptCount val="1"/>
                <c:pt idx="0">
                  <c:v>Without
Controls</c:v>
                </c:pt>
              </c:strCache>
              <c:extLst/>
            </c:strRef>
          </c:cat>
          <c:val>
            <c:numRef>
              <c:f>Calculator!$K$6</c:f>
              <c:numCache>
                <c:formatCode>#,##0</c:formatCode>
                <c:ptCount val="1"/>
                <c:pt idx="0">
                  <c:v>35152.207135519013</c:v>
                </c:pt>
              </c:numCache>
              <c:extLst/>
            </c:numRef>
          </c:val>
          <c:extLst>
            <c:ext xmlns:c16="http://schemas.microsoft.com/office/drawing/2014/chart" uri="{C3380CC4-5D6E-409C-BE32-E72D297353CC}">
              <c16:uniqueId val="{00000004-D6DA-4E00-A277-82E0EA7F0400}"/>
            </c:ext>
          </c:extLst>
        </c:ser>
        <c:ser>
          <c:idx val="4"/>
          <c:order val="4"/>
          <c:tx>
            <c:strRef>
              <c:f>Calculator!$J$7</c:f>
              <c:strCache>
                <c:ptCount val="1"/>
                <c:pt idx="0">
                  <c:v>Maximum</c:v>
                </c:pt>
              </c:strCache>
            </c:strRef>
          </c:tx>
          <c:spPr>
            <a:solidFill>
              <a:srgbClr val="EEEEEC">
                <a:alpha val="50196"/>
              </a:srgbClr>
            </a:solidFill>
            <a:ln w="25400">
              <a:noFill/>
            </a:ln>
          </c:spPr>
          <c:invertIfNegative val="0"/>
          <c:dPt>
            <c:idx val="0"/>
            <c:invertIfNegative val="0"/>
            <c:bubble3D val="0"/>
            <c:extLst>
              <c:ext xmlns:c16="http://schemas.microsoft.com/office/drawing/2014/chart" uri="{C3380CC4-5D6E-409C-BE32-E72D297353CC}">
                <c16:uniqueId val="{00000005-D6DA-4E00-A277-82E0EA7F0400}"/>
              </c:ext>
            </c:extLst>
          </c:dPt>
          <c:cat>
            <c:strRef>
              <c:f>Calculator!$K$2</c:f>
              <c:strCache>
                <c:ptCount val="1"/>
                <c:pt idx="0">
                  <c:v>Without
Controls</c:v>
                </c:pt>
              </c:strCache>
              <c:extLst/>
            </c:strRef>
          </c:cat>
          <c:val>
            <c:numRef>
              <c:f>Calculator!$K$7</c:f>
              <c:numCache>
                <c:formatCode>#,##0</c:formatCode>
                <c:ptCount val="1"/>
                <c:pt idx="0">
                  <c:v>44133.78125148252</c:v>
                </c:pt>
              </c:numCache>
              <c:extLst/>
            </c:numRef>
          </c:val>
          <c:extLst>
            <c:ext xmlns:c16="http://schemas.microsoft.com/office/drawing/2014/chart" uri="{C3380CC4-5D6E-409C-BE32-E72D297353CC}">
              <c16:uniqueId val="{00000006-D6DA-4E00-A277-82E0EA7F0400}"/>
            </c:ext>
          </c:extLst>
        </c:ser>
        <c:dLbls>
          <c:showLegendKey val="0"/>
          <c:showVal val="0"/>
          <c:showCatName val="0"/>
          <c:showSerName val="0"/>
          <c:showPercent val="0"/>
          <c:showBubbleSize val="0"/>
        </c:dLbls>
        <c:gapWidth val="150"/>
        <c:overlap val="100"/>
        <c:axId val="385984752"/>
        <c:axId val="1"/>
      </c:barChart>
      <c:catAx>
        <c:axId val="385984752"/>
        <c:scaling>
          <c:orientation val="minMax"/>
        </c:scaling>
        <c:delete val="0"/>
        <c:axPos val="b"/>
        <c:numFmt formatCode="General" sourceLinked="1"/>
        <c:majorTickMark val="none"/>
        <c:minorTickMark val="none"/>
        <c:tickLblPos val="low"/>
        <c:spPr>
          <a:ln w="12700">
            <a:solidFill>
              <a:srgbClr val="F2F2F2"/>
            </a:solidFill>
            <a:prstDash val="solid"/>
          </a:ln>
        </c:spPr>
        <c:txPr>
          <a:bodyPr rot="0" vert="horz"/>
          <a:lstStyle/>
          <a:p>
            <a:pPr>
              <a:defRPr sz="1000" b="1" i="0" u="none" strike="noStrike" baseline="0">
                <a:solidFill>
                  <a:srgbClr val="204A87"/>
                </a:solidFill>
                <a:latin typeface="Calibri"/>
                <a:ea typeface="Calibri"/>
                <a:cs typeface="Calibri"/>
              </a:defRPr>
            </a:pPr>
            <a:endParaRPr lang="en-US"/>
          </a:p>
        </c:txPr>
        <c:crossAx val="1"/>
        <c:crossesAt val="0"/>
        <c:auto val="1"/>
        <c:lblAlgn val="ctr"/>
        <c:lblOffset val="100"/>
        <c:tickLblSkip val="1"/>
        <c:tickMarkSkip val="1"/>
        <c:noMultiLvlLbl val="0"/>
      </c:catAx>
      <c:valAx>
        <c:axId val="1"/>
        <c:scaling>
          <c:orientation val="minMax"/>
        </c:scaling>
        <c:delete val="0"/>
        <c:axPos val="l"/>
        <c:majorGridlines>
          <c:spPr>
            <a:ln w="3175">
              <a:solidFill>
                <a:srgbClr val="BABDB6"/>
              </a:solidFill>
              <a:prstDash val="solid"/>
            </a:ln>
          </c:spPr>
        </c:majorGridlines>
        <c:numFmt formatCode="0" sourceLinked="0"/>
        <c:majorTickMark val="none"/>
        <c:minorTickMark val="none"/>
        <c:tickLblPos val="nextTo"/>
        <c:spPr>
          <a:ln w="6350">
            <a:noFill/>
          </a:ln>
        </c:spPr>
        <c:txPr>
          <a:bodyPr rot="0" vert="horz"/>
          <a:lstStyle/>
          <a:p>
            <a:pPr>
              <a:defRPr sz="900" b="0" i="0" u="none" strike="noStrike" baseline="0">
                <a:solidFill>
                  <a:srgbClr val="204A87"/>
                </a:solidFill>
                <a:latin typeface="Calibri"/>
                <a:ea typeface="Calibri"/>
                <a:cs typeface="Calibri"/>
              </a:defRPr>
            </a:pPr>
            <a:endParaRPr lang="en-US"/>
          </a:p>
        </c:txPr>
        <c:crossAx val="385984752"/>
        <c:crossesAt val="1"/>
        <c:crossBetween val="between"/>
      </c:valAx>
      <c:spPr>
        <a:noFill/>
        <a:ln w="25400">
          <a:noFill/>
        </a:ln>
      </c:spPr>
    </c:plotArea>
    <c:plotVisOnly val="1"/>
    <c:dispBlanksAs val="gap"/>
    <c:showDLblsOverMax val="0"/>
  </c:chart>
  <c:spPr>
    <a:solidFill>
      <a:srgbClr val="FFFFFF"/>
    </a:solidFill>
    <a:ln w="6350">
      <a:noFill/>
    </a:ln>
  </c:spPr>
  <c:txPr>
    <a:bodyPr/>
    <a:lstStyle/>
    <a:p>
      <a:pPr>
        <a:defRPr sz="1100" b="0" i="0" u="none" strike="noStrike" baseline="0">
          <a:solidFill>
            <a:srgbClr val="000000"/>
          </a:solidFill>
          <a:latin typeface="Calibri"/>
          <a:ea typeface="Calibri"/>
          <a:cs typeface="Calibri"/>
        </a:defRPr>
      </a:pPr>
      <a:endParaRPr lang="en-US"/>
    </a:p>
  </c:tx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0.16627</cdr:x>
      <cdr:y>0.86902</cdr:y>
    </cdr:from>
    <cdr:to>
      <cdr:x>0.16627</cdr:x>
      <cdr:y>0.86902</cdr:y>
    </cdr:to>
    <cdr:sp macro="" textlink="">
      <cdr:nvSpPr>
        <cdr:cNvPr id="4097" name="Text Box 1">
          <a:extLst xmlns:a="http://schemas.openxmlformats.org/drawingml/2006/main">
            <a:ext uri="{FF2B5EF4-FFF2-40B4-BE49-F238E27FC236}">
              <a16:creationId xmlns:a16="http://schemas.microsoft.com/office/drawing/2014/main" id="{B0801FF0-513B-474B-8D2F-B6C188461FE8}"/>
            </a:ext>
          </a:extLst>
        </cdr:cNvPr>
        <cdr:cNvSpPr txBox="1">
          <a:spLocks xmlns:a="http://schemas.openxmlformats.org/drawingml/2006/main" noChangeArrowheads="1"/>
        </cdr:cNvSpPr>
      </cdr:nvSpPr>
      <cdr:spPr bwMode="auto">
        <a:xfrm xmlns:a="http://schemas.openxmlformats.org/drawingml/2006/main">
          <a:off x="555868" y="5271100"/>
          <a:ext cx="0" cy="0"/>
        </a:xfrm>
        <a:prstGeom xmlns:a="http://schemas.openxmlformats.org/drawingml/2006/main" prst="rect">
          <a:avLst/>
        </a:prstGeom>
        <a:solidFill xmlns:a="http://schemas.openxmlformats.org/drawingml/2006/main">
          <a:srgbClr xmlns:mc="http://schemas.openxmlformats.org/markup-compatibility/2006" xmlns:a14="http://schemas.microsoft.com/office/drawing/2010/main" val="FFFFFF" mc:Ignorable="a14" a14:legacySpreadsheetColorIndex="9"/>
        </a:solidFill>
        <a:ln xmlns:a="http://schemas.openxmlformats.org/drawingml/2006/main">
          <a:noFill/>
        </a:ln>
        <a:effectLst xmlns:a="http://schemas.openxmlformats.org/drawingml/2006/main"/>
        <a:extLst xmlns:a="http://schemas.openxmlformats.org/drawingml/2006/main">
          <a:ext uri="{91240B29-F687-4F45-9708-019B960494DF}">
            <a14:hiddenLine xmlns:a14="http://schemas.microsoft.com/office/drawing/2010/main" w="1">
              <a:solidFill>
                <a:srgbClr xmlns:mc="http://schemas.openxmlformats.org/markup-compatibility/2006" val="000000" mc:Ignorable="a14" a14:legacySpreadsheetColorIndex="77"/>
              </a:solidFill>
              <a:miter lim="800000"/>
              <a:headEn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cdr:spPr>
      <cdr:txBody>
        <a:bodyPr xmlns:a="http://schemas.openxmlformats.org/drawingml/2006/main" wrap="none" lIns="18288" tIns="0" rIns="0" bIns="0" anchor="ctr" upright="1">
          <a:spAutoFit/>
        </a:bodyPr>
        <a:lstStyle xmlns:a="http://schemas.openxmlformats.org/drawingml/2006/main"/>
        <a:p xmlns:a="http://schemas.openxmlformats.org/drawingml/2006/main">
          <a:pPr algn="ctr" rtl="0">
            <a:defRPr sz="1000"/>
          </a:pPr>
          <a:endParaRPr lang="en-US"/>
        </a:p>
      </cdr:txBody>
    </cdr:sp>
  </cdr:relSizeAnchor>
  <cdr:relSizeAnchor xmlns:cdr="http://schemas.openxmlformats.org/drawingml/2006/chartDrawing">
    <cdr:from>
      <cdr:x>0.16627</cdr:x>
      <cdr:y>0.86902</cdr:y>
    </cdr:from>
    <cdr:to>
      <cdr:x>0.16627</cdr:x>
      <cdr:y>0.86902</cdr:y>
    </cdr:to>
    <cdr:sp macro="" textlink="">
      <cdr:nvSpPr>
        <cdr:cNvPr id="4098" name="Text Box 2">
          <a:extLst xmlns:a="http://schemas.openxmlformats.org/drawingml/2006/main">
            <a:ext uri="{FF2B5EF4-FFF2-40B4-BE49-F238E27FC236}">
              <a16:creationId xmlns:a16="http://schemas.microsoft.com/office/drawing/2014/main" id="{0B6C1D7E-A0A8-4006-8DCB-07AB17F24CED}"/>
            </a:ext>
          </a:extLst>
        </cdr:cNvPr>
        <cdr:cNvSpPr txBox="1">
          <a:spLocks xmlns:a="http://schemas.openxmlformats.org/drawingml/2006/main" noChangeArrowheads="1"/>
        </cdr:cNvSpPr>
      </cdr:nvSpPr>
      <cdr:spPr bwMode="auto">
        <a:xfrm xmlns:a="http://schemas.openxmlformats.org/drawingml/2006/main">
          <a:off x="555868" y="5271100"/>
          <a:ext cx="0" cy="0"/>
        </a:xfrm>
        <a:prstGeom xmlns:a="http://schemas.openxmlformats.org/drawingml/2006/main" prst="rect">
          <a:avLst/>
        </a:prstGeom>
        <a:solidFill xmlns:a="http://schemas.openxmlformats.org/drawingml/2006/main">
          <a:srgbClr xmlns:mc="http://schemas.openxmlformats.org/markup-compatibility/2006" xmlns:a14="http://schemas.microsoft.com/office/drawing/2010/main" val="FFFFFF" mc:Ignorable="a14" a14:legacySpreadsheetColorIndex="9"/>
        </a:solidFill>
        <a:ln xmlns:a="http://schemas.openxmlformats.org/drawingml/2006/main">
          <a:noFill/>
        </a:ln>
        <a:effectLst xmlns:a="http://schemas.openxmlformats.org/drawingml/2006/main"/>
        <a:extLst xmlns:a="http://schemas.openxmlformats.org/drawingml/2006/main">
          <a:ext uri="{91240B29-F687-4F45-9708-019B960494DF}">
            <a14:hiddenLine xmlns:a14="http://schemas.microsoft.com/office/drawing/2010/main" w="1">
              <a:solidFill>
                <a:srgbClr xmlns:mc="http://schemas.openxmlformats.org/markup-compatibility/2006" val="000000" mc:Ignorable="a14" a14:legacySpreadsheetColorIndex="77"/>
              </a:solidFill>
              <a:miter lim="800000"/>
              <a:headEn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cdr:spPr>
      <cdr:txBody>
        <a:bodyPr xmlns:a="http://schemas.openxmlformats.org/drawingml/2006/main" wrap="none" lIns="18288" tIns="0" rIns="0" bIns="0" anchor="ctr" upright="1">
          <a:spAutoFit/>
        </a:bodyPr>
        <a:lstStyle xmlns:a="http://schemas.openxmlformats.org/drawingml/2006/main"/>
        <a:p xmlns:a="http://schemas.openxmlformats.org/drawingml/2006/main">
          <a:pPr algn="ctr" rtl="0">
            <a:defRPr sz="1000"/>
          </a:pPr>
          <a:endParaRPr lang="en-US"/>
        </a:p>
      </cdr:txBody>
    </cdr:sp>
  </cdr:relSizeAnchor>
  <cdr:relSizeAnchor xmlns:cdr="http://schemas.openxmlformats.org/drawingml/2006/chartDrawing">
    <cdr:from>
      <cdr:x>0.16627</cdr:x>
      <cdr:y>0.86902</cdr:y>
    </cdr:from>
    <cdr:to>
      <cdr:x>0.16627</cdr:x>
      <cdr:y>0.86902</cdr:y>
    </cdr:to>
    <cdr:sp macro="" textlink="">
      <cdr:nvSpPr>
        <cdr:cNvPr id="4099" name="Text Box 3">
          <a:extLst xmlns:a="http://schemas.openxmlformats.org/drawingml/2006/main">
            <a:ext uri="{FF2B5EF4-FFF2-40B4-BE49-F238E27FC236}">
              <a16:creationId xmlns:a16="http://schemas.microsoft.com/office/drawing/2014/main" id="{4A27C892-B4C6-4F04-ABE9-16520A5BEA26}"/>
            </a:ext>
          </a:extLst>
        </cdr:cNvPr>
        <cdr:cNvSpPr txBox="1">
          <a:spLocks xmlns:a="http://schemas.openxmlformats.org/drawingml/2006/main" noChangeArrowheads="1"/>
        </cdr:cNvSpPr>
      </cdr:nvSpPr>
      <cdr:spPr bwMode="auto">
        <a:xfrm xmlns:a="http://schemas.openxmlformats.org/drawingml/2006/main">
          <a:off x="555868" y="5271100"/>
          <a:ext cx="0" cy="0"/>
        </a:xfrm>
        <a:prstGeom xmlns:a="http://schemas.openxmlformats.org/drawingml/2006/main" prst="rect">
          <a:avLst/>
        </a:prstGeom>
        <a:solidFill xmlns:a="http://schemas.openxmlformats.org/drawingml/2006/main">
          <a:srgbClr xmlns:mc="http://schemas.openxmlformats.org/markup-compatibility/2006" xmlns:a14="http://schemas.microsoft.com/office/drawing/2010/main" val="FFFFFF" mc:Ignorable="a14" a14:legacySpreadsheetColorIndex="9"/>
        </a:solidFill>
        <a:ln xmlns:a="http://schemas.openxmlformats.org/drawingml/2006/main">
          <a:noFill/>
        </a:ln>
        <a:effectLst xmlns:a="http://schemas.openxmlformats.org/drawingml/2006/main"/>
        <a:extLst xmlns:a="http://schemas.openxmlformats.org/drawingml/2006/main">
          <a:ext uri="{91240B29-F687-4F45-9708-019B960494DF}">
            <a14:hiddenLine xmlns:a14="http://schemas.microsoft.com/office/drawing/2010/main" w="1">
              <a:solidFill>
                <a:srgbClr xmlns:mc="http://schemas.openxmlformats.org/markup-compatibility/2006" val="000000" mc:Ignorable="a14" a14:legacySpreadsheetColorIndex="77"/>
              </a:solidFill>
              <a:miter lim="800000"/>
              <a:headEn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cdr:spPr>
      <cdr:txBody>
        <a:bodyPr xmlns:a="http://schemas.openxmlformats.org/drawingml/2006/main" wrap="none" lIns="18288" tIns="0" rIns="0" bIns="0" anchor="ctr" upright="1">
          <a:spAutoFit/>
        </a:bodyPr>
        <a:lstStyle xmlns:a="http://schemas.openxmlformats.org/drawingml/2006/main"/>
        <a:p xmlns:a="http://schemas.openxmlformats.org/drawingml/2006/main">
          <a:pPr algn="ctr" rtl="0">
            <a:defRPr sz="1000"/>
          </a:pPr>
          <a:endParaRPr lang="en-US"/>
        </a:p>
      </cdr:txBody>
    </cdr:sp>
  </cdr:relSizeAnchor>
  <cdr:relSizeAnchor xmlns:cdr="http://schemas.openxmlformats.org/drawingml/2006/chartDrawing">
    <cdr:from>
      <cdr:x>0.16627</cdr:x>
      <cdr:y>0.86902</cdr:y>
    </cdr:from>
    <cdr:to>
      <cdr:x>0.16627</cdr:x>
      <cdr:y>0.86902</cdr:y>
    </cdr:to>
    <cdr:sp macro="" textlink="">
      <cdr:nvSpPr>
        <cdr:cNvPr id="4100" name="Text Box 4">
          <a:extLst xmlns:a="http://schemas.openxmlformats.org/drawingml/2006/main">
            <a:ext uri="{FF2B5EF4-FFF2-40B4-BE49-F238E27FC236}">
              <a16:creationId xmlns:a16="http://schemas.microsoft.com/office/drawing/2014/main" id="{6CDFE37E-E629-4CD8-8DB9-DD67476B69A9}"/>
            </a:ext>
          </a:extLst>
        </cdr:cNvPr>
        <cdr:cNvSpPr txBox="1">
          <a:spLocks xmlns:a="http://schemas.openxmlformats.org/drawingml/2006/main" noChangeArrowheads="1"/>
        </cdr:cNvSpPr>
      </cdr:nvSpPr>
      <cdr:spPr bwMode="auto">
        <a:xfrm xmlns:a="http://schemas.openxmlformats.org/drawingml/2006/main">
          <a:off x="555868" y="5271100"/>
          <a:ext cx="0" cy="0"/>
        </a:xfrm>
        <a:prstGeom xmlns:a="http://schemas.openxmlformats.org/drawingml/2006/main" prst="rect">
          <a:avLst/>
        </a:prstGeom>
        <a:solidFill xmlns:a="http://schemas.openxmlformats.org/drawingml/2006/main">
          <a:srgbClr xmlns:mc="http://schemas.openxmlformats.org/markup-compatibility/2006" xmlns:a14="http://schemas.microsoft.com/office/drawing/2010/main" val="FFFFFF" mc:Ignorable="a14" a14:legacySpreadsheetColorIndex="9"/>
        </a:solidFill>
        <a:ln xmlns:a="http://schemas.openxmlformats.org/drawingml/2006/main">
          <a:noFill/>
        </a:ln>
        <a:effectLst xmlns:a="http://schemas.openxmlformats.org/drawingml/2006/main"/>
        <a:extLst xmlns:a="http://schemas.openxmlformats.org/drawingml/2006/main">
          <a:ext uri="{91240B29-F687-4F45-9708-019B960494DF}">
            <a14:hiddenLine xmlns:a14="http://schemas.microsoft.com/office/drawing/2010/main" w="1">
              <a:solidFill>
                <a:srgbClr xmlns:mc="http://schemas.openxmlformats.org/markup-compatibility/2006" val="000000" mc:Ignorable="a14" a14:legacySpreadsheetColorIndex="77"/>
              </a:solidFill>
              <a:miter lim="800000"/>
              <a:headEn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cdr:spPr>
      <cdr:txBody>
        <a:bodyPr xmlns:a="http://schemas.openxmlformats.org/drawingml/2006/main" wrap="none" lIns="18288" tIns="0" rIns="0" bIns="0" anchor="ctr" upright="1">
          <a:spAutoFit/>
        </a:bodyPr>
        <a:lstStyle xmlns:a="http://schemas.openxmlformats.org/drawingml/2006/main"/>
        <a:p xmlns:a="http://schemas.openxmlformats.org/drawingml/2006/main">
          <a:pPr algn="ctr" rtl="0">
            <a:defRPr sz="1000"/>
          </a:pPr>
          <a:endParaRPr lang="en-US"/>
        </a:p>
      </cdr:txBody>
    </cdr:sp>
  </cdr:relSizeAnchor>
  <cdr:relSizeAnchor xmlns:cdr="http://schemas.openxmlformats.org/drawingml/2006/chartDrawing">
    <cdr:from>
      <cdr:x>0.16627</cdr:x>
      <cdr:y>0.86902</cdr:y>
    </cdr:from>
    <cdr:to>
      <cdr:x>0.16627</cdr:x>
      <cdr:y>0.86902</cdr:y>
    </cdr:to>
    <cdr:sp macro="" textlink="">
      <cdr:nvSpPr>
        <cdr:cNvPr id="4101" name="Text Box 5">
          <a:extLst xmlns:a="http://schemas.openxmlformats.org/drawingml/2006/main">
            <a:ext uri="{FF2B5EF4-FFF2-40B4-BE49-F238E27FC236}">
              <a16:creationId xmlns:a16="http://schemas.microsoft.com/office/drawing/2014/main" id="{6DE168F1-BE3F-4FC5-A529-7E50C20761C9}"/>
            </a:ext>
          </a:extLst>
        </cdr:cNvPr>
        <cdr:cNvSpPr txBox="1">
          <a:spLocks xmlns:a="http://schemas.openxmlformats.org/drawingml/2006/main" noChangeArrowheads="1"/>
        </cdr:cNvSpPr>
      </cdr:nvSpPr>
      <cdr:spPr bwMode="auto">
        <a:xfrm xmlns:a="http://schemas.openxmlformats.org/drawingml/2006/main">
          <a:off x="555868" y="5271100"/>
          <a:ext cx="0" cy="0"/>
        </a:xfrm>
        <a:prstGeom xmlns:a="http://schemas.openxmlformats.org/drawingml/2006/main" prst="rect">
          <a:avLst/>
        </a:prstGeom>
        <a:solidFill xmlns:a="http://schemas.openxmlformats.org/drawingml/2006/main">
          <a:srgbClr xmlns:mc="http://schemas.openxmlformats.org/markup-compatibility/2006" xmlns:a14="http://schemas.microsoft.com/office/drawing/2010/main" val="FFFFFF" mc:Ignorable="a14" a14:legacySpreadsheetColorIndex="9"/>
        </a:solidFill>
        <a:ln xmlns:a="http://schemas.openxmlformats.org/drawingml/2006/main">
          <a:noFill/>
        </a:ln>
        <a:effectLst xmlns:a="http://schemas.openxmlformats.org/drawingml/2006/main"/>
        <a:extLst xmlns:a="http://schemas.openxmlformats.org/drawingml/2006/main">
          <a:ext uri="{91240B29-F687-4F45-9708-019B960494DF}">
            <a14:hiddenLine xmlns:a14="http://schemas.microsoft.com/office/drawing/2010/main" w="1">
              <a:solidFill>
                <a:srgbClr xmlns:mc="http://schemas.openxmlformats.org/markup-compatibility/2006" val="000000" mc:Ignorable="a14" a14:legacySpreadsheetColorIndex="77"/>
              </a:solidFill>
              <a:miter lim="800000"/>
              <a:headEn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cdr:spPr>
      <cdr:txBody>
        <a:bodyPr xmlns:a="http://schemas.openxmlformats.org/drawingml/2006/main" wrap="none" lIns="18288" tIns="0" rIns="0" bIns="0" anchor="ctr" upright="1">
          <a:spAutoFit/>
        </a:bodyPr>
        <a:lstStyle xmlns:a="http://schemas.openxmlformats.org/drawingml/2006/main"/>
        <a:p xmlns:a="http://schemas.openxmlformats.org/drawingml/2006/main">
          <a:pPr algn="ctr" rtl="0">
            <a:defRPr sz="1000"/>
          </a:pPr>
          <a:endParaRPr lang="en-US"/>
        </a:p>
      </cdr:txBody>
    </cdr:sp>
  </cdr:relSizeAnchor>
  <cdr:relSizeAnchor xmlns:cdr="http://schemas.openxmlformats.org/drawingml/2006/chartDrawing">
    <cdr:from>
      <cdr:x>0.16627</cdr:x>
      <cdr:y>0.86902</cdr:y>
    </cdr:from>
    <cdr:to>
      <cdr:x>0.16627</cdr:x>
      <cdr:y>0.86902</cdr:y>
    </cdr:to>
    <cdr:sp macro="" textlink="">
      <cdr:nvSpPr>
        <cdr:cNvPr id="4102" name="Text Box 6">
          <a:extLst xmlns:a="http://schemas.openxmlformats.org/drawingml/2006/main">
            <a:ext uri="{FF2B5EF4-FFF2-40B4-BE49-F238E27FC236}">
              <a16:creationId xmlns:a16="http://schemas.microsoft.com/office/drawing/2014/main" id="{E87E9ADC-66D1-485F-AD80-C2C5A305BC1F}"/>
            </a:ext>
          </a:extLst>
        </cdr:cNvPr>
        <cdr:cNvSpPr txBox="1">
          <a:spLocks xmlns:a="http://schemas.openxmlformats.org/drawingml/2006/main" noChangeArrowheads="1"/>
        </cdr:cNvSpPr>
      </cdr:nvSpPr>
      <cdr:spPr bwMode="auto">
        <a:xfrm xmlns:a="http://schemas.openxmlformats.org/drawingml/2006/main">
          <a:off x="555868" y="5271100"/>
          <a:ext cx="0" cy="0"/>
        </a:xfrm>
        <a:prstGeom xmlns:a="http://schemas.openxmlformats.org/drawingml/2006/main" prst="rect">
          <a:avLst/>
        </a:prstGeom>
        <a:solidFill xmlns:a="http://schemas.openxmlformats.org/drawingml/2006/main">
          <a:srgbClr xmlns:mc="http://schemas.openxmlformats.org/markup-compatibility/2006" xmlns:a14="http://schemas.microsoft.com/office/drawing/2010/main" val="FFFFFF" mc:Ignorable="a14" a14:legacySpreadsheetColorIndex="9"/>
        </a:solidFill>
        <a:ln xmlns:a="http://schemas.openxmlformats.org/drawingml/2006/main">
          <a:noFill/>
        </a:ln>
        <a:effectLst xmlns:a="http://schemas.openxmlformats.org/drawingml/2006/main"/>
        <a:extLst xmlns:a="http://schemas.openxmlformats.org/drawingml/2006/main">
          <a:ext uri="{91240B29-F687-4F45-9708-019B960494DF}">
            <a14:hiddenLine xmlns:a14="http://schemas.microsoft.com/office/drawing/2010/main" w="1">
              <a:solidFill>
                <a:srgbClr xmlns:mc="http://schemas.openxmlformats.org/markup-compatibility/2006" val="000000" mc:Ignorable="a14" a14:legacySpreadsheetColorIndex="77"/>
              </a:solidFill>
              <a:miter lim="800000"/>
              <a:headEn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cdr:spPr>
      <cdr:txBody>
        <a:bodyPr xmlns:a="http://schemas.openxmlformats.org/drawingml/2006/main" wrap="none" lIns="18288" tIns="0" rIns="0" bIns="0" anchor="ctr" upright="1">
          <a:spAutoFit/>
        </a:bodyPr>
        <a:lstStyle xmlns:a="http://schemas.openxmlformats.org/drawingml/2006/main"/>
        <a:p xmlns:a="http://schemas.openxmlformats.org/drawingml/2006/main">
          <a:pPr algn="ctr" rtl="0">
            <a:defRPr sz="1000"/>
          </a:pPr>
          <a:endParaRPr lang="en-US"/>
        </a:p>
      </cdr:txBody>
    </cdr:sp>
  </cdr:relSizeAnchor>
  <cdr:relSizeAnchor xmlns:cdr="http://schemas.openxmlformats.org/drawingml/2006/chartDrawing">
    <cdr:from>
      <cdr:x>0.16627</cdr:x>
      <cdr:y>0.86902</cdr:y>
    </cdr:from>
    <cdr:to>
      <cdr:x>0.16627</cdr:x>
      <cdr:y>0.86902</cdr:y>
    </cdr:to>
    <cdr:sp macro="" textlink="">
      <cdr:nvSpPr>
        <cdr:cNvPr id="4103" name="Text Box 7">
          <a:extLst xmlns:a="http://schemas.openxmlformats.org/drawingml/2006/main">
            <a:ext uri="{FF2B5EF4-FFF2-40B4-BE49-F238E27FC236}">
              <a16:creationId xmlns:a16="http://schemas.microsoft.com/office/drawing/2014/main" id="{94AE08F9-814F-4B50-B378-D8E4115F5967}"/>
            </a:ext>
          </a:extLst>
        </cdr:cNvPr>
        <cdr:cNvSpPr txBox="1">
          <a:spLocks xmlns:a="http://schemas.openxmlformats.org/drawingml/2006/main" noChangeArrowheads="1"/>
        </cdr:cNvSpPr>
      </cdr:nvSpPr>
      <cdr:spPr bwMode="auto">
        <a:xfrm xmlns:a="http://schemas.openxmlformats.org/drawingml/2006/main">
          <a:off x="555868" y="5271100"/>
          <a:ext cx="0" cy="0"/>
        </a:xfrm>
        <a:prstGeom xmlns:a="http://schemas.openxmlformats.org/drawingml/2006/main" prst="rect">
          <a:avLst/>
        </a:prstGeom>
        <a:solidFill xmlns:a="http://schemas.openxmlformats.org/drawingml/2006/main">
          <a:srgbClr xmlns:mc="http://schemas.openxmlformats.org/markup-compatibility/2006" xmlns:a14="http://schemas.microsoft.com/office/drawing/2010/main" val="FFFFFF" mc:Ignorable="a14" a14:legacySpreadsheetColorIndex="9"/>
        </a:solidFill>
        <a:ln xmlns:a="http://schemas.openxmlformats.org/drawingml/2006/main">
          <a:noFill/>
        </a:ln>
        <a:effectLst xmlns:a="http://schemas.openxmlformats.org/drawingml/2006/main"/>
        <a:extLst xmlns:a="http://schemas.openxmlformats.org/drawingml/2006/main">
          <a:ext uri="{91240B29-F687-4F45-9708-019B960494DF}">
            <a14:hiddenLine xmlns:a14="http://schemas.microsoft.com/office/drawing/2010/main" w="1">
              <a:solidFill>
                <a:srgbClr xmlns:mc="http://schemas.openxmlformats.org/markup-compatibility/2006" val="000000" mc:Ignorable="a14" a14:legacySpreadsheetColorIndex="77"/>
              </a:solidFill>
              <a:miter lim="800000"/>
              <a:headEn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cdr:spPr>
      <cdr:txBody>
        <a:bodyPr xmlns:a="http://schemas.openxmlformats.org/drawingml/2006/main" wrap="none" lIns="18288" tIns="0" rIns="0" bIns="0" anchor="ctr" upright="1">
          <a:spAutoFit/>
        </a:bodyPr>
        <a:lstStyle xmlns:a="http://schemas.openxmlformats.org/drawingml/2006/main"/>
        <a:p xmlns:a="http://schemas.openxmlformats.org/drawingml/2006/main">
          <a:pPr algn="ctr" rtl="0">
            <a:defRPr sz="1000"/>
          </a:pPr>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2DEA1C2F-64F0-4E7D-9F20-BA616FFC7A14}"/>
              </a:ext>
            </a:extLst>
          </p:cNvPr>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240">
                <a:solidFill>
                  <a:srgbClr val="000000">
                    <a:alpha val="50195"/>
                  </a:srgbClr>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85E35AE8-A3AA-4C7B-A9AB-320AE39F9DD5}"/>
              </a:ext>
            </a:extLst>
          </p:cNvPr>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
        <p:nvSpPr>
          <p:cNvPr id="14339" name="Rectangle 3">
            <a:extLst>
              <a:ext uri="{FF2B5EF4-FFF2-40B4-BE49-F238E27FC236}">
                <a16:creationId xmlns:a16="http://schemas.microsoft.com/office/drawing/2014/main" id="{2E2435B1-66BC-4677-81D8-DEF7D11043AB}"/>
              </a:ext>
            </a:extLst>
          </p:cNvPr>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2000" cap="flat">
                <a:solidFill>
                  <a:srgbClr val="2C3E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hangingPunct="1">
              <a:lnSpc>
                <a:spcPct val="98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b="1">
                <a:solidFill>
                  <a:srgbClr val="000000"/>
                </a:solidFill>
                <a:latin typeface="Source Sans Pro Black" pitchFamily="32" charset="0"/>
                <a:cs typeface="源ノ角ゴシック Heavy" charset="0"/>
              </a:defRPr>
            </a:lvl1pPr>
          </a:lstStyle>
          <a:p>
            <a:pPr>
              <a:defRPr/>
            </a:pPr>
            <a:endParaRPr lang="en-US" altLang="en-US"/>
          </a:p>
        </p:txBody>
      </p:sp>
      <p:sp>
        <p:nvSpPr>
          <p:cNvPr id="14340" name="Rectangle 4">
            <a:extLst>
              <a:ext uri="{FF2B5EF4-FFF2-40B4-BE49-F238E27FC236}">
                <a16:creationId xmlns:a16="http://schemas.microsoft.com/office/drawing/2014/main" id="{E728BC86-1162-44E0-B845-1D9AAD64EA70}"/>
              </a:ext>
            </a:extLst>
          </p:cNvPr>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2000" cap="flat">
                <a:solidFill>
                  <a:srgbClr val="2C3E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hangingPunct="1">
              <a:lnSpc>
                <a:spcPct val="98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b="1">
                <a:solidFill>
                  <a:srgbClr val="000000"/>
                </a:solidFill>
                <a:latin typeface="Source Sans Pro Black" pitchFamily="32" charset="0"/>
                <a:cs typeface="源ノ角ゴシック Heavy" charset="0"/>
              </a:defRPr>
            </a:lvl1pPr>
          </a:lstStyle>
          <a:p>
            <a:pPr>
              <a:defRPr/>
            </a:pPr>
            <a:endParaRPr lang="en-US" altLang="en-US"/>
          </a:p>
        </p:txBody>
      </p:sp>
      <p:sp>
        <p:nvSpPr>
          <p:cNvPr id="14341" name="Rectangle 5">
            <a:extLst>
              <a:ext uri="{FF2B5EF4-FFF2-40B4-BE49-F238E27FC236}">
                <a16:creationId xmlns:a16="http://schemas.microsoft.com/office/drawing/2014/main" id="{827A690A-8242-4904-A704-855F0E6CBFEF}"/>
              </a:ext>
            </a:extLst>
          </p:cNvPr>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2000" cap="flat">
                <a:solidFill>
                  <a:srgbClr val="2C3E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hangingPunct="1">
              <a:lnSpc>
                <a:spcPct val="98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b="1">
                <a:solidFill>
                  <a:srgbClr val="000000"/>
                </a:solidFill>
                <a:latin typeface="Source Sans Pro Black" pitchFamily="32" charset="0"/>
                <a:cs typeface="源ノ角ゴシック Heavy" charset="0"/>
              </a:defRPr>
            </a:lvl1pPr>
          </a:lstStyle>
          <a:p>
            <a:pPr>
              <a:defRPr/>
            </a:pPr>
            <a:endParaRPr lang="en-US" altLang="en-US"/>
          </a:p>
        </p:txBody>
      </p:sp>
      <p:sp>
        <p:nvSpPr>
          <p:cNvPr id="14342" name="Rectangle 6">
            <a:extLst>
              <a:ext uri="{FF2B5EF4-FFF2-40B4-BE49-F238E27FC236}">
                <a16:creationId xmlns:a16="http://schemas.microsoft.com/office/drawing/2014/main" id="{C762E6C0-F3D7-49F4-B59A-DF002E23D2F9}"/>
              </a:ext>
            </a:extLst>
          </p:cNvPr>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2000" cap="flat">
                <a:solidFill>
                  <a:srgbClr val="2C3E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lnSpc>
                <a:spcPct val="98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b="1">
                <a:solidFill>
                  <a:srgbClr val="000000"/>
                </a:solidFill>
                <a:latin typeface="Source Sans Pro Black" panose="020B0803030403020204" pitchFamily="34" charset="0"/>
                <a:cs typeface="源ノ角ゴシック Heavy" charset="0"/>
              </a:defRPr>
            </a:lvl1pPr>
          </a:lstStyle>
          <a:p>
            <a:fld id="{2E383160-BB2D-4485-8D20-99C96896235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951FC97B-8E01-4FB6-85AE-FE72CA7A1721}"/>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88455BF-CDEC-4C92-AEAA-BC4F6FA7EE05}" type="slidenum">
              <a:rPr lang="en-US" altLang="en-US" sz="1400">
                <a:latin typeface="Source Sans Pro Black" panose="020B0803030403020204" pitchFamily="34" charset="0"/>
              </a:rPr>
              <a:pPr>
                <a:spcBef>
                  <a:spcPct val="0"/>
                </a:spcBef>
              </a:pPr>
              <a:t>1</a:t>
            </a:fld>
            <a:endParaRPr lang="en-US" altLang="en-US" sz="1400">
              <a:latin typeface="Source Sans Pro Black" panose="020B0803030403020204" pitchFamily="34" charset="0"/>
            </a:endParaRPr>
          </a:p>
        </p:txBody>
      </p:sp>
      <p:sp>
        <p:nvSpPr>
          <p:cNvPr id="4099" name="Rectangle 1">
            <a:extLst>
              <a:ext uri="{FF2B5EF4-FFF2-40B4-BE49-F238E27FC236}">
                <a16:creationId xmlns:a16="http://schemas.microsoft.com/office/drawing/2014/main" id="{349C0985-3DAC-4627-A2C0-46B7AA692983}"/>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241F5CCC-277B-4B8A-A53B-A8CA18565CBF}"/>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3DE1F14A-211E-4906-82D3-BF866B3FE995}"/>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F6928AFD-8C47-4367-9C11-BADA68B1C625}" type="slidenum">
              <a:rPr lang="en-US" altLang="en-US" sz="1400">
                <a:latin typeface="Source Sans Pro Black" panose="020B0803030403020204" pitchFamily="34" charset="0"/>
              </a:rPr>
              <a:pPr>
                <a:spcBef>
                  <a:spcPct val="0"/>
                </a:spcBef>
              </a:pPr>
              <a:t>2</a:t>
            </a:fld>
            <a:endParaRPr lang="en-US" altLang="en-US" sz="1400">
              <a:latin typeface="Source Sans Pro Black" panose="020B0803030403020204" pitchFamily="34" charset="0"/>
            </a:endParaRPr>
          </a:p>
        </p:txBody>
      </p:sp>
      <p:sp>
        <p:nvSpPr>
          <p:cNvPr id="6147" name="Rectangle 1">
            <a:extLst>
              <a:ext uri="{FF2B5EF4-FFF2-40B4-BE49-F238E27FC236}">
                <a16:creationId xmlns:a16="http://schemas.microsoft.com/office/drawing/2014/main" id="{300AD323-7108-4166-A994-81690FF77283}"/>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0216EBFD-00E7-4E66-8266-D772E3C5E3F4}"/>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D757B799-E2FD-4275-B2B3-E082591D9B98}"/>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8FCE486-B289-44F5-BB3C-A9EE7AAC8F0E}" type="slidenum">
              <a:rPr lang="en-US" altLang="en-US" sz="1400">
                <a:latin typeface="Source Sans Pro Black" panose="020B0803030403020204" pitchFamily="34" charset="0"/>
              </a:rPr>
              <a:pPr>
                <a:spcBef>
                  <a:spcPct val="0"/>
                </a:spcBef>
              </a:pPr>
              <a:t>3</a:t>
            </a:fld>
            <a:endParaRPr lang="en-US" altLang="en-US" sz="1400">
              <a:latin typeface="Source Sans Pro Black" panose="020B0803030403020204" pitchFamily="34" charset="0"/>
            </a:endParaRPr>
          </a:p>
        </p:txBody>
      </p:sp>
      <p:sp>
        <p:nvSpPr>
          <p:cNvPr id="8195" name="Rectangle 1">
            <a:extLst>
              <a:ext uri="{FF2B5EF4-FFF2-40B4-BE49-F238E27FC236}">
                <a16:creationId xmlns:a16="http://schemas.microsoft.com/office/drawing/2014/main" id="{05FC2B3E-49BD-400B-B8A4-53F5A2E9B7D8}"/>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3C4FD4F5-A240-4971-96D5-18C32991D16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9236BD96-1B40-47EA-A60A-FE2D74A146FF}"/>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B5B4C23-6523-4BF6-9C33-2C5863172022}" type="slidenum">
              <a:rPr lang="en-US" altLang="en-US" sz="1400">
                <a:latin typeface="Source Sans Pro Black" panose="020B0803030403020204" pitchFamily="34" charset="0"/>
              </a:rPr>
              <a:pPr>
                <a:spcBef>
                  <a:spcPct val="0"/>
                </a:spcBef>
              </a:pPr>
              <a:t>4</a:t>
            </a:fld>
            <a:endParaRPr lang="en-US" altLang="en-US" sz="1400">
              <a:latin typeface="Source Sans Pro Black" panose="020B0803030403020204" pitchFamily="34" charset="0"/>
            </a:endParaRPr>
          </a:p>
        </p:txBody>
      </p:sp>
      <p:sp>
        <p:nvSpPr>
          <p:cNvPr id="10243" name="Rectangle 1">
            <a:extLst>
              <a:ext uri="{FF2B5EF4-FFF2-40B4-BE49-F238E27FC236}">
                <a16:creationId xmlns:a16="http://schemas.microsoft.com/office/drawing/2014/main" id="{A8255CA4-6264-44D0-8FCE-36FEC1AF3B0B}"/>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90E7DB5C-33A6-4356-BD41-9AE71714775D}"/>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83689DEA-6A7E-4BF9-B1F9-574A24CE92EF}"/>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6EDE4A5-0DCC-4E49-8AB8-F1E1EB25F7EE}" type="slidenum">
              <a:rPr lang="en-US" altLang="en-US" sz="1400">
                <a:latin typeface="Source Sans Pro Black" panose="020B0803030403020204" pitchFamily="34" charset="0"/>
              </a:rPr>
              <a:pPr>
                <a:spcBef>
                  <a:spcPct val="0"/>
                </a:spcBef>
              </a:pPr>
              <a:t>5</a:t>
            </a:fld>
            <a:endParaRPr lang="en-US" altLang="en-US" sz="1400">
              <a:latin typeface="Source Sans Pro Black" panose="020B0803030403020204" pitchFamily="34" charset="0"/>
            </a:endParaRPr>
          </a:p>
        </p:txBody>
      </p:sp>
      <p:sp>
        <p:nvSpPr>
          <p:cNvPr id="12291" name="Rectangle 1">
            <a:extLst>
              <a:ext uri="{FF2B5EF4-FFF2-40B4-BE49-F238E27FC236}">
                <a16:creationId xmlns:a16="http://schemas.microsoft.com/office/drawing/2014/main" id="{1F3C7EBF-38EF-4EBF-8F77-30061F268E5D}"/>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7B39B0CF-0334-4457-B163-4D274A1EB69A}"/>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6CECACCF-C22F-4591-9C7B-8037C777D815}"/>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B701B75-7A39-4E2B-9A1B-5CCF8FEE1C2B}" type="slidenum">
              <a:rPr lang="en-US" altLang="en-US" sz="1400">
                <a:latin typeface="Source Sans Pro Black" panose="020B0803030403020204" pitchFamily="34" charset="0"/>
              </a:rPr>
              <a:pPr>
                <a:spcBef>
                  <a:spcPct val="0"/>
                </a:spcBef>
              </a:pPr>
              <a:t>6</a:t>
            </a:fld>
            <a:endParaRPr lang="en-US" altLang="en-US" sz="1400">
              <a:latin typeface="Source Sans Pro Black" panose="020B0803030403020204" pitchFamily="34" charset="0"/>
            </a:endParaRPr>
          </a:p>
        </p:txBody>
      </p:sp>
      <p:sp>
        <p:nvSpPr>
          <p:cNvPr id="14339" name="Rectangle 1">
            <a:extLst>
              <a:ext uri="{FF2B5EF4-FFF2-40B4-BE49-F238E27FC236}">
                <a16:creationId xmlns:a16="http://schemas.microsoft.com/office/drawing/2014/main" id="{4BDDC89E-932F-4650-A106-264212B77810}"/>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6975845D-5837-4CE6-B29D-63A73FC910C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6CECACCF-C22F-4591-9C7B-8037C777D815}"/>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B701B75-7A39-4E2B-9A1B-5CCF8FEE1C2B}" type="slidenum">
              <a:rPr lang="en-US" altLang="en-US" sz="1400">
                <a:latin typeface="Source Sans Pro Black" panose="020B0803030403020204" pitchFamily="34" charset="0"/>
              </a:rPr>
              <a:pPr>
                <a:spcBef>
                  <a:spcPct val="0"/>
                </a:spcBef>
              </a:pPr>
              <a:t>7</a:t>
            </a:fld>
            <a:endParaRPr lang="en-US" altLang="en-US" sz="1400">
              <a:latin typeface="Source Sans Pro Black" panose="020B0803030403020204" pitchFamily="34" charset="0"/>
            </a:endParaRPr>
          </a:p>
        </p:txBody>
      </p:sp>
      <p:sp>
        <p:nvSpPr>
          <p:cNvPr id="14339" name="Rectangle 1">
            <a:extLst>
              <a:ext uri="{FF2B5EF4-FFF2-40B4-BE49-F238E27FC236}">
                <a16:creationId xmlns:a16="http://schemas.microsoft.com/office/drawing/2014/main" id="{4BDDC89E-932F-4650-A106-264212B77810}"/>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6975845D-5837-4CE6-B29D-63A73FC910C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1457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6CECACCF-C22F-4591-9C7B-8037C777D815}"/>
              </a:ext>
            </a:extLst>
          </p:cNvPr>
          <p:cNvSpPr>
            <a:spLocks noGrp="1" noChangeArrowheads="1"/>
          </p:cNvSpPr>
          <p:nvPr>
            <p:ph type="sldNum" sz="quarter"/>
          </p:nvPr>
        </p:nvSpPr>
        <p:spPr>
          <a:noFill/>
          <a:extLst>
            <a:ext uri="{91240B29-F687-4F45-9708-019B960494DF}">
              <a14:hiddenLine xmlns:a14="http://schemas.microsoft.com/office/drawing/2010/main" w="72000">
                <a:solidFill>
                  <a:srgbClr val="2C3E5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B701B75-7A39-4E2B-9A1B-5CCF8FEE1C2B}" type="slidenum">
              <a:rPr lang="en-US" altLang="en-US" sz="1400">
                <a:latin typeface="Source Sans Pro Black" panose="020B0803030403020204" pitchFamily="34" charset="0"/>
              </a:rPr>
              <a:pPr>
                <a:spcBef>
                  <a:spcPct val="0"/>
                </a:spcBef>
              </a:pPr>
              <a:t>8</a:t>
            </a:fld>
            <a:endParaRPr lang="en-US" altLang="en-US" sz="1400">
              <a:latin typeface="Source Sans Pro Black" panose="020B0803030403020204" pitchFamily="34" charset="0"/>
            </a:endParaRPr>
          </a:p>
        </p:txBody>
      </p:sp>
      <p:sp>
        <p:nvSpPr>
          <p:cNvPr id="14339" name="Rectangle 1">
            <a:extLst>
              <a:ext uri="{FF2B5EF4-FFF2-40B4-BE49-F238E27FC236}">
                <a16:creationId xmlns:a16="http://schemas.microsoft.com/office/drawing/2014/main" id="{4BDDC89E-932F-4650-A106-264212B77810}"/>
              </a:ext>
            </a:extLst>
          </p:cNvPr>
          <p:cNvSpPr>
            <a:spLocks noGrp="1" noRot="1" noChangeAspect="1" noChangeArrowheads="1" noTextEdit="1"/>
          </p:cNvSpPr>
          <p:nvPr>
            <p:ph type="sldImg"/>
          </p:nvPr>
        </p:nvSpPr>
        <p:spPr>
          <a:xfrm>
            <a:off x="1106488" y="812800"/>
            <a:ext cx="5345112" cy="4008438"/>
          </a:xfrm>
          <a:solidFill>
            <a:srgbClr val="FFFFFF"/>
          </a:solidFill>
          <a:ln w="5724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6975845D-5837-4CE6-B29D-63A73FC910C5}"/>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91404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2984-1B78-4053-B91F-5E369F655069}"/>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4D6665-09A9-47BE-9344-C37E29F12292}"/>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8682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14BB-DD6B-46DD-AF1E-2C061C6312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89662E-5860-459D-A35E-B4C3523A58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263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25228-5846-45E9-B3B7-02555A2A5F93}"/>
              </a:ext>
            </a:extLst>
          </p:cNvPr>
          <p:cNvSpPr>
            <a:spLocks noGrp="1"/>
          </p:cNvSpPr>
          <p:nvPr>
            <p:ph type="title" orient="vert"/>
          </p:nvPr>
        </p:nvSpPr>
        <p:spPr>
          <a:xfrm>
            <a:off x="7307263" y="225425"/>
            <a:ext cx="2266950" cy="43894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5CF89-878B-4E79-9F89-80BD637E39EA}"/>
              </a:ext>
            </a:extLst>
          </p:cNvPr>
          <p:cNvSpPr>
            <a:spLocks noGrp="1"/>
          </p:cNvSpPr>
          <p:nvPr>
            <p:ph type="body" orient="vert" idx="1"/>
          </p:nvPr>
        </p:nvSpPr>
        <p:spPr>
          <a:xfrm>
            <a:off x="503238" y="225425"/>
            <a:ext cx="6651625" cy="43894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1842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3778-9FF0-4B80-BCD1-0AC56D6E8C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488EF7-D33E-4F81-9461-1374DC346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365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9FE6B-995F-44AD-886B-9BA42494691E}"/>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DEEABF-329B-4F4F-9DEA-92771672D1B0}"/>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44199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EE4F-3CFB-4C88-AB0F-6A8D21D322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FD159-A322-46B0-B678-4519556D0944}"/>
              </a:ext>
            </a:extLst>
          </p:cNvPr>
          <p:cNvSpPr>
            <a:spLocks noGrp="1"/>
          </p:cNvSpPr>
          <p:nvPr>
            <p:ph sz="half" idx="1"/>
          </p:nvPr>
        </p:nvSpPr>
        <p:spPr>
          <a:xfrm>
            <a:off x="503238" y="1327150"/>
            <a:ext cx="4459287"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1F532A-D8D8-48EA-8B76-ACE601F864AE}"/>
              </a:ext>
            </a:extLst>
          </p:cNvPr>
          <p:cNvSpPr>
            <a:spLocks noGrp="1"/>
          </p:cNvSpPr>
          <p:nvPr>
            <p:ph sz="half" idx="2"/>
          </p:nvPr>
        </p:nvSpPr>
        <p:spPr>
          <a:xfrm>
            <a:off x="5114925" y="1327150"/>
            <a:ext cx="4459288"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929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3B24-8AD4-4018-AFA8-F3769EAA96BB}"/>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AE9863-5F4E-4A7A-A9AF-DCA687D17A57}"/>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D73895-CBBA-4E39-A3E4-D979A768DFB8}"/>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0A454C-71CB-442D-9E25-A210CF6BA7BC}"/>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013C90-F49F-48A9-8397-1DC8260AC6DB}"/>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3796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7D3F-8B11-4913-9453-C1922F29E7F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867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41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1645-FE78-4298-8581-BEA0D083941E}"/>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E9EE2E-9436-46C3-BE85-64B9156C1238}"/>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AE6DD-AF60-433E-83FF-1216ED8145BA}"/>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7570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54BA-FD41-4E1B-A9FF-A7732AE4D38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B506E-E948-4608-B1BD-F66E2CEDB89F}"/>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6F37EFB0-36F2-4706-801B-3E3496B4C56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82748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42D51AFB-3F46-4767-971B-71BBB15AE212}"/>
              </a:ext>
            </a:extLst>
          </p:cNvPr>
          <p:cNvSpPr>
            <a:spLocks noGrp="1" noChangeArrowheads="1"/>
          </p:cNvSpPr>
          <p:nvPr>
            <p:ph type="title"/>
          </p:nvPr>
        </p:nvSpPr>
        <p:spPr bwMode="auto">
          <a:xfrm>
            <a:off x="503238" y="225425"/>
            <a:ext cx="9070975"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06F7F474-7842-41AA-B2F5-E10ADBC6DBA9}"/>
              </a:ext>
            </a:extLst>
          </p:cNvPr>
          <p:cNvSpPr>
            <a:spLocks noGrp="1" noChangeArrowheads="1"/>
          </p:cNvSpPr>
          <p:nvPr>
            <p:ph type="body" idx="1"/>
          </p:nvPr>
        </p:nvSpPr>
        <p:spPr bwMode="auto">
          <a:xfrm>
            <a:off x="503238" y="1327150"/>
            <a:ext cx="9070975" cy="328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ejaVu Sans"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ejaVu Sans"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ejaVu Sans"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ejaVu San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ejaVu San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ejaVu San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ejaVu San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ejaVu Sans" charset="0"/>
        </a:defRPr>
      </a:lvl9pPr>
    </p:titleStyle>
    <p:body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109/EuroSPW54576.2021.00043"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www.fairinstitute.org/blog/analyzing-privacy-risk-using-fair" TargetMode="External"/><Relationship Id="rId7" Type="http://schemas.openxmlformats.org/officeDocument/2006/relationships/hyperlink" Target="https://www.law.upenn.edu/journals/lawreview/articles/volume154/issue3/Solove154U.Pa.L.Rev.477(2006).pdf" TargetMode="External"/><Relationship Id="rId2" Type="http://schemas.openxmlformats.org/officeDocument/2006/relationships/hyperlink" Target="https://doi.org/10.1109/EuroSPW54576.2021.00043" TargetMode="External"/><Relationship Id="rId1" Type="http://schemas.openxmlformats.org/officeDocument/2006/relationships/slideLayout" Target="../slideLayouts/slideLayout6.xml"/><Relationship Id="rId6" Type="http://schemas.openxmlformats.org/officeDocument/2006/relationships/hyperlink" Target="https://www.cs.ru.nl/~jhh/publications/pds-booklet.pdf" TargetMode="External"/><Relationship Id="rId5" Type="http://schemas.openxmlformats.org/officeDocument/2006/relationships/hyperlink" Target="https://iapp.org/news/a/why-privacy-risk-analysis-must-not-be-harm-focused/" TargetMode="External"/><Relationship Id="rId4" Type="http://schemas.openxmlformats.org/officeDocument/2006/relationships/hyperlink" Target="https://www.fairinstitut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E6C53D4B-A9AD-4D0D-AE9F-A9A965FFB42B}"/>
              </a:ext>
            </a:extLst>
          </p:cNvPr>
          <p:cNvSpPr>
            <a:spLocks noGrp="1" noChangeArrowheads="1"/>
          </p:cNvSpPr>
          <p:nvPr>
            <p:ph type="title"/>
          </p:nvPr>
        </p:nvSpPr>
        <p:spPr/>
        <p:txBody>
          <a:bodyPr tIns="9144"/>
          <a:lstStyle/>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FAIR Privacy</a:t>
            </a:r>
            <a:br>
              <a:rPr lang="en-US" altLang="en-US"/>
            </a:br>
            <a:r>
              <a:rPr lang="en-US" altLang="en-US" sz="2800"/>
              <a:t>Factor Analysis in Information Risk (Privacy Version)</a:t>
            </a:r>
            <a:endParaRPr lang="en-US" altLang="en-US"/>
          </a:p>
        </p:txBody>
      </p:sp>
      <p:sp>
        <p:nvSpPr>
          <p:cNvPr id="41" name="Rectangle 40">
            <a:extLst>
              <a:ext uri="{FF2B5EF4-FFF2-40B4-BE49-F238E27FC236}">
                <a16:creationId xmlns:a16="http://schemas.microsoft.com/office/drawing/2014/main" id="{F11E503E-B15A-4A27-9BCD-75E4778D4DBD}"/>
              </a:ext>
            </a:extLst>
          </p:cNvPr>
          <p:cNvSpPr/>
          <p:nvPr/>
        </p:nvSpPr>
        <p:spPr>
          <a:xfrm>
            <a:off x="1154112" y="4008437"/>
            <a:ext cx="1590087" cy="737705"/>
          </a:xfrm>
          <a:prstGeom prst="rect">
            <a:avLst/>
          </a:prstGeom>
          <a:ln/>
        </p:spPr>
        <p:style>
          <a:lnRef idx="2">
            <a:schemeClr val="dk1">
              <a:shade val="50000"/>
            </a:schemeClr>
          </a:lnRef>
          <a:fillRef idx="1">
            <a:schemeClr val="dk1"/>
          </a:fillRef>
          <a:effectRef idx="0">
            <a:schemeClr val="dk1"/>
          </a:effectRef>
          <a:fontRef idx="minor">
            <a:schemeClr val="lt1"/>
          </a:fontRef>
        </p:style>
        <p:txBody>
          <a:bodyPr spcFirstLastPara="0" vert="horz" wrap="square" lIns="31767" tIns="31767" rIns="31767" bIns="31767" numCol="1" spcCol="1270" anchor="ctr" anchorCtr="0">
            <a:noAutofit/>
          </a:bodyPr>
          <a:lstStyle/>
          <a:p>
            <a:pPr lvl="0" algn="ctr" defTabSz="711200">
              <a:lnSpc>
                <a:spcPct val="90000"/>
              </a:lnSpc>
              <a:spcBef>
                <a:spcPct val="0"/>
              </a:spcBef>
              <a:spcAft>
                <a:spcPct val="35000"/>
              </a:spcAft>
            </a:pPr>
            <a:r>
              <a:rPr lang="en-US" sz="1400" b="1" kern="1200">
                <a:solidFill>
                  <a:schemeClr val="bg1"/>
                </a:solidFill>
                <a:latin typeface="Source Sans Pro" panose="020B0503030403020204" pitchFamily="34" charset="0"/>
                <a:ea typeface="Open Sans" panose="020B0606030504020204" pitchFamily="34" charset="0"/>
                <a:cs typeface="Open Sans" panose="020B0606030504020204" pitchFamily="34" charset="0"/>
              </a:rPr>
              <a:t>Privacy Risk</a:t>
            </a:r>
            <a:endParaRPr lang="en-US" sz="1400" b="1">
              <a:solidFill>
                <a:schemeClr val="bg1"/>
              </a:solidFill>
              <a:latin typeface="Source Sans Pro" panose="020B0503030403020204" pitchFamily="34" charset="0"/>
              <a:ea typeface="Open Sans Extrabold" panose="020B0906030804020204" pitchFamily="34" charset="0"/>
              <a:cs typeface="Open Sans Extrabold" panose="020B0906030804020204" pitchFamily="34" charset="0"/>
            </a:endParaRPr>
          </a:p>
          <a:p>
            <a:pPr lvl="0" algn="ctr" defTabSz="711200">
              <a:lnSpc>
                <a:spcPct val="90000"/>
              </a:lnSpc>
              <a:spcBef>
                <a:spcPct val="0"/>
              </a:spcBef>
              <a:spcAft>
                <a:spcPct val="35000"/>
              </a:spcAft>
            </a:pPr>
            <a:r>
              <a:rPr lang="en-US" sz="900">
                <a:solidFill>
                  <a:schemeClr val="bg1"/>
                </a:solidFill>
                <a:latin typeface="Source Sans Pro" panose="020B0503030403020204" pitchFamily="34" charset="0"/>
                <a:ea typeface="Open Sans Light" panose="020B0306030504020204" pitchFamily="34" charset="0"/>
                <a:cs typeface="Open Sans Light" panose="020B0306030504020204" pitchFamily="34" charset="0"/>
              </a:rPr>
              <a:t>The frequency of  privacy threats and magnitude of privacy harms for the </a:t>
            </a:r>
            <a:br>
              <a:rPr lang="en-US" sz="900">
                <a:solidFill>
                  <a:schemeClr val="bg1"/>
                </a:solidFill>
                <a:latin typeface="Source Sans Pro" panose="020B0503030403020204" pitchFamily="34" charset="0"/>
                <a:ea typeface="Open Sans Light" panose="020B0306030504020204" pitchFamily="34" charset="0"/>
                <a:cs typeface="Open Sans Light" panose="020B0306030504020204" pitchFamily="34" charset="0"/>
              </a:rPr>
            </a:br>
            <a:r>
              <a:rPr lang="en-US" sz="900">
                <a:solidFill>
                  <a:schemeClr val="bg1"/>
                </a:solidFill>
                <a:latin typeface="Source Sans Pro" panose="020B0503030403020204" pitchFamily="34" charset="0"/>
                <a:ea typeface="Open Sans Light" panose="020B0306030504020204" pitchFamily="34" charset="0"/>
                <a:cs typeface="Open Sans Light" panose="020B0306030504020204" pitchFamily="34" charset="0"/>
              </a:rPr>
              <a:t>at-risk population.</a:t>
            </a:r>
            <a:endParaRPr lang="en-US" sz="900" kern="1200" dirty="0">
              <a:solidFill>
                <a:schemeClr val="bg1"/>
              </a:solidFill>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42" name="Rectangle 41">
            <a:extLst>
              <a:ext uri="{FF2B5EF4-FFF2-40B4-BE49-F238E27FC236}">
                <a16:creationId xmlns:a16="http://schemas.microsoft.com/office/drawing/2014/main" id="{B372BB81-DD28-4E00-88C3-078E78A1E3D2}"/>
              </a:ext>
            </a:extLst>
          </p:cNvPr>
          <p:cNvSpPr/>
          <p:nvPr/>
        </p:nvSpPr>
        <p:spPr>
          <a:xfrm>
            <a:off x="3310592" y="2947985"/>
            <a:ext cx="1475410" cy="73770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ctr" anchorCtr="0">
            <a:noAutofit/>
          </a:bodyPr>
          <a:lstStyle/>
          <a:p>
            <a:pPr lvl="0" algn="ctr" defTabSz="711200">
              <a:lnSpc>
                <a:spcPct val="90000"/>
              </a:lnSpc>
              <a:spcBef>
                <a:spcPct val="0"/>
              </a:spcBef>
              <a:spcAft>
                <a:spcPct val="35000"/>
              </a:spcAft>
            </a:pPr>
            <a:r>
              <a:rPr lang="en-US" sz="1100" b="1" kern="1200">
                <a:latin typeface="Source Sans Pro" panose="020B0503030403020204" pitchFamily="34" charset="0"/>
                <a:ea typeface="Open Sans" panose="020B0606030504020204" pitchFamily="34" charset="0"/>
                <a:cs typeface="Open Sans" panose="020B0606030504020204" pitchFamily="34" charset="0"/>
              </a:rPr>
              <a:t>Threat </a:t>
            </a:r>
            <a:r>
              <a:rPr lang="en-US" sz="1100" b="1">
                <a:latin typeface="Source Sans Pro" panose="020B0503030403020204" pitchFamily="34" charset="0"/>
                <a:ea typeface="Open Sans" panose="020B0606030504020204" pitchFamily="34" charset="0"/>
                <a:cs typeface="Open Sans" panose="020B0606030504020204" pitchFamily="34" charset="0"/>
              </a:rPr>
              <a:t>Frequency</a:t>
            </a:r>
          </a:p>
          <a:p>
            <a:pPr lvl="0" algn="ctr" defTabSz="711200">
              <a:lnSpc>
                <a:spcPct val="90000"/>
              </a:lnSpc>
              <a:spcBef>
                <a:spcPct val="0"/>
              </a:spcBef>
              <a:spcAft>
                <a:spcPct val="35000"/>
              </a:spcAft>
            </a:pPr>
            <a:r>
              <a:rPr lang="en-US" sz="900">
                <a:latin typeface="Source Sans Pro" panose="020B0503030403020204" pitchFamily="34" charset="0"/>
                <a:ea typeface="Open Sans Light" panose="020B0306030504020204" pitchFamily="34" charset="0"/>
                <a:cs typeface="Open Sans Light" panose="020B0306030504020204" pitchFamily="34" charset="0"/>
              </a:rPr>
              <a:t>The frequency, given a time frame, that threat actors threaten the at-risk population.</a:t>
            </a:r>
            <a:endParaRPr lang="en-US" sz="1000" kern="12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43" name="Rectangle 42">
            <a:extLst>
              <a:ext uri="{FF2B5EF4-FFF2-40B4-BE49-F238E27FC236}">
                <a16:creationId xmlns:a16="http://schemas.microsoft.com/office/drawing/2014/main" id="{3F4BE462-0DC8-4B97-A6AE-CEB2262DC32F}"/>
              </a:ext>
            </a:extLst>
          </p:cNvPr>
          <p:cNvSpPr/>
          <p:nvPr/>
        </p:nvSpPr>
        <p:spPr>
          <a:xfrm>
            <a:off x="5281161" y="2042983"/>
            <a:ext cx="1673157" cy="848361"/>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Attempt Frequency</a:t>
            </a:r>
            <a:endParaRPr lang="en-US" sz="1050" b="1" kern="1200">
              <a:latin typeface="Source Sans Pro" panose="020B0503030403020204" pitchFamily="34" charset="0"/>
              <a:ea typeface="Open Sans" panose="020B0606030504020204" pitchFamily="34" charset="0"/>
              <a:cs typeface="Open Sans" panose="020B0606030504020204" pitchFamily="34" charset="0"/>
            </a:endParaRPr>
          </a:p>
          <a:p>
            <a:pPr lvl="0" algn="ctr" defTabSz="711200">
              <a:lnSpc>
                <a:spcPct val="90000"/>
              </a:lnSpc>
              <a:spcBef>
                <a:spcPct val="0"/>
              </a:spcBef>
              <a:spcAft>
                <a:spcPct val="35000"/>
              </a:spcAft>
            </a:pPr>
            <a:r>
              <a:rPr lang="en-US" sz="900">
                <a:latin typeface="Source Sans Pro" panose="020B0503030403020204" pitchFamily="34" charset="0"/>
                <a:ea typeface="Open Sans Light" panose="020B0306030504020204" pitchFamily="34" charset="0"/>
                <a:cs typeface="Open Sans Light" panose="020B0306030504020204" pitchFamily="34" charset="0"/>
              </a:rPr>
              <a:t>The frequency, given a time frame, that threat actors attempt to threaten the at-risk population given the opportunity and their motivation. </a:t>
            </a:r>
            <a:endParaRPr lang="en-US" sz="9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44" name="Rectangle 43">
            <a:extLst>
              <a:ext uri="{FF2B5EF4-FFF2-40B4-BE49-F238E27FC236}">
                <a16:creationId xmlns:a16="http://schemas.microsoft.com/office/drawing/2014/main" id="{8CC6AE87-0D9E-46F5-A719-DF78CDC254A4}"/>
              </a:ext>
            </a:extLst>
          </p:cNvPr>
          <p:cNvSpPr/>
          <p:nvPr/>
        </p:nvSpPr>
        <p:spPr>
          <a:xfrm>
            <a:off x="7449874" y="1675444"/>
            <a:ext cx="1475410" cy="73770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Opportunity</a:t>
            </a:r>
          </a:p>
          <a:p>
            <a:pPr algn="ctr" defTabSz="711200">
              <a:lnSpc>
                <a:spcPct val="90000"/>
              </a:lnSpc>
              <a:spcBef>
                <a:spcPct val="0"/>
              </a:spcBef>
            </a:pPr>
            <a:r>
              <a:rPr lang="en-US" sz="900">
                <a:latin typeface="Source Sans Pro" panose="020B0503030403020204" pitchFamily="34" charset="0"/>
                <a:ea typeface="Open Sans Light" panose="020B0306030504020204" pitchFamily="34" charset="0"/>
                <a:cs typeface="Open Sans Light" panose="020B0306030504020204" pitchFamily="34" charset="0"/>
              </a:rPr>
              <a:t>The frequency, given time frame, that threat actors interact with individuals or their proxies.</a:t>
            </a:r>
          </a:p>
        </p:txBody>
      </p:sp>
      <p:sp>
        <p:nvSpPr>
          <p:cNvPr id="45" name="Rectangle 44">
            <a:extLst>
              <a:ext uri="{FF2B5EF4-FFF2-40B4-BE49-F238E27FC236}">
                <a16:creationId xmlns:a16="http://schemas.microsoft.com/office/drawing/2014/main" id="{997E1290-B444-46B2-B839-8ADC95AB581A}"/>
              </a:ext>
            </a:extLst>
          </p:cNvPr>
          <p:cNvSpPr/>
          <p:nvPr/>
        </p:nvSpPr>
        <p:spPr>
          <a:xfrm>
            <a:off x="7449874" y="2523805"/>
            <a:ext cx="1475410" cy="73770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Motivation</a:t>
            </a:r>
          </a:p>
          <a:p>
            <a:pPr lvl="0" algn="ctr" defTabSz="711200">
              <a:lnSpc>
                <a:spcPct val="90000"/>
              </a:lnSpc>
              <a:spcBef>
                <a:spcPct val="0"/>
              </a:spcBef>
              <a:spcAft>
                <a:spcPct val="35000"/>
              </a:spcAft>
            </a:pPr>
            <a:r>
              <a:rPr lang="en-US" sz="1000">
                <a:latin typeface="Source Sans Pro" panose="020B0503030403020204" pitchFamily="34" charset="0"/>
                <a:ea typeface="Open Sans Light" panose="020B0306030504020204" pitchFamily="34" charset="0"/>
                <a:cs typeface="Open Sans Light" panose="020B0306030504020204" pitchFamily="34" charset="0"/>
              </a:rPr>
              <a:t>The probability that threat actors will seize an opportunity. </a:t>
            </a:r>
            <a:endParaRPr lang="en-US" sz="1000" kern="12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46" name="Rectangle 45">
            <a:extLst>
              <a:ext uri="{FF2B5EF4-FFF2-40B4-BE49-F238E27FC236}">
                <a16:creationId xmlns:a16="http://schemas.microsoft.com/office/drawing/2014/main" id="{0B9F9420-320B-4931-8A38-CF7542530C79}"/>
              </a:ext>
            </a:extLst>
          </p:cNvPr>
          <p:cNvSpPr/>
          <p:nvPr/>
        </p:nvSpPr>
        <p:spPr>
          <a:xfrm>
            <a:off x="5281162" y="3796346"/>
            <a:ext cx="1673156" cy="73770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Vulnerability</a:t>
            </a:r>
          </a:p>
          <a:p>
            <a:pPr lvl="0" algn="ctr" defTabSz="711200">
              <a:lnSpc>
                <a:spcPct val="90000"/>
              </a:lnSpc>
              <a:spcBef>
                <a:spcPct val="0"/>
              </a:spcBef>
              <a:spcAft>
                <a:spcPct val="35000"/>
              </a:spcAft>
            </a:pPr>
            <a:r>
              <a:rPr lang="en-US" sz="900">
                <a:latin typeface="Source Sans Pro" panose="020B0503030403020204" pitchFamily="34" charset="0"/>
                <a:ea typeface="Open Sans Light" panose="020B0306030504020204" pitchFamily="34" charset="0"/>
                <a:cs typeface="Open Sans Light" panose="020B0306030504020204" pitchFamily="34" charset="0"/>
              </a:rPr>
              <a:t>The probability that threat actors’ attempts will succeed. </a:t>
            </a:r>
            <a:endParaRPr lang="en-US" sz="900" kern="12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47" name="Rectangle 46">
            <a:extLst>
              <a:ext uri="{FF2B5EF4-FFF2-40B4-BE49-F238E27FC236}">
                <a16:creationId xmlns:a16="http://schemas.microsoft.com/office/drawing/2014/main" id="{109EADBE-5D41-44EB-AD15-21EE2DED34D4}"/>
              </a:ext>
            </a:extLst>
          </p:cNvPr>
          <p:cNvSpPr/>
          <p:nvPr/>
        </p:nvSpPr>
        <p:spPr>
          <a:xfrm>
            <a:off x="7449874" y="3372166"/>
            <a:ext cx="1475410" cy="73770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Capability</a:t>
            </a:r>
          </a:p>
          <a:p>
            <a:pPr lvl="0" algn="ctr" defTabSz="711200">
              <a:lnSpc>
                <a:spcPct val="90000"/>
              </a:lnSpc>
              <a:spcBef>
                <a:spcPct val="0"/>
              </a:spcBef>
              <a:spcAft>
                <a:spcPct val="35000"/>
              </a:spcAft>
            </a:pPr>
            <a:r>
              <a:rPr lang="en-US" sz="900">
                <a:latin typeface="Source Sans Pro" panose="020B0503030403020204" pitchFamily="34" charset="0"/>
                <a:ea typeface="Open Sans Light" panose="020B0306030504020204" pitchFamily="34" charset="0"/>
                <a:cs typeface="Open Sans Light" panose="020B0306030504020204" pitchFamily="34" charset="0"/>
              </a:rPr>
              <a:t>The skills and resources available to threat actors in a given situation to act. </a:t>
            </a:r>
            <a:endParaRPr lang="en-US" sz="900" kern="12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48" name="Rectangle 47">
            <a:extLst>
              <a:ext uri="{FF2B5EF4-FFF2-40B4-BE49-F238E27FC236}">
                <a16:creationId xmlns:a16="http://schemas.microsoft.com/office/drawing/2014/main" id="{F8C71677-D6DA-4CB4-99D1-FE8DEE3E5D68}"/>
              </a:ext>
            </a:extLst>
          </p:cNvPr>
          <p:cNvSpPr/>
          <p:nvPr/>
        </p:nvSpPr>
        <p:spPr>
          <a:xfrm>
            <a:off x="7449874" y="4220527"/>
            <a:ext cx="1475410" cy="73770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Difficulty</a:t>
            </a:r>
          </a:p>
          <a:p>
            <a:pPr lvl="0" algn="ctr" defTabSz="711200">
              <a:lnSpc>
                <a:spcPct val="90000"/>
              </a:lnSpc>
              <a:spcBef>
                <a:spcPct val="0"/>
              </a:spcBef>
              <a:spcAft>
                <a:spcPct val="35000"/>
              </a:spcAft>
            </a:pPr>
            <a:r>
              <a:rPr lang="en-US" sz="900">
                <a:latin typeface="Source Sans Pro" panose="020B0503030403020204" pitchFamily="34" charset="0"/>
                <a:ea typeface="Open Sans Light" panose="020B0306030504020204" pitchFamily="34" charset="0"/>
                <a:cs typeface="Open Sans Light" panose="020B0306030504020204" pitchFamily="34" charset="0"/>
              </a:rPr>
              <a:t>The impediments that a threat actor in a given situation must overcome </a:t>
            </a:r>
            <a:br>
              <a:rPr lang="en-US" sz="900">
                <a:latin typeface="Source Sans Pro" panose="020B0503030403020204" pitchFamily="34" charset="0"/>
                <a:ea typeface="Open Sans Light" panose="020B0306030504020204" pitchFamily="34" charset="0"/>
                <a:cs typeface="Open Sans Light" panose="020B0306030504020204" pitchFamily="34" charset="0"/>
              </a:rPr>
            </a:br>
            <a:r>
              <a:rPr lang="en-US" sz="900">
                <a:latin typeface="Source Sans Pro" panose="020B0503030403020204" pitchFamily="34" charset="0"/>
                <a:ea typeface="Open Sans Light" panose="020B0306030504020204" pitchFamily="34" charset="0"/>
                <a:cs typeface="Open Sans Light" panose="020B0306030504020204" pitchFamily="34" charset="0"/>
              </a:rPr>
              <a:t>to act </a:t>
            </a:r>
            <a:endParaRPr lang="en-US" sz="900" kern="12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49" name="Rectangle 48">
            <a:extLst>
              <a:ext uri="{FF2B5EF4-FFF2-40B4-BE49-F238E27FC236}">
                <a16:creationId xmlns:a16="http://schemas.microsoft.com/office/drawing/2014/main" id="{DE050C0E-AAD0-4FE1-9015-0254834A6574}"/>
              </a:ext>
            </a:extLst>
          </p:cNvPr>
          <p:cNvSpPr/>
          <p:nvPr/>
        </p:nvSpPr>
        <p:spPr>
          <a:xfrm>
            <a:off x="3303085" y="5068889"/>
            <a:ext cx="1475410" cy="737705"/>
          </a:xfrm>
          <a:prstGeom prst="rect">
            <a:avLst/>
          </a:prstGeom>
          <a:ln/>
        </p:spPr>
        <p:style>
          <a:lnRef idx="1">
            <a:schemeClr val="dk1"/>
          </a:lnRef>
          <a:fillRef idx="2">
            <a:schemeClr val="dk1"/>
          </a:fillRef>
          <a:effectRef idx="1">
            <a:schemeClr val="dk1"/>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Harm </a:t>
            </a:r>
            <a:r>
              <a:rPr lang="en-US" sz="1100" b="1">
                <a:latin typeface="Source Sans Pro" panose="020B0503030403020204" pitchFamily="34" charset="0"/>
                <a:ea typeface="Open Sans" panose="020B0606030504020204" pitchFamily="34" charset="0"/>
                <a:cs typeface="Open Sans" panose="020B0606030504020204" pitchFamily="34" charset="0"/>
              </a:rPr>
              <a:t>Magnitude</a:t>
            </a:r>
          </a:p>
          <a:p>
            <a:pPr lvl="0" algn="ctr" defTabSz="711200">
              <a:lnSpc>
                <a:spcPct val="90000"/>
              </a:lnSpc>
              <a:spcBef>
                <a:spcPct val="0"/>
              </a:spcBef>
              <a:spcAft>
                <a:spcPct val="35000"/>
              </a:spcAft>
            </a:pPr>
            <a:r>
              <a:rPr lang="en-US" sz="1050">
                <a:latin typeface="Source Sans Pro" panose="020B0503030403020204" pitchFamily="34" charset="0"/>
                <a:ea typeface="Open Sans Light" panose="020B0306030504020204" pitchFamily="34" charset="0"/>
                <a:cs typeface="Open Sans Light" panose="020B0306030504020204" pitchFamily="34" charset="0"/>
              </a:rPr>
              <a:t>. </a:t>
            </a:r>
            <a:r>
              <a:rPr lang="en-US" sz="900" spc="-20">
                <a:latin typeface="Source Sans Pro" panose="020B0503030403020204" pitchFamily="34" charset="0"/>
                <a:ea typeface="Open Sans Light" panose="020B0306030504020204" pitchFamily="34" charset="0"/>
                <a:cs typeface="Open Sans Light" panose="020B0306030504020204" pitchFamily="34" charset="0"/>
              </a:rPr>
              <a:t>The severity of the harm in the at risk population and the tangible consequential </a:t>
            </a:r>
            <a:br>
              <a:rPr lang="en-US" sz="900" spc="-20">
                <a:latin typeface="Source Sans Pro" panose="020B0503030403020204" pitchFamily="34" charset="0"/>
                <a:ea typeface="Open Sans Light" panose="020B0306030504020204" pitchFamily="34" charset="0"/>
                <a:cs typeface="Open Sans Light" panose="020B0306030504020204" pitchFamily="34" charset="0"/>
              </a:rPr>
            </a:br>
            <a:r>
              <a:rPr lang="en-US" sz="900" spc="-20">
                <a:latin typeface="Source Sans Pro" panose="020B0503030403020204" pitchFamily="34" charset="0"/>
                <a:ea typeface="Open Sans Light" panose="020B0306030504020204" pitchFamily="34" charset="0"/>
                <a:cs typeface="Open Sans Light" panose="020B0306030504020204" pitchFamily="34" charset="0"/>
              </a:rPr>
              <a:t>risks to them.</a:t>
            </a:r>
            <a:endParaRPr lang="en-US" sz="1100" kern="1200" spc="-2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50" name="Rectangle 49">
            <a:extLst>
              <a:ext uri="{FF2B5EF4-FFF2-40B4-BE49-F238E27FC236}">
                <a16:creationId xmlns:a16="http://schemas.microsoft.com/office/drawing/2014/main" id="{CF01E5C7-21DE-4C61-98A5-3271AB5FB952}"/>
              </a:ext>
            </a:extLst>
          </p:cNvPr>
          <p:cNvSpPr/>
          <p:nvPr/>
        </p:nvSpPr>
        <p:spPr>
          <a:xfrm>
            <a:off x="5281161" y="4644708"/>
            <a:ext cx="1673155" cy="737705"/>
          </a:xfrm>
          <a:prstGeom prst="rect">
            <a:avLst/>
          </a:prstGeom>
          <a:ln/>
        </p:spPr>
        <p:style>
          <a:lnRef idx="1">
            <a:schemeClr val="dk1"/>
          </a:lnRef>
          <a:fillRef idx="2">
            <a:schemeClr val="dk1"/>
          </a:fillRef>
          <a:effectRef idx="1">
            <a:schemeClr val="dk1"/>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Severity</a:t>
            </a:r>
          </a:p>
          <a:p>
            <a:pPr lvl="0" algn="ctr" defTabSz="711200">
              <a:lnSpc>
                <a:spcPct val="90000"/>
              </a:lnSpc>
              <a:spcBef>
                <a:spcPct val="0"/>
              </a:spcBef>
              <a:spcAft>
                <a:spcPct val="35000"/>
              </a:spcAft>
            </a:pPr>
            <a:r>
              <a:rPr lang="en-US" sz="900">
                <a:latin typeface="Source Sans Pro" panose="020B0503030403020204" pitchFamily="34" charset="0"/>
                <a:ea typeface="Open Sans Light" panose="020B0306030504020204" pitchFamily="34" charset="0"/>
                <a:cs typeface="Open Sans Light" panose="020B0306030504020204" pitchFamily="34" charset="0"/>
              </a:rPr>
              <a:t>The degree to which an activity violates social norms of privacy.</a:t>
            </a:r>
            <a:endParaRPr lang="en-US" sz="900" kern="12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51" name="Rectangle 50">
            <a:extLst>
              <a:ext uri="{FF2B5EF4-FFF2-40B4-BE49-F238E27FC236}">
                <a16:creationId xmlns:a16="http://schemas.microsoft.com/office/drawing/2014/main" id="{5BA24DDF-AC9A-4452-A911-FC8B6BF21905}"/>
              </a:ext>
            </a:extLst>
          </p:cNvPr>
          <p:cNvSpPr/>
          <p:nvPr/>
        </p:nvSpPr>
        <p:spPr>
          <a:xfrm>
            <a:off x="5281162" y="5493069"/>
            <a:ext cx="1673154" cy="737705"/>
          </a:xfrm>
          <a:prstGeom prst="rect">
            <a:avLst/>
          </a:prstGeom>
          <a:ln/>
        </p:spPr>
        <p:style>
          <a:lnRef idx="1">
            <a:schemeClr val="dk1"/>
          </a:lnRef>
          <a:fillRef idx="2">
            <a:schemeClr val="dk1"/>
          </a:fillRef>
          <a:effectRef idx="1">
            <a:schemeClr val="dk1"/>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Adverse </a:t>
            </a:r>
            <a:br>
              <a:rPr lang="en-US" sz="1100" b="1" kern="1200">
                <a:latin typeface="Source Sans Pro" panose="020B0503030403020204" pitchFamily="34" charset="0"/>
                <a:ea typeface="Open Sans" panose="020B0606030504020204" pitchFamily="34" charset="0"/>
                <a:cs typeface="Open Sans" panose="020B0606030504020204" pitchFamily="34" charset="0"/>
              </a:rPr>
            </a:br>
            <a:r>
              <a:rPr lang="en-US" sz="900" b="1" kern="1200">
                <a:latin typeface="Source Sans Pro" panose="020B0503030403020204" pitchFamily="34" charset="0"/>
                <a:ea typeface="Open Sans" panose="020B0606030504020204" pitchFamily="34" charset="0"/>
                <a:cs typeface="Open Sans" panose="020B0606030504020204" pitchFamily="34" charset="0"/>
              </a:rPr>
              <a:t>Consequence Risk</a:t>
            </a:r>
          </a:p>
          <a:p>
            <a:pPr lvl="0" algn="ctr" defTabSz="711200">
              <a:lnSpc>
                <a:spcPct val="90000"/>
              </a:lnSpc>
              <a:spcBef>
                <a:spcPct val="0"/>
              </a:spcBef>
            </a:pPr>
            <a:r>
              <a:rPr lang="en-US" sz="900" spc="-10">
                <a:latin typeface="Source Sans Pro" panose="020B0503030403020204" pitchFamily="34" charset="0"/>
                <a:ea typeface="Open Sans Light" panose="020B0306030504020204" pitchFamily="34" charset="0"/>
                <a:cs typeface="Open Sans Light" panose="020B0306030504020204" pitchFamily="34" charset="0"/>
              </a:rPr>
              <a:t>The frequency and magnitude of adverse tangible consequences on the threatened population.</a:t>
            </a:r>
            <a:endParaRPr lang="en-US" sz="900" kern="1200" spc="-1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52" name="Rectangle 51">
            <a:extLst>
              <a:ext uri="{FF2B5EF4-FFF2-40B4-BE49-F238E27FC236}">
                <a16:creationId xmlns:a16="http://schemas.microsoft.com/office/drawing/2014/main" id="{8D7BA8F3-C9A2-4A63-ADDB-8427C7B7EDDC}"/>
              </a:ext>
            </a:extLst>
          </p:cNvPr>
          <p:cNvSpPr/>
          <p:nvPr/>
        </p:nvSpPr>
        <p:spPr>
          <a:xfrm>
            <a:off x="7449874" y="5068888"/>
            <a:ext cx="1475410" cy="737705"/>
          </a:xfrm>
          <a:prstGeom prst="rect">
            <a:avLst/>
          </a:prstGeom>
          <a:ln/>
        </p:spPr>
        <p:style>
          <a:lnRef idx="1">
            <a:schemeClr val="dk1"/>
          </a:lnRef>
          <a:fillRef idx="2">
            <a:schemeClr val="dk1"/>
          </a:fillRef>
          <a:effectRef idx="1">
            <a:schemeClr val="dk1"/>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Adverse </a:t>
            </a:r>
            <a:br>
              <a:rPr lang="en-US" sz="1100" b="1" kern="1200">
                <a:latin typeface="Source Sans Pro" panose="020B0503030403020204" pitchFamily="34" charset="0"/>
                <a:ea typeface="Open Sans" panose="020B0606030504020204" pitchFamily="34" charset="0"/>
                <a:cs typeface="Open Sans" panose="020B0606030504020204" pitchFamily="34" charset="0"/>
              </a:rPr>
            </a:br>
            <a:r>
              <a:rPr lang="en-US" sz="1100" b="1" kern="1200">
                <a:latin typeface="Source Sans Pro" panose="020B0503030403020204" pitchFamily="34" charset="0"/>
                <a:ea typeface="Open Sans" panose="020B0606030504020204" pitchFamily="34" charset="0"/>
                <a:cs typeface="Open Sans" panose="020B0606030504020204" pitchFamily="34" charset="0"/>
              </a:rPr>
              <a:t>Consequence </a:t>
            </a:r>
            <a:br>
              <a:rPr lang="en-US" sz="1100" b="1" kern="1200">
                <a:latin typeface="Source Sans Pro" panose="020B0503030403020204" pitchFamily="34" charset="0"/>
                <a:ea typeface="Open Sans" panose="020B0606030504020204" pitchFamily="34" charset="0"/>
                <a:cs typeface="Open Sans" panose="020B0606030504020204" pitchFamily="34" charset="0"/>
              </a:rPr>
            </a:br>
            <a:r>
              <a:rPr lang="en-US" sz="1100" b="1" kern="1200">
                <a:latin typeface="Source Sans Pro" panose="020B0503030403020204" pitchFamily="34" charset="0"/>
                <a:ea typeface="Open Sans" panose="020B0606030504020204" pitchFamily="34" charset="0"/>
                <a:cs typeface="Open Sans" panose="020B0606030504020204" pitchFamily="34" charset="0"/>
              </a:rPr>
              <a:t>Frequency</a:t>
            </a:r>
          </a:p>
        </p:txBody>
      </p:sp>
      <p:sp>
        <p:nvSpPr>
          <p:cNvPr id="60" name="Rectangle 59">
            <a:extLst>
              <a:ext uri="{FF2B5EF4-FFF2-40B4-BE49-F238E27FC236}">
                <a16:creationId xmlns:a16="http://schemas.microsoft.com/office/drawing/2014/main" id="{003FA825-FF7A-4F09-9185-7A6AB54DB143}"/>
              </a:ext>
            </a:extLst>
          </p:cNvPr>
          <p:cNvSpPr/>
          <p:nvPr/>
        </p:nvSpPr>
        <p:spPr>
          <a:xfrm>
            <a:off x="7449874" y="5917250"/>
            <a:ext cx="1475410" cy="737705"/>
          </a:xfrm>
          <a:prstGeom prst="rect">
            <a:avLst/>
          </a:prstGeom>
          <a:ln/>
        </p:spPr>
        <p:style>
          <a:lnRef idx="1">
            <a:schemeClr val="dk1"/>
          </a:lnRef>
          <a:fillRef idx="2">
            <a:schemeClr val="dk1"/>
          </a:fillRef>
          <a:effectRef idx="1">
            <a:schemeClr val="dk1"/>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Adverse </a:t>
            </a:r>
            <a:br>
              <a:rPr lang="en-US" sz="1100" b="1" kern="1200">
                <a:latin typeface="Source Sans Pro" panose="020B0503030403020204" pitchFamily="34" charset="0"/>
                <a:ea typeface="Open Sans" panose="020B0606030504020204" pitchFamily="34" charset="0"/>
                <a:cs typeface="Open Sans" panose="020B0606030504020204" pitchFamily="34" charset="0"/>
              </a:rPr>
            </a:br>
            <a:r>
              <a:rPr lang="en-US" sz="1100" b="1" kern="1200">
                <a:latin typeface="Source Sans Pro" panose="020B0503030403020204" pitchFamily="34" charset="0"/>
                <a:ea typeface="Open Sans" panose="020B0606030504020204" pitchFamily="34" charset="0"/>
                <a:cs typeface="Open Sans" panose="020B0606030504020204" pitchFamily="34" charset="0"/>
              </a:rPr>
              <a:t>Consequence</a:t>
            </a:r>
            <a:br>
              <a:rPr lang="en-US" sz="1100" b="1" kern="1200">
                <a:latin typeface="Source Sans Pro" panose="020B0503030403020204" pitchFamily="34" charset="0"/>
                <a:ea typeface="Open Sans" panose="020B0606030504020204" pitchFamily="34" charset="0"/>
                <a:cs typeface="Open Sans" panose="020B0606030504020204" pitchFamily="34" charset="0"/>
              </a:rPr>
            </a:br>
            <a:r>
              <a:rPr lang="en-US" sz="1100" b="1" kern="1200">
                <a:latin typeface="Source Sans Pro" panose="020B0503030403020204" pitchFamily="34" charset="0"/>
                <a:ea typeface="Open Sans" panose="020B0606030504020204" pitchFamily="34" charset="0"/>
                <a:cs typeface="Open Sans" panose="020B0606030504020204" pitchFamily="34" charset="0"/>
              </a:rPr>
              <a:t> Magnitude</a:t>
            </a:r>
            <a:endParaRPr lang="en-US" sz="1100" b="1" kern="1200" dirty="0">
              <a:latin typeface="Source Sans Pro" panose="020B0503030403020204" pitchFamily="34" charset="0"/>
              <a:ea typeface="Open Sans" panose="020B0606030504020204" pitchFamily="34" charset="0"/>
              <a:cs typeface="Open Sans" panose="020B0606030504020204" pitchFamily="34" charset="0"/>
            </a:endParaRPr>
          </a:p>
        </p:txBody>
      </p:sp>
      <p:cxnSp>
        <p:nvCxnSpPr>
          <p:cNvPr id="61" name="Straight Connector 60">
            <a:extLst>
              <a:ext uri="{FF2B5EF4-FFF2-40B4-BE49-F238E27FC236}">
                <a16:creationId xmlns:a16="http://schemas.microsoft.com/office/drawing/2014/main" id="{D40304AF-28F0-4A3D-A402-0148056BE395}"/>
              </a:ext>
            </a:extLst>
          </p:cNvPr>
          <p:cNvCxnSpPr>
            <a:cxnSpLocks/>
            <a:stCxn id="42" idx="1"/>
            <a:endCxn id="41" idx="3"/>
          </p:cNvCxnSpPr>
          <p:nvPr/>
        </p:nvCxnSpPr>
        <p:spPr>
          <a:xfrm flipH="1">
            <a:off x="2744199" y="3316838"/>
            <a:ext cx="566393" cy="106045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D8E6ED5-30A5-40D0-8D61-660B543D463E}"/>
              </a:ext>
            </a:extLst>
          </p:cNvPr>
          <p:cNvCxnSpPr>
            <a:cxnSpLocks/>
            <a:stCxn id="41" idx="3"/>
            <a:endCxn id="49" idx="1"/>
          </p:cNvCxnSpPr>
          <p:nvPr/>
        </p:nvCxnSpPr>
        <p:spPr>
          <a:xfrm>
            <a:off x="2744199" y="4377290"/>
            <a:ext cx="558886" cy="1060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C1FD189-9A6F-405A-85B9-9B7D3EB4081B}"/>
              </a:ext>
            </a:extLst>
          </p:cNvPr>
          <p:cNvCxnSpPr>
            <a:cxnSpLocks/>
            <a:stCxn id="42" idx="3"/>
            <a:endCxn id="43" idx="1"/>
          </p:cNvCxnSpPr>
          <p:nvPr/>
        </p:nvCxnSpPr>
        <p:spPr>
          <a:xfrm flipV="1">
            <a:off x="4786002" y="2467164"/>
            <a:ext cx="495159" cy="849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A2B03EC-9388-40C2-BA78-73703149BFAC}"/>
              </a:ext>
            </a:extLst>
          </p:cNvPr>
          <p:cNvCxnSpPr>
            <a:cxnSpLocks/>
            <a:stCxn id="42" idx="3"/>
            <a:endCxn id="46" idx="1"/>
          </p:cNvCxnSpPr>
          <p:nvPr/>
        </p:nvCxnSpPr>
        <p:spPr>
          <a:xfrm>
            <a:off x="4786002" y="3316838"/>
            <a:ext cx="495160" cy="848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969EF9A-E208-4041-9C6B-7A9662C73C00}"/>
              </a:ext>
            </a:extLst>
          </p:cNvPr>
          <p:cNvCxnSpPr>
            <a:cxnSpLocks/>
            <a:stCxn id="49" idx="3"/>
            <a:endCxn id="50" idx="1"/>
          </p:cNvCxnSpPr>
          <p:nvPr/>
        </p:nvCxnSpPr>
        <p:spPr>
          <a:xfrm flipV="1">
            <a:off x="4778495" y="5013561"/>
            <a:ext cx="502666" cy="424181"/>
          </a:xfrm>
          <a:prstGeom prst="line">
            <a:avLst/>
          </a:prstGeom>
          <a:ln/>
        </p:spPr>
        <p:style>
          <a:lnRef idx="1">
            <a:schemeClr val="dk1"/>
          </a:lnRef>
          <a:fillRef idx="2">
            <a:schemeClr val="dk1"/>
          </a:fillRef>
          <a:effectRef idx="1">
            <a:schemeClr val="dk1"/>
          </a:effectRef>
          <a:fontRef idx="minor">
            <a:schemeClr val="dk1"/>
          </a:fontRef>
        </p:style>
      </p:cxnSp>
      <p:cxnSp>
        <p:nvCxnSpPr>
          <p:cNvPr id="66" name="Straight Connector 65">
            <a:extLst>
              <a:ext uri="{FF2B5EF4-FFF2-40B4-BE49-F238E27FC236}">
                <a16:creationId xmlns:a16="http://schemas.microsoft.com/office/drawing/2014/main" id="{73D63C33-D767-4553-BA78-B7962505D24C}"/>
              </a:ext>
            </a:extLst>
          </p:cNvPr>
          <p:cNvCxnSpPr>
            <a:cxnSpLocks/>
            <a:stCxn id="49" idx="3"/>
            <a:endCxn id="51" idx="1"/>
          </p:cNvCxnSpPr>
          <p:nvPr/>
        </p:nvCxnSpPr>
        <p:spPr>
          <a:xfrm>
            <a:off x="4778495" y="5437742"/>
            <a:ext cx="502667" cy="424180"/>
          </a:xfrm>
          <a:prstGeom prst="line">
            <a:avLst/>
          </a:prstGeom>
          <a:ln/>
        </p:spPr>
        <p:style>
          <a:lnRef idx="1">
            <a:schemeClr val="dk1"/>
          </a:lnRef>
          <a:fillRef idx="2">
            <a:schemeClr val="dk1"/>
          </a:fillRef>
          <a:effectRef idx="1">
            <a:schemeClr val="dk1"/>
          </a:effectRef>
          <a:fontRef idx="minor">
            <a:schemeClr val="dk1"/>
          </a:fontRef>
        </p:style>
      </p:cxnSp>
      <p:cxnSp>
        <p:nvCxnSpPr>
          <p:cNvPr id="67" name="Straight Connector 66">
            <a:extLst>
              <a:ext uri="{FF2B5EF4-FFF2-40B4-BE49-F238E27FC236}">
                <a16:creationId xmlns:a16="http://schemas.microsoft.com/office/drawing/2014/main" id="{CF347B2A-90D7-4A6C-9402-99467223570C}"/>
              </a:ext>
            </a:extLst>
          </p:cNvPr>
          <p:cNvCxnSpPr>
            <a:cxnSpLocks/>
            <a:stCxn id="43" idx="3"/>
            <a:endCxn id="44" idx="1"/>
          </p:cNvCxnSpPr>
          <p:nvPr/>
        </p:nvCxnSpPr>
        <p:spPr>
          <a:xfrm flipV="1">
            <a:off x="6954318" y="2044297"/>
            <a:ext cx="495556" cy="422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FA4CCD2-747A-4EBB-B7B8-A49EADE292EC}"/>
              </a:ext>
            </a:extLst>
          </p:cNvPr>
          <p:cNvCxnSpPr>
            <a:cxnSpLocks/>
            <a:stCxn id="43" idx="3"/>
            <a:endCxn id="45" idx="1"/>
          </p:cNvCxnSpPr>
          <p:nvPr/>
        </p:nvCxnSpPr>
        <p:spPr>
          <a:xfrm>
            <a:off x="6954318" y="2467164"/>
            <a:ext cx="495556" cy="4254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3420903-4260-4BCD-A395-24031DA35604}"/>
              </a:ext>
            </a:extLst>
          </p:cNvPr>
          <p:cNvCxnSpPr>
            <a:cxnSpLocks/>
            <a:stCxn id="46" idx="3"/>
            <a:endCxn id="47" idx="1"/>
          </p:cNvCxnSpPr>
          <p:nvPr/>
        </p:nvCxnSpPr>
        <p:spPr>
          <a:xfrm flipV="1">
            <a:off x="6954318" y="3741019"/>
            <a:ext cx="495556" cy="424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E540C9C-1453-441F-BC0D-E72EB008F322}"/>
              </a:ext>
            </a:extLst>
          </p:cNvPr>
          <p:cNvCxnSpPr>
            <a:cxnSpLocks/>
            <a:stCxn id="46" idx="3"/>
            <a:endCxn id="48" idx="1"/>
          </p:cNvCxnSpPr>
          <p:nvPr/>
        </p:nvCxnSpPr>
        <p:spPr>
          <a:xfrm>
            <a:off x="6954318" y="4165199"/>
            <a:ext cx="495556" cy="424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CDD714-45BF-4828-AAA6-4E34CE766761}"/>
              </a:ext>
            </a:extLst>
          </p:cNvPr>
          <p:cNvCxnSpPr/>
          <p:nvPr/>
        </p:nvCxnSpPr>
        <p:spPr>
          <a:xfrm>
            <a:off x="6106365" y="5013561"/>
            <a:ext cx="0" cy="0"/>
          </a:xfrm>
          <a:prstGeom prst="line">
            <a:avLst/>
          </a:prstGeom>
          <a:ln/>
        </p:spPr>
        <p:style>
          <a:lnRef idx="1">
            <a:schemeClr val="dk1"/>
          </a:lnRef>
          <a:fillRef idx="2">
            <a:schemeClr val="dk1"/>
          </a:fillRef>
          <a:effectRef idx="1">
            <a:schemeClr val="dk1"/>
          </a:effectRef>
          <a:fontRef idx="minor">
            <a:schemeClr val="dk1"/>
          </a:fontRef>
        </p:style>
      </p:cxnSp>
      <p:cxnSp>
        <p:nvCxnSpPr>
          <p:cNvPr id="72" name="Straight Connector 71">
            <a:extLst>
              <a:ext uri="{FF2B5EF4-FFF2-40B4-BE49-F238E27FC236}">
                <a16:creationId xmlns:a16="http://schemas.microsoft.com/office/drawing/2014/main" id="{947B2270-586E-48CD-B80D-745EEE86D414}"/>
              </a:ext>
            </a:extLst>
          </p:cNvPr>
          <p:cNvCxnSpPr>
            <a:cxnSpLocks/>
            <a:stCxn id="51" idx="3"/>
            <a:endCxn id="52" idx="1"/>
          </p:cNvCxnSpPr>
          <p:nvPr/>
        </p:nvCxnSpPr>
        <p:spPr>
          <a:xfrm flipV="1">
            <a:off x="6954316" y="5437741"/>
            <a:ext cx="495558" cy="424181"/>
          </a:xfrm>
          <a:prstGeom prst="line">
            <a:avLst/>
          </a:prstGeom>
          <a:ln/>
        </p:spPr>
        <p:style>
          <a:lnRef idx="1">
            <a:schemeClr val="dk1"/>
          </a:lnRef>
          <a:fillRef idx="2">
            <a:schemeClr val="dk1"/>
          </a:fillRef>
          <a:effectRef idx="1">
            <a:schemeClr val="dk1"/>
          </a:effectRef>
          <a:fontRef idx="minor">
            <a:schemeClr val="dk1"/>
          </a:fontRef>
        </p:style>
      </p:cxnSp>
      <p:cxnSp>
        <p:nvCxnSpPr>
          <p:cNvPr id="73" name="Straight Connector 72">
            <a:extLst>
              <a:ext uri="{FF2B5EF4-FFF2-40B4-BE49-F238E27FC236}">
                <a16:creationId xmlns:a16="http://schemas.microsoft.com/office/drawing/2014/main" id="{2EA0EC84-36CA-4690-8867-AC7ED334C02A}"/>
              </a:ext>
            </a:extLst>
          </p:cNvPr>
          <p:cNvCxnSpPr>
            <a:cxnSpLocks/>
            <a:stCxn id="51" idx="3"/>
            <a:endCxn id="60" idx="1"/>
          </p:cNvCxnSpPr>
          <p:nvPr/>
        </p:nvCxnSpPr>
        <p:spPr>
          <a:xfrm>
            <a:off x="6954316" y="5861922"/>
            <a:ext cx="495558" cy="424181"/>
          </a:xfrm>
          <a:prstGeom prst="line">
            <a:avLst/>
          </a:prstGeom>
          <a:ln/>
        </p:spPr>
        <p:style>
          <a:lnRef idx="1">
            <a:schemeClr val="dk1"/>
          </a:lnRef>
          <a:fillRef idx="2">
            <a:schemeClr val="dk1"/>
          </a:fillRef>
          <a:effectRef idx="1">
            <a:schemeClr val="dk1"/>
          </a:effectRef>
          <a:fontRef idx="minor">
            <a:schemeClr val="dk1"/>
          </a:fontRef>
        </p:style>
      </p:cxn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44480157-2FA4-4534-A0B1-D59DB450006C}"/>
              </a:ext>
            </a:extLst>
          </p:cNvPr>
          <p:cNvSpPr>
            <a:spLocks noGrp="1" noChangeArrowheads="1"/>
          </p:cNvSpPr>
          <p:nvPr>
            <p:ph type="title"/>
          </p:nvPr>
        </p:nvSpPr>
        <p:spPr/>
        <p:txBody>
          <a:bodyPr tIns="9144"/>
          <a:lstStyle/>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Privacy Harms</a:t>
            </a:r>
            <a:br>
              <a:rPr lang="en-US" altLang="en-US"/>
            </a:br>
            <a:r>
              <a:rPr lang="en-US" altLang="en-US" sz="2000"/>
              <a:t>Based on Dan Solove’s Taxonomy of Privacy</a:t>
            </a:r>
            <a:endParaRPr lang="en-US" altLang="en-US"/>
          </a:p>
        </p:txBody>
      </p:sp>
      <p:sp>
        <p:nvSpPr>
          <p:cNvPr id="5123" name="Freeform 2">
            <a:extLst>
              <a:ext uri="{FF2B5EF4-FFF2-40B4-BE49-F238E27FC236}">
                <a16:creationId xmlns:a16="http://schemas.microsoft.com/office/drawing/2014/main" id="{912C94B5-1F90-4BE3-8F26-AEE8498225EF}"/>
              </a:ext>
            </a:extLst>
          </p:cNvPr>
          <p:cNvSpPr>
            <a:spLocks noChangeArrowheads="1"/>
          </p:cNvSpPr>
          <p:nvPr/>
        </p:nvSpPr>
        <p:spPr bwMode="auto">
          <a:xfrm>
            <a:off x="708025" y="1760538"/>
            <a:ext cx="8820150" cy="59055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solidFill>
            <a:srgbClr val="204A87"/>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 name="Freeform 3">
            <a:extLst>
              <a:ext uri="{FF2B5EF4-FFF2-40B4-BE49-F238E27FC236}">
                <a16:creationId xmlns:a16="http://schemas.microsoft.com/office/drawing/2014/main" id="{681A98F8-783F-42B0-8492-0D33500B45CA}"/>
              </a:ext>
            </a:extLst>
          </p:cNvPr>
          <p:cNvSpPr>
            <a:spLocks noChangeArrowheads="1"/>
          </p:cNvSpPr>
          <p:nvPr/>
        </p:nvSpPr>
        <p:spPr bwMode="auto">
          <a:xfrm>
            <a:off x="850900" y="1760538"/>
            <a:ext cx="4427538" cy="45339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360" rIns="0" bIns="0"/>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96000"/>
              </a:lnSpc>
              <a:spcBef>
                <a:spcPct val="0"/>
              </a:spcBef>
              <a:spcAft>
                <a:spcPts val="725"/>
              </a:spcAft>
              <a:defRPr/>
            </a:pPr>
            <a:r>
              <a:rPr lang="en-US" altLang="en-US" sz="3600" b="1" dirty="0">
                <a:solidFill>
                  <a:srgbClr val="FFFFFF"/>
                </a:solidFill>
                <a:cs typeface="Arial Unicode MS" charset="0"/>
              </a:rPr>
              <a:t>Non-Information</a:t>
            </a:r>
            <a:r>
              <a:rPr lang="pl-PL" altLang="en-US" b="1" dirty="0">
                <a:solidFill>
                  <a:srgbClr val="FFFFFF"/>
                </a:solidFill>
                <a:cs typeface="Arial Unicode MS" charset="0"/>
              </a:rPr>
              <a:t>  </a:t>
            </a:r>
            <a:endParaRPr lang="en-US" altLang="en-US" b="1" dirty="0">
              <a:solidFill>
                <a:srgbClr val="FFFFFF"/>
              </a:solidFill>
              <a:cs typeface="Arial Unicode MS" charset="0"/>
            </a:endParaRPr>
          </a:p>
          <a:p>
            <a:pPr eaLnBrk="1">
              <a:lnSpc>
                <a:spcPct val="100000"/>
              </a:lnSpc>
              <a:spcBef>
                <a:spcPct val="0"/>
              </a:spcBef>
              <a:spcAft>
                <a:spcPts val="725"/>
              </a:spcAft>
              <a:defRPr/>
            </a:pPr>
            <a:r>
              <a:rPr lang="en-US" altLang="en-US" sz="2400" b="1" u="sng" dirty="0">
                <a:solidFill>
                  <a:srgbClr val="00B050"/>
                </a:solidFill>
                <a:latin typeface="+mn-lt"/>
                <a:cs typeface="Arial Unicode MS" charset="0"/>
              </a:rPr>
              <a:t>Collection</a:t>
            </a:r>
            <a:br>
              <a:rPr lang="en-US" altLang="en-US" dirty="0">
                <a:solidFill>
                  <a:srgbClr val="00B050"/>
                </a:solidFill>
                <a:latin typeface="+mn-lt"/>
                <a:cs typeface="Arial Unicode MS" charset="0"/>
              </a:rPr>
            </a:br>
            <a:r>
              <a:rPr lang="en-US" altLang="en-US" sz="2000" dirty="0">
                <a:solidFill>
                  <a:srgbClr val="00B050"/>
                </a:solidFill>
                <a:latin typeface="+mn-lt"/>
                <a:cs typeface="Arial Unicode MS" charset="0"/>
              </a:rPr>
              <a:t>Surveillance</a:t>
            </a:r>
            <a:br>
              <a:rPr lang="en-US" altLang="en-US" sz="2000" dirty="0">
                <a:solidFill>
                  <a:srgbClr val="00B050"/>
                </a:solidFill>
                <a:latin typeface="+mn-lt"/>
                <a:cs typeface="Arial Unicode MS" charset="0"/>
              </a:rPr>
            </a:br>
            <a:r>
              <a:rPr lang="en-US" altLang="en-US" sz="2000" dirty="0">
                <a:solidFill>
                  <a:srgbClr val="00B050"/>
                </a:solidFill>
                <a:latin typeface="+mn-lt"/>
                <a:cs typeface="Arial Unicode MS" charset="0"/>
              </a:rPr>
              <a:t>Interrogation</a:t>
            </a:r>
          </a:p>
          <a:p>
            <a:pPr eaLnBrk="1">
              <a:lnSpc>
                <a:spcPct val="100000"/>
              </a:lnSpc>
              <a:spcBef>
                <a:spcPct val="0"/>
              </a:spcBef>
              <a:spcAft>
                <a:spcPts val="725"/>
              </a:spcAft>
              <a:defRPr/>
            </a:pPr>
            <a:endParaRPr lang="en-US" altLang="en-US" sz="2400" dirty="0">
              <a:solidFill>
                <a:srgbClr val="00B050"/>
              </a:solidFill>
              <a:latin typeface="+mn-lt"/>
              <a:cs typeface="Arial Unicode MS" charset="0"/>
            </a:endParaRPr>
          </a:p>
          <a:p>
            <a:pPr eaLnBrk="1">
              <a:lnSpc>
                <a:spcPct val="100000"/>
              </a:lnSpc>
              <a:spcBef>
                <a:spcPct val="0"/>
              </a:spcBef>
              <a:spcAft>
                <a:spcPts val="725"/>
              </a:spcAft>
              <a:defRPr/>
            </a:pPr>
            <a:r>
              <a:rPr lang="en-US" altLang="en-US" sz="2400" b="1" u="sng" dirty="0">
                <a:solidFill>
                  <a:srgbClr val="0070C0"/>
                </a:solidFill>
                <a:latin typeface="+mn-lt"/>
                <a:cs typeface="Arial Unicode MS" charset="0"/>
              </a:rPr>
              <a:t>Invasion</a:t>
            </a:r>
            <a:br>
              <a:rPr lang="en-US" altLang="en-US" dirty="0">
                <a:solidFill>
                  <a:srgbClr val="0070C0"/>
                </a:solidFill>
                <a:latin typeface="+mn-lt"/>
                <a:cs typeface="Arial Unicode MS" charset="0"/>
              </a:rPr>
            </a:br>
            <a:r>
              <a:rPr lang="en-US" altLang="en-US" sz="2000" dirty="0">
                <a:solidFill>
                  <a:srgbClr val="0070C0"/>
                </a:solidFill>
                <a:latin typeface="+mn-lt"/>
                <a:cs typeface="Arial Unicode MS" charset="0"/>
              </a:rPr>
              <a:t>Intrusion</a:t>
            </a:r>
            <a:br>
              <a:rPr lang="en-US" altLang="en-US" sz="2000" dirty="0">
                <a:solidFill>
                  <a:srgbClr val="0070C0"/>
                </a:solidFill>
                <a:latin typeface="+mn-lt"/>
                <a:cs typeface="Arial Unicode MS" charset="0"/>
              </a:rPr>
            </a:br>
            <a:r>
              <a:rPr lang="en-US" altLang="en-US" sz="2000" dirty="0">
                <a:solidFill>
                  <a:srgbClr val="0070C0"/>
                </a:solidFill>
                <a:latin typeface="+mn-lt"/>
                <a:cs typeface="Arial Unicode MS" charset="0"/>
              </a:rPr>
              <a:t>Decisional Interference</a:t>
            </a:r>
            <a:endParaRPr lang="pl-PL" altLang="en-US" sz="2000" dirty="0">
              <a:solidFill>
                <a:srgbClr val="0070C0"/>
              </a:solidFill>
              <a:latin typeface="+mn-lt"/>
              <a:cs typeface="Arial Unicode MS" charset="0"/>
            </a:endParaRPr>
          </a:p>
        </p:txBody>
      </p:sp>
      <p:sp>
        <p:nvSpPr>
          <p:cNvPr id="5126" name="Freeform 4">
            <a:extLst>
              <a:ext uri="{FF2B5EF4-FFF2-40B4-BE49-F238E27FC236}">
                <a16:creationId xmlns:a16="http://schemas.microsoft.com/office/drawing/2014/main" id="{6096D7BA-FC60-4147-A59D-8EFC5E9CE58B}"/>
              </a:ext>
            </a:extLst>
          </p:cNvPr>
          <p:cNvSpPr>
            <a:spLocks noChangeArrowheads="1"/>
          </p:cNvSpPr>
          <p:nvPr/>
        </p:nvSpPr>
        <p:spPr bwMode="auto">
          <a:xfrm>
            <a:off x="5356225" y="1760538"/>
            <a:ext cx="4427538" cy="54483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360" rIns="0" bIns="0"/>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96000"/>
              </a:lnSpc>
              <a:spcBef>
                <a:spcPct val="0"/>
              </a:spcBef>
              <a:spcAft>
                <a:spcPts val="725"/>
              </a:spcAft>
              <a:defRPr/>
            </a:pPr>
            <a:r>
              <a:rPr lang="en-US" altLang="en-US" sz="3600" b="1" dirty="0">
                <a:solidFill>
                  <a:srgbClr val="FFFFFF"/>
                </a:solidFill>
                <a:cs typeface="Arial Unicode MS" charset="0"/>
              </a:rPr>
              <a:t>Information</a:t>
            </a:r>
            <a:r>
              <a:rPr lang="pl-PL" altLang="en-US" sz="1000" b="1" dirty="0">
                <a:cs typeface="Arial Unicode MS" charset="0"/>
              </a:rPr>
              <a:t>  </a:t>
            </a:r>
          </a:p>
          <a:p>
            <a:pPr eaLnBrk="1">
              <a:lnSpc>
                <a:spcPct val="100000"/>
              </a:lnSpc>
              <a:spcBef>
                <a:spcPct val="0"/>
              </a:spcBef>
              <a:spcAft>
                <a:spcPts val="725"/>
              </a:spcAft>
              <a:defRPr/>
            </a:pPr>
            <a:r>
              <a:rPr lang="en-US" altLang="en-US" sz="2400" b="1" u="sng" dirty="0">
                <a:solidFill>
                  <a:srgbClr val="7030A0"/>
                </a:solidFill>
                <a:latin typeface="+mn-lt"/>
                <a:cs typeface="Arial Unicode MS" charset="0"/>
              </a:rPr>
              <a:t>Information Processing</a:t>
            </a:r>
            <a:br>
              <a:rPr lang="en-US" altLang="en-US" sz="2400" b="1" u="sng" dirty="0">
                <a:solidFill>
                  <a:srgbClr val="7030A0"/>
                </a:solidFill>
                <a:latin typeface="+mn-lt"/>
                <a:cs typeface="Arial Unicode MS" charset="0"/>
              </a:rPr>
            </a:br>
            <a:r>
              <a:rPr lang="en-US" altLang="en-US" sz="2000" dirty="0">
                <a:solidFill>
                  <a:srgbClr val="7030A0"/>
                </a:solidFill>
                <a:latin typeface="+mn-lt"/>
                <a:cs typeface="Arial Unicode MS" charset="0"/>
              </a:rPr>
              <a:t>Aggregation</a:t>
            </a:r>
            <a:br>
              <a:rPr lang="en-US" altLang="en-US" sz="2000" dirty="0">
                <a:solidFill>
                  <a:srgbClr val="7030A0"/>
                </a:solidFill>
                <a:latin typeface="+mn-lt"/>
                <a:cs typeface="Arial Unicode MS" charset="0"/>
              </a:rPr>
            </a:br>
            <a:r>
              <a:rPr lang="en-US" altLang="en-US" sz="2000" dirty="0">
                <a:solidFill>
                  <a:srgbClr val="7030A0"/>
                </a:solidFill>
                <a:latin typeface="+mn-lt"/>
                <a:cs typeface="Arial Unicode MS" charset="0"/>
              </a:rPr>
              <a:t>Insecurity</a:t>
            </a:r>
            <a:br>
              <a:rPr lang="en-US" altLang="en-US" sz="2000" dirty="0">
                <a:solidFill>
                  <a:srgbClr val="7030A0"/>
                </a:solidFill>
                <a:latin typeface="+mn-lt"/>
                <a:cs typeface="Arial Unicode MS" charset="0"/>
              </a:rPr>
            </a:br>
            <a:r>
              <a:rPr lang="en-US" altLang="en-US" sz="2000" dirty="0">
                <a:solidFill>
                  <a:srgbClr val="7030A0"/>
                </a:solidFill>
                <a:latin typeface="+mn-lt"/>
                <a:cs typeface="Arial Unicode MS" charset="0"/>
              </a:rPr>
              <a:t>Identification</a:t>
            </a:r>
            <a:br>
              <a:rPr lang="en-US" altLang="en-US" sz="2000" dirty="0">
                <a:solidFill>
                  <a:srgbClr val="7030A0"/>
                </a:solidFill>
                <a:latin typeface="+mn-lt"/>
                <a:cs typeface="Arial Unicode MS" charset="0"/>
              </a:rPr>
            </a:br>
            <a:r>
              <a:rPr lang="en-US" altLang="en-US" sz="2000" dirty="0">
                <a:solidFill>
                  <a:srgbClr val="7030A0"/>
                </a:solidFill>
                <a:latin typeface="+mn-lt"/>
                <a:cs typeface="Arial Unicode MS" charset="0"/>
              </a:rPr>
              <a:t>Secondary Use</a:t>
            </a:r>
            <a:br>
              <a:rPr lang="en-US" altLang="en-US" sz="2000" dirty="0">
                <a:solidFill>
                  <a:srgbClr val="7030A0"/>
                </a:solidFill>
                <a:latin typeface="+mn-lt"/>
                <a:cs typeface="Arial Unicode MS" charset="0"/>
              </a:rPr>
            </a:br>
            <a:r>
              <a:rPr lang="en-US" altLang="en-US" sz="2000" dirty="0">
                <a:solidFill>
                  <a:srgbClr val="7030A0"/>
                </a:solidFill>
                <a:latin typeface="+mn-lt"/>
                <a:cs typeface="Arial Unicode MS" charset="0"/>
              </a:rPr>
              <a:t>Exclusion</a:t>
            </a:r>
            <a:br>
              <a:rPr lang="en-US" altLang="en-US" sz="2000" b="1" dirty="0">
                <a:solidFill>
                  <a:srgbClr val="00B050"/>
                </a:solidFill>
                <a:latin typeface="+mn-lt"/>
                <a:cs typeface="Arial Unicode MS" charset="0"/>
              </a:rPr>
            </a:br>
            <a:endParaRPr lang="en-US" altLang="en-US" sz="2000" b="1" dirty="0">
              <a:solidFill>
                <a:srgbClr val="00B050"/>
              </a:solidFill>
              <a:latin typeface="+mn-lt"/>
              <a:cs typeface="Arial Unicode MS" charset="0"/>
            </a:endParaRPr>
          </a:p>
          <a:p>
            <a:pPr eaLnBrk="1">
              <a:lnSpc>
                <a:spcPct val="100000"/>
              </a:lnSpc>
              <a:spcBef>
                <a:spcPct val="0"/>
              </a:spcBef>
              <a:spcAft>
                <a:spcPts val="725"/>
              </a:spcAft>
              <a:defRPr/>
            </a:pPr>
            <a:r>
              <a:rPr lang="en-US" altLang="en-US" sz="2400" b="1" u="sng" dirty="0">
                <a:solidFill>
                  <a:srgbClr val="C00000"/>
                </a:solidFill>
                <a:latin typeface="+mn-lt"/>
                <a:cs typeface="Arial Unicode MS" charset="0"/>
              </a:rPr>
              <a:t>Information Dissemination</a:t>
            </a:r>
            <a:br>
              <a:rPr lang="en-US" altLang="en-US" sz="2400" b="1" u="sng" dirty="0">
                <a:solidFill>
                  <a:srgbClr val="C00000"/>
                </a:solidFill>
                <a:latin typeface="+mn-lt"/>
                <a:cs typeface="Arial Unicode MS" charset="0"/>
              </a:rPr>
            </a:br>
            <a:r>
              <a:rPr lang="en-US" altLang="en-US" sz="2000" dirty="0">
                <a:solidFill>
                  <a:srgbClr val="C00000"/>
                </a:solidFill>
                <a:latin typeface="+mn-lt"/>
                <a:cs typeface="Arial Unicode MS" charset="0"/>
              </a:rPr>
              <a:t>Breach of Confidentiality</a:t>
            </a:r>
            <a:br>
              <a:rPr lang="en-US" altLang="en-US" sz="2000" dirty="0">
                <a:solidFill>
                  <a:srgbClr val="C00000"/>
                </a:solidFill>
                <a:latin typeface="+mn-lt"/>
                <a:cs typeface="Arial Unicode MS" charset="0"/>
              </a:rPr>
            </a:br>
            <a:r>
              <a:rPr lang="en-US" altLang="en-US" sz="2000" dirty="0">
                <a:solidFill>
                  <a:srgbClr val="C00000"/>
                </a:solidFill>
                <a:latin typeface="+mn-lt"/>
                <a:cs typeface="Arial Unicode MS" charset="0"/>
              </a:rPr>
              <a:t>Disclosure</a:t>
            </a:r>
            <a:br>
              <a:rPr lang="en-US" altLang="en-US" sz="2000" dirty="0">
                <a:solidFill>
                  <a:srgbClr val="C00000"/>
                </a:solidFill>
                <a:latin typeface="+mn-lt"/>
                <a:cs typeface="Arial Unicode MS" charset="0"/>
              </a:rPr>
            </a:br>
            <a:r>
              <a:rPr lang="en-US" altLang="en-US" sz="2000" dirty="0">
                <a:solidFill>
                  <a:srgbClr val="C00000"/>
                </a:solidFill>
                <a:latin typeface="+mn-lt"/>
                <a:cs typeface="Arial Unicode MS" charset="0"/>
              </a:rPr>
              <a:t>Exposure</a:t>
            </a:r>
            <a:br>
              <a:rPr lang="en-US" altLang="en-US" sz="2000" dirty="0">
                <a:solidFill>
                  <a:srgbClr val="C00000"/>
                </a:solidFill>
                <a:latin typeface="+mn-lt"/>
                <a:cs typeface="Arial Unicode MS" charset="0"/>
              </a:rPr>
            </a:br>
            <a:r>
              <a:rPr lang="en-US" altLang="en-US" sz="2000">
                <a:solidFill>
                  <a:srgbClr val="C00000"/>
                </a:solidFill>
                <a:latin typeface="+mn-lt"/>
                <a:cs typeface="Arial Unicode MS" charset="0"/>
              </a:rPr>
              <a:t>Increased Accessibility</a:t>
            </a:r>
            <a:br>
              <a:rPr lang="en-US" altLang="en-US" sz="2000" dirty="0">
                <a:solidFill>
                  <a:srgbClr val="C00000"/>
                </a:solidFill>
                <a:latin typeface="+mn-lt"/>
                <a:cs typeface="Arial Unicode MS" charset="0"/>
              </a:rPr>
            </a:br>
            <a:r>
              <a:rPr lang="en-US" altLang="en-US" sz="2000" dirty="0">
                <a:solidFill>
                  <a:srgbClr val="C00000"/>
                </a:solidFill>
                <a:latin typeface="+mn-lt"/>
                <a:cs typeface="Arial Unicode MS" charset="0"/>
              </a:rPr>
              <a:t>Appropriation</a:t>
            </a:r>
          </a:p>
          <a:p>
            <a:pPr eaLnBrk="1">
              <a:lnSpc>
                <a:spcPct val="100000"/>
              </a:lnSpc>
              <a:spcBef>
                <a:spcPct val="0"/>
              </a:spcBef>
              <a:spcAft>
                <a:spcPts val="725"/>
              </a:spcAft>
              <a:defRPr/>
            </a:pPr>
            <a:br>
              <a:rPr lang="en-US" altLang="en-US" sz="1400" b="1" dirty="0">
                <a:solidFill>
                  <a:srgbClr val="C00000"/>
                </a:solidFill>
                <a:cs typeface="Arial Unicode MS" charset="0"/>
              </a:rPr>
            </a:br>
            <a:endParaRPr lang="pl-PL" altLang="en-US" sz="1400" b="1" dirty="0">
              <a:solidFill>
                <a:srgbClr val="3465A4"/>
              </a:solidFill>
              <a:cs typeface="Arial Unicode MS" charset="0"/>
            </a:endParaRPr>
          </a:p>
        </p:txBody>
      </p:sp>
      <p:sp>
        <p:nvSpPr>
          <p:cNvPr id="2" name="TextBox 1">
            <a:extLst>
              <a:ext uri="{FF2B5EF4-FFF2-40B4-BE49-F238E27FC236}">
                <a16:creationId xmlns:a16="http://schemas.microsoft.com/office/drawing/2014/main" id="{48AFD933-41A0-4C9A-97AA-6AA6F930AB7F}"/>
              </a:ext>
            </a:extLst>
          </p:cNvPr>
          <p:cNvSpPr txBox="1"/>
          <p:nvPr/>
        </p:nvSpPr>
        <p:spPr>
          <a:xfrm>
            <a:off x="850900" y="5227637"/>
            <a:ext cx="3656012" cy="646331"/>
          </a:xfrm>
          <a:prstGeom prst="rect">
            <a:avLst/>
          </a:prstGeom>
          <a:noFill/>
        </p:spPr>
        <p:txBody>
          <a:bodyPr wrap="square" rtlCol="0">
            <a:spAutoFit/>
          </a:bodyPr>
          <a:lstStyle/>
          <a:p>
            <a:r>
              <a:rPr lang="en-US"/>
              <a:t>Note you can use other sets of (moral) privacy harms.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2E05B96E-2B7E-4543-954F-66C3FC45E28A}"/>
              </a:ext>
            </a:extLst>
          </p:cNvPr>
          <p:cNvSpPr>
            <a:spLocks noGrp="1" noChangeArrowheads="1"/>
          </p:cNvSpPr>
          <p:nvPr>
            <p:ph type="title"/>
          </p:nvPr>
        </p:nvSpPr>
        <p:spPr/>
        <p:txBody>
          <a:bodyPr tIns="9144"/>
          <a:lstStyle/>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Adverse Tangible Consequences</a:t>
            </a:r>
          </a:p>
        </p:txBody>
      </p:sp>
      <p:sp>
        <p:nvSpPr>
          <p:cNvPr id="7171" name="Freeform 2">
            <a:extLst>
              <a:ext uri="{FF2B5EF4-FFF2-40B4-BE49-F238E27FC236}">
                <a16:creationId xmlns:a16="http://schemas.microsoft.com/office/drawing/2014/main" id="{3506CAA4-270E-499B-A857-3765A1942D03}"/>
              </a:ext>
            </a:extLst>
          </p:cNvPr>
          <p:cNvSpPr>
            <a:spLocks noChangeArrowheads="1"/>
          </p:cNvSpPr>
          <p:nvPr/>
        </p:nvSpPr>
        <p:spPr bwMode="auto">
          <a:xfrm>
            <a:off x="708025" y="1760538"/>
            <a:ext cx="8820150" cy="59055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solidFill>
            <a:srgbClr val="204A87"/>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2" name="Freeform 3">
            <a:extLst>
              <a:ext uri="{FF2B5EF4-FFF2-40B4-BE49-F238E27FC236}">
                <a16:creationId xmlns:a16="http://schemas.microsoft.com/office/drawing/2014/main" id="{5D811125-6782-4979-80FE-B63C65FCC667}"/>
              </a:ext>
            </a:extLst>
          </p:cNvPr>
          <p:cNvSpPr>
            <a:spLocks noChangeArrowheads="1"/>
          </p:cNvSpPr>
          <p:nvPr/>
        </p:nvSpPr>
        <p:spPr bwMode="auto">
          <a:xfrm>
            <a:off x="850900" y="1760538"/>
            <a:ext cx="4427538" cy="32893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360" rIns="0" bIns="0"/>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96000"/>
              </a:lnSpc>
              <a:spcBef>
                <a:spcPct val="0"/>
              </a:spcBef>
              <a:spcAft>
                <a:spcPts val="725"/>
              </a:spcAft>
            </a:pPr>
            <a:r>
              <a:rPr lang="pl-PL" altLang="en-US" sz="3600" b="1">
                <a:solidFill>
                  <a:srgbClr val="FFFFFF"/>
                </a:solidFill>
                <a:cs typeface="Arial Unicode MS" charset="0"/>
              </a:rPr>
              <a:t>Subjective</a:t>
            </a:r>
            <a:r>
              <a:rPr lang="pl-PL" altLang="en-US" b="1">
                <a:solidFill>
                  <a:srgbClr val="FFFFFF"/>
                </a:solidFill>
                <a:cs typeface="Arial Unicode MS" charset="0"/>
              </a:rPr>
              <a:t>  </a:t>
            </a:r>
          </a:p>
          <a:p>
            <a:pPr eaLnBrk="1">
              <a:lnSpc>
                <a:spcPct val="96000"/>
              </a:lnSpc>
              <a:spcBef>
                <a:spcPct val="0"/>
              </a:spcBef>
            </a:pPr>
            <a:r>
              <a:rPr lang="pl-PL" altLang="en-US" sz="2400">
                <a:solidFill>
                  <a:srgbClr val="3465A4"/>
                </a:solidFill>
                <a:latin typeface="Century" panose="02040604050505020304" pitchFamily="18" charset="0"/>
                <a:cs typeface="Arial Unicode MS" charset="0"/>
              </a:rPr>
              <a:t>Psychological</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Embarrassment</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Anxiety</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Suicide</a:t>
            </a:r>
          </a:p>
          <a:p>
            <a:pPr eaLnBrk="1">
              <a:lnSpc>
                <a:spcPct val="96000"/>
              </a:lnSpc>
              <a:spcBef>
                <a:spcPct val="0"/>
              </a:spcBef>
            </a:pPr>
            <a:r>
              <a:rPr lang="pl-PL" altLang="en-US" sz="2400">
                <a:solidFill>
                  <a:srgbClr val="3465A4"/>
                </a:solidFill>
                <a:latin typeface="Century" panose="02040604050505020304" pitchFamily="18" charset="0"/>
                <a:cs typeface="Arial Unicode MS" charset="0"/>
              </a:rPr>
              <a:t>Behavioral</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Changed Behavior</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Reclusion</a:t>
            </a:r>
          </a:p>
        </p:txBody>
      </p:sp>
      <p:sp>
        <p:nvSpPr>
          <p:cNvPr id="7173" name="Freeform 4">
            <a:extLst>
              <a:ext uri="{FF2B5EF4-FFF2-40B4-BE49-F238E27FC236}">
                <a16:creationId xmlns:a16="http://schemas.microsoft.com/office/drawing/2014/main" id="{F022E905-E316-4DE1-877F-0498BF1DE2B4}"/>
              </a:ext>
            </a:extLst>
          </p:cNvPr>
          <p:cNvSpPr>
            <a:spLocks noChangeArrowheads="1"/>
          </p:cNvSpPr>
          <p:nvPr/>
        </p:nvSpPr>
        <p:spPr bwMode="auto">
          <a:xfrm>
            <a:off x="5356225" y="1760538"/>
            <a:ext cx="4427538" cy="4640262"/>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360" rIns="0" bIns="0"/>
          <a:lstStyle>
            <a:lvl1pPr>
              <a:lnSpc>
                <a:spcPct val="93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DejaVu Sans" charset="0"/>
              </a:defRPr>
            </a:lvl9pPr>
          </a:lstStyle>
          <a:p>
            <a:pPr eaLnBrk="1">
              <a:lnSpc>
                <a:spcPct val="96000"/>
              </a:lnSpc>
              <a:spcBef>
                <a:spcPct val="0"/>
              </a:spcBef>
              <a:spcAft>
                <a:spcPts val="725"/>
              </a:spcAft>
            </a:pPr>
            <a:r>
              <a:rPr lang="pl-PL" altLang="en-US" sz="3600" b="1">
                <a:solidFill>
                  <a:srgbClr val="FFFFFF"/>
                </a:solidFill>
                <a:cs typeface="Arial Unicode MS" charset="0"/>
              </a:rPr>
              <a:t>Objective</a:t>
            </a:r>
            <a:r>
              <a:rPr lang="pl-PL" altLang="en-US" sz="1000" b="1">
                <a:cs typeface="Arial Unicode MS" charset="0"/>
              </a:rPr>
              <a:t>  </a:t>
            </a:r>
          </a:p>
          <a:p>
            <a:pPr eaLnBrk="1">
              <a:lnSpc>
                <a:spcPct val="96000"/>
              </a:lnSpc>
              <a:spcBef>
                <a:spcPct val="0"/>
              </a:spcBef>
            </a:pPr>
            <a:r>
              <a:rPr lang="pl-PL" altLang="en-US" sz="2400">
                <a:solidFill>
                  <a:srgbClr val="3465A4"/>
                </a:solidFill>
                <a:latin typeface="Century" panose="02040604050505020304" pitchFamily="18" charset="0"/>
                <a:cs typeface="Arial Unicode MS" charset="0"/>
              </a:rPr>
              <a:t>Lost Opportunity</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Employment</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Insurance &amp; Benefits</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Housing</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Education</a:t>
            </a:r>
          </a:p>
          <a:p>
            <a:pPr eaLnBrk="1">
              <a:lnSpc>
                <a:spcPct val="96000"/>
              </a:lnSpc>
              <a:spcBef>
                <a:spcPct val="0"/>
              </a:spcBef>
            </a:pPr>
            <a:r>
              <a:rPr lang="pl-PL" altLang="en-US" sz="2400">
                <a:solidFill>
                  <a:srgbClr val="3465A4"/>
                </a:solidFill>
                <a:latin typeface="Century" panose="02040604050505020304" pitchFamily="18" charset="0"/>
                <a:cs typeface="Arial Unicode MS" charset="0"/>
              </a:rPr>
              <a:t>Economic Loss</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Inconvenience</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Financial Cost</a:t>
            </a:r>
          </a:p>
          <a:p>
            <a:pPr eaLnBrk="1">
              <a:lnSpc>
                <a:spcPct val="96000"/>
              </a:lnSpc>
              <a:spcBef>
                <a:spcPct val="0"/>
              </a:spcBef>
            </a:pPr>
            <a:r>
              <a:rPr lang="pl-PL" altLang="en-US" sz="2400">
                <a:solidFill>
                  <a:srgbClr val="3465A4"/>
                </a:solidFill>
                <a:latin typeface="Century" panose="02040604050505020304" pitchFamily="18" charset="0"/>
                <a:cs typeface="Arial Unicode MS" charset="0"/>
              </a:rPr>
              <a:t>Social Detriment</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Loss of Trust</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Ostracism</a:t>
            </a:r>
          </a:p>
          <a:p>
            <a:pPr eaLnBrk="1">
              <a:lnSpc>
                <a:spcPct val="96000"/>
              </a:lnSpc>
              <a:spcBef>
                <a:spcPct val="0"/>
              </a:spcBef>
            </a:pPr>
            <a:r>
              <a:rPr lang="pl-PL" altLang="en-US" sz="2400">
                <a:solidFill>
                  <a:srgbClr val="3465A4"/>
                </a:solidFill>
                <a:latin typeface="Century" panose="02040604050505020304" pitchFamily="18" charset="0"/>
                <a:cs typeface="Arial Unicode MS" charset="0"/>
              </a:rPr>
              <a:t>Loss of Liberty</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Bodily Injury</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Restriction of Movement</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Incarceration</a:t>
            </a:r>
          </a:p>
          <a:p>
            <a:pPr marL="0" lvl="1" indent="0" eaLnBrk="1">
              <a:lnSpc>
                <a:spcPct val="96000"/>
              </a:lnSpc>
              <a:spcBef>
                <a:spcPct val="0"/>
              </a:spcBef>
              <a:buFont typeface="Times New Roman" panose="02020603050405020304" pitchFamily="18" charset="0"/>
              <a:buChar char="–"/>
            </a:pPr>
            <a:r>
              <a:rPr lang="pl-PL" altLang="en-US" sz="1400">
                <a:solidFill>
                  <a:srgbClr val="3465A4"/>
                </a:solidFill>
                <a:latin typeface="Century" panose="02040604050505020304" pitchFamily="18" charset="0"/>
                <a:cs typeface="Arial Unicode MS" charset="0"/>
              </a:rPr>
              <a:t>Death</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7B731285-E794-4F78-900D-D99D5D2BD074}"/>
              </a:ext>
            </a:extLst>
          </p:cNvPr>
          <p:cNvSpPr>
            <a:spLocks noGrp="1" noChangeArrowheads="1"/>
          </p:cNvSpPr>
          <p:nvPr>
            <p:ph type="title"/>
          </p:nvPr>
        </p:nvSpPr>
        <p:spPr/>
        <p:txBody>
          <a:bodyPr tIns="9144"/>
          <a:lstStyle/>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EXAMPLE</a:t>
            </a:r>
          </a:p>
        </p:txBody>
      </p:sp>
      <p:sp>
        <p:nvSpPr>
          <p:cNvPr id="9219" name="Text Box 2">
            <a:extLst>
              <a:ext uri="{FF2B5EF4-FFF2-40B4-BE49-F238E27FC236}">
                <a16:creationId xmlns:a16="http://schemas.microsoft.com/office/drawing/2014/main" id="{2C1F3600-0AAD-4563-858D-AB94BC375914}"/>
              </a:ext>
            </a:extLst>
          </p:cNvPr>
          <p:cNvSpPr txBox="1">
            <a:spLocks noChangeArrowheads="1"/>
          </p:cNvSpPr>
          <p:nvPr/>
        </p:nvSpPr>
        <p:spPr bwMode="auto">
          <a:xfrm>
            <a:off x="392113" y="2103438"/>
            <a:ext cx="9372600" cy="495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200" rIns="0" bIns="0"/>
          <a:lstStyle>
            <a:lvl1pPr>
              <a:lnSpc>
                <a:spcPct val="93000"/>
              </a:lnSpc>
              <a:spcBef>
                <a:spcPts val="1425"/>
              </a:spcBef>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3200">
                <a:solidFill>
                  <a:srgbClr val="000000"/>
                </a:solidFill>
                <a:latin typeface="Arial" panose="020B0604020202020204" pitchFamily="34" charset="0"/>
                <a:cs typeface="DejaVu Sans" charset="0"/>
              </a:defRPr>
            </a:lvl1pPr>
            <a:lvl2pPr>
              <a:lnSpc>
                <a:spcPct val="93000"/>
              </a:lnSpc>
              <a:spcBef>
                <a:spcPts val="1138"/>
              </a:spcBef>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800">
                <a:solidFill>
                  <a:srgbClr val="000000"/>
                </a:solidFill>
                <a:latin typeface="Arial" panose="020B0604020202020204" pitchFamily="34" charset="0"/>
                <a:cs typeface="DejaVu Sans" charset="0"/>
              </a:defRPr>
            </a:lvl2pPr>
            <a:lvl3pPr>
              <a:lnSpc>
                <a:spcPct val="93000"/>
              </a:lnSpc>
              <a:spcBef>
                <a:spcPts val="850"/>
              </a:spcBef>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400">
                <a:solidFill>
                  <a:srgbClr val="000000"/>
                </a:solidFill>
                <a:latin typeface="Arial" panose="020B0604020202020204" pitchFamily="34" charset="0"/>
                <a:cs typeface="DejaVu Sans" charset="0"/>
              </a:defRPr>
            </a:lvl3pPr>
            <a:lvl4pPr>
              <a:lnSpc>
                <a:spcPct val="93000"/>
              </a:lnSpc>
              <a:spcBef>
                <a:spcPts val="575"/>
              </a:spcBef>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000000"/>
                </a:solidFill>
                <a:latin typeface="Arial" panose="020B0604020202020204" pitchFamily="34" charset="0"/>
                <a:cs typeface="DejaVu Sans" charset="0"/>
              </a:defRPr>
            </a:lvl4pPr>
            <a:lvl5pPr>
              <a:lnSpc>
                <a:spcPct val="93000"/>
              </a:lnSpc>
              <a:spcBef>
                <a:spcPts val="288"/>
              </a:spcBef>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000000"/>
                </a:solidFill>
                <a:latin typeface="Arial" panose="020B0604020202020204" pitchFamily="34" charset="0"/>
                <a:cs typeface="DejaVu Sans"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000000"/>
                </a:solidFill>
                <a:latin typeface="Arial" panose="020B0604020202020204" pitchFamily="34" charset="0"/>
                <a:cs typeface="DejaVu Sans"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000000"/>
                </a:solidFill>
                <a:latin typeface="Arial" panose="020B0604020202020204" pitchFamily="34" charset="0"/>
                <a:cs typeface="DejaVu Sans"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000000"/>
                </a:solidFill>
                <a:latin typeface="Arial" panose="020B0604020202020204" pitchFamily="34" charset="0"/>
                <a:cs typeface="DejaVu Sans"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000000"/>
                </a:solidFill>
                <a:latin typeface="Arial" panose="020B0604020202020204" pitchFamily="34" charset="0"/>
                <a:cs typeface="DejaVu Sans" charset="0"/>
              </a:defRPr>
            </a:lvl9pPr>
          </a:lstStyle>
          <a:p>
            <a:pPr eaLnBrk="1">
              <a:lnSpc>
                <a:spcPct val="96000"/>
              </a:lnSpc>
              <a:spcBef>
                <a:spcPct val="0"/>
              </a:spcBef>
              <a:spcAft>
                <a:spcPts val="1063"/>
              </a:spcAft>
              <a:buClrTx/>
              <a:buSzPct val="45000"/>
              <a:buFontTx/>
              <a:buNone/>
            </a:pPr>
            <a:r>
              <a:rPr lang="en-US" altLang="en-US" sz="3000">
                <a:solidFill>
                  <a:srgbClr val="204A87"/>
                </a:solidFill>
                <a:latin typeface="Century" panose="02040604050505020304" pitchFamily="18" charset="0"/>
                <a:cs typeface="源ノ角ゴシック Bold" charset="0"/>
              </a:rPr>
              <a:t>Surveillance risk of smart locks by “managers”</a:t>
            </a:r>
            <a:endParaRPr lang="pl-PL" altLang="en-US" sz="3000">
              <a:solidFill>
                <a:srgbClr val="204A87"/>
              </a:solidFill>
              <a:latin typeface="Century" panose="02040604050505020304" pitchFamily="18" charset="0"/>
              <a:cs typeface="源ノ角ゴシック Bold" charset="0"/>
            </a:endParaRPr>
          </a:p>
          <a:p>
            <a:pPr eaLnBrk="1">
              <a:lnSpc>
                <a:spcPct val="96000"/>
              </a:lnSpc>
              <a:spcBef>
                <a:spcPct val="0"/>
              </a:spcBef>
              <a:spcAft>
                <a:spcPts val="1063"/>
              </a:spcAft>
              <a:buClrTx/>
              <a:buSzPct val="45000"/>
              <a:buFontTx/>
              <a:buNone/>
            </a:pPr>
            <a:endParaRPr lang="pl-PL" altLang="en-US" sz="3000">
              <a:solidFill>
                <a:srgbClr val="204A87"/>
              </a:solidFill>
              <a:latin typeface="Century" panose="02040604050505020304" pitchFamily="18" charset="0"/>
              <a:cs typeface="源ノ角ゴシック Bold" charset="0"/>
            </a:endParaRPr>
          </a:p>
          <a:p>
            <a:pPr eaLnBrk="1">
              <a:lnSpc>
                <a:spcPct val="96000"/>
              </a:lnSpc>
              <a:spcBef>
                <a:spcPct val="0"/>
              </a:spcBef>
              <a:spcAft>
                <a:spcPts val="1063"/>
              </a:spcAft>
              <a:buClrTx/>
              <a:buSzPct val="45000"/>
              <a:buFontTx/>
              <a:buNone/>
            </a:pPr>
            <a:r>
              <a:rPr lang="en-US" altLang="en-US" sz="2000">
                <a:solidFill>
                  <a:srgbClr val="204A87"/>
                </a:solidFill>
                <a:latin typeface="Century" panose="02040604050505020304" pitchFamily="18" charset="0"/>
                <a:cs typeface="源ノ角ゴシック Bold" charset="0"/>
              </a:rPr>
              <a:t>This example comes from the paper, “Quantitative Privacy Risk,” published in the proceedings of the 2021 IEEE European Symposium on Privacy and Security. For more detail and exploration see that paper at </a:t>
            </a:r>
            <a:r>
              <a:rPr lang="en-US" altLang="en-US" sz="2000" b="1">
                <a:solidFill>
                  <a:schemeClr val="accent1">
                    <a:lumMod val="75000"/>
                  </a:schemeClr>
                </a:solidFill>
                <a:latin typeface="Century" panose="02040604050505020304" pitchFamily="18" charset="0"/>
                <a:cs typeface="源ノ角ゴシック Bold" charset="0"/>
                <a:hlinkClick r:id="rId3">
                  <a:extLst>
                    <a:ext uri="{A12FA001-AC4F-418D-AE19-62706E023703}">
                      <ahyp:hlinkClr xmlns:ahyp="http://schemas.microsoft.com/office/drawing/2018/hyperlinkcolor" val="tx"/>
                    </a:ext>
                  </a:extLst>
                </a:hlinkClick>
              </a:rPr>
              <a:t>https://doi.org/10.1109/EuroSPW54576.2021.00043</a:t>
            </a:r>
            <a:r>
              <a:rPr lang="en-US" altLang="en-US" sz="2000" b="1">
                <a:solidFill>
                  <a:schemeClr val="accent1">
                    <a:lumMod val="75000"/>
                  </a:schemeClr>
                </a:solidFill>
                <a:latin typeface="Century" panose="02040604050505020304" pitchFamily="18" charset="0"/>
                <a:cs typeface="源ノ角ゴシック Bold" charset="0"/>
              </a:rPr>
              <a:t> </a:t>
            </a:r>
          </a:p>
          <a:p>
            <a:pPr eaLnBrk="1">
              <a:lnSpc>
                <a:spcPct val="96000"/>
              </a:lnSpc>
              <a:spcBef>
                <a:spcPct val="0"/>
              </a:spcBef>
              <a:spcAft>
                <a:spcPts val="1063"/>
              </a:spcAft>
              <a:buClrTx/>
              <a:buSzPct val="45000"/>
              <a:buFontTx/>
              <a:buNone/>
            </a:pPr>
            <a:r>
              <a:rPr lang="en-US" altLang="en-US" sz="2000">
                <a:solidFill>
                  <a:srgbClr val="204A87"/>
                </a:solidFill>
                <a:latin typeface="Century" panose="02040604050505020304" pitchFamily="18" charset="0"/>
                <a:cs typeface="源ノ角ゴシック Bold" charset="0"/>
              </a:rPr>
              <a:t>The provided Excel spreadsheet (v2.11) has more details on the calculations used in this example. </a:t>
            </a:r>
            <a:endParaRPr lang="en-US" altLang="en-US" sz="2000" b="1">
              <a:solidFill>
                <a:schemeClr val="accent1">
                  <a:lumMod val="75000"/>
                </a:schemeClr>
              </a:solidFill>
              <a:latin typeface="Century" panose="02040604050505020304" pitchFamily="18" charset="0"/>
              <a:cs typeface="源ノ角ゴシック Bold"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7741BF-BF2E-414A-B94E-D124812436C6}"/>
              </a:ext>
            </a:extLst>
          </p:cNvPr>
          <p:cNvPicPr>
            <a:picLocks noChangeAspect="1"/>
          </p:cNvPicPr>
          <p:nvPr/>
        </p:nvPicPr>
        <p:blipFill>
          <a:blip r:embed="rId3"/>
          <a:stretch>
            <a:fillRect/>
          </a:stretch>
        </p:blipFill>
        <p:spPr>
          <a:xfrm>
            <a:off x="5197182" y="2789237"/>
            <a:ext cx="4102964" cy="3499407"/>
          </a:xfrm>
          <a:prstGeom prst="rect">
            <a:avLst/>
          </a:prstGeom>
        </p:spPr>
      </p:pic>
      <p:sp>
        <p:nvSpPr>
          <p:cNvPr id="11266" name="Rectangle 1">
            <a:extLst>
              <a:ext uri="{FF2B5EF4-FFF2-40B4-BE49-F238E27FC236}">
                <a16:creationId xmlns:a16="http://schemas.microsoft.com/office/drawing/2014/main" id="{C84AB335-01D4-4260-8DE9-1C7636EB840E}"/>
              </a:ext>
            </a:extLst>
          </p:cNvPr>
          <p:cNvSpPr>
            <a:spLocks noGrp="1" noChangeArrowheads="1"/>
          </p:cNvSpPr>
          <p:nvPr>
            <p:ph type="title"/>
          </p:nvPr>
        </p:nvSpPr>
        <p:spPr/>
        <p:txBody>
          <a:bodyPr tIns="9144"/>
          <a:lstStyle/>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t>EXAMPLE: Surveillance Risk of Smart Locks</a:t>
            </a:r>
          </a:p>
        </p:txBody>
      </p:sp>
      <p:sp>
        <p:nvSpPr>
          <p:cNvPr id="42" name="Rectangle 41">
            <a:extLst>
              <a:ext uri="{FF2B5EF4-FFF2-40B4-BE49-F238E27FC236}">
                <a16:creationId xmlns:a16="http://schemas.microsoft.com/office/drawing/2014/main" id="{C0F4AC44-7841-48E0-90CA-32C358C67268}"/>
              </a:ext>
            </a:extLst>
          </p:cNvPr>
          <p:cNvSpPr/>
          <p:nvPr/>
        </p:nvSpPr>
        <p:spPr>
          <a:xfrm>
            <a:off x="620712" y="1646237"/>
            <a:ext cx="1475410" cy="737705"/>
          </a:xfrm>
          <a:prstGeom prst="rect">
            <a:avLst/>
          </a:prstGeom>
          <a:solidFill>
            <a:srgbClr val="4472C4"/>
          </a:solidFill>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t" anchorCtr="0">
            <a:noAutofit/>
          </a:bodyPr>
          <a:lstStyle/>
          <a:p>
            <a:pPr marL="0" lvl="0" indent="0" algn="ctr" defTabSz="711200">
              <a:lnSpc>
                <a:spcPct val="90000"/>
              </a:lnSpc>
              <a:spcBef>
                <a:spcPct val="0"/>
              </a:spcBef>
              <a:buNone/>
            </a:pPr>
            <a:r>
              <a:rPr lang="en-US" sz="1100" b="1" kern="1200">
                <a:solidFill>
                  <a:schemeClr val="tx1"/>
                </a:solidFill>
                <a:latin typeface="Source Sans Pro" panose="020B0503030403020204" pitchFamily="34" charset="0"/>
                <a:ea typeface="Open Sans" panose="020B0606030504020204" pitchFamily="34" charset="0"/>
                <a:cs typeface="Open Sans" panose="020B0606030504020204" pitchFamily="34" charset="0"/>
              </a:rPr>
              <a:t>Opportunity</a:t>
            </a:r>
          </a:p>
          <a:p>
            <a:pPr algn="ctr" defTabSz="711200">
              <a:lnSpc>
                <a:spcPct val="90000"/>
              </a:lnSpc>
              <a:spcBef>
                <a:spcPct val="0"/>
              </a:spcBef>
            </a:pPr>
            <a:r>
              <a:rPr lang="en-US" sz="900">
                <a:solidFill>
                  <a:schemeClr val="tx1"/>
                </a:solidFill>
                <a:latin typeface="Source Sans Pro" panose="020B0503030403020204" pitchFamily="34" charset="0"/>
                <a:ea typeface="Open Sans Light" panose="020B0306030504020204" pitchFamily="34" charset="0"/>
                <a:cs typeface="Open Sans Light" panose="020B0306030504020204" pitchFamily="34" charset="0"/>
              </a:rPr>
              <a:t>The frequency, given time frame, that threat actors interact with individuals or their proxies.</a:t>
            </a:r>
          </a:p>
        </p:txBody>
      </p:sp>
      <p:sp>
        <p:nvSpPr>
          <p:cNvPr id="43" name="Rectangle 42">
            <a:extLst>
              <a:ext uri="{FF2B5EF4-FFF2-40B4-BE49-F238E27FC236}">
                <a16:creationId xmlns:a16="http://schemas.microsoft.com/office/drawing/2014/main" id="{EF764F58-7330-436B-BEA3-775E19113AF5}"/>
              </a:ext>
            </a:extLst>
          </p:cNvPr>
          <p:cNvSpPr/>
          <p:nvPr/>
        </p:nvSpPr>
        <p:spPr>
          <a:xfrm>
            <a:off x="5007504" y="1658407"/>
            <a:ext cx="1475410" cy="737705"/>
          </a:xfrm>
          <a:prstGeom prst="rect">
            <a:avLst/>
          </a:prstGeom>
          <a:solidFill>
            <a:srgbClr val="24DAA2"/>
          </a:solidFill>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t"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Motivation</a:t>
            </a:r>
          </a:p>
          <a:p>
            <a:pPr lvl="0" algn="ctr" defTabSz="711200">
              <a:lnSpc>
                <a:spcPct val="90000"/>
              </a:lnSpc>
              <a:spcBef>
                <a:spcPct val="0"/>
              </a:spcBef>
              <a:spcAft>
                <a:spcPct val="35000"/>
              </a:spcAft>
            </a:pPr>
            <a:r>
              <a:rPr lang="en-US" sz="1000">
                <a:latin typeface="Source Sans Pro" panose="020B0503030403020204" pitchFamily="34" charset="0"/>
                <a:ea typeface="Open Sans Light" panose="020B0306030504020204" pitchFamily="34" charset="0"/>
                <a:cs typeface="Open Sans Light" panose="020B0306030504020204" pitchFamily="34" charset="0"/>
              </a:rPr>
              <a:t>The probability that threat actors will seize an opportunity. </a:t>
            </a:r>
            <a:endParaRPr lang="en-US" sz="1000" kern="12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45" name="Rectangle 44">
            <a:extLst>
              <a:ext uri="{FF2B5EF4-FFF2-40B4-BE49-F238E27FC236}">
                <a16:creationId xmlns:a16="http://schemas.microsoft.com/office/drawing/2014/main" id="{C3237BA6-C243-46A3-AE81-F665E15D0450}"/>
              </a:ext>
            </a:extLst>
          </p:cNvPr>
          <p:cNvSpPr/>
          <p:nvPr/>
        </p:nvSpPr>
        <p:spPr>
          <a:xfrm>
            <a:off x="2220912" y="6675437"/>
            <a:ext cx="1475410" cy="737705"/>
          </a:xfrm>
          <a:prstGeom prst="rect">
            <a:avLst/>
          </a:prstGeom>
          <a:solidFill>
            <a:srgbClr val="00B8FF"/>
          </a:solidFill>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t"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Capability</a:t>
            </a:r>
          </a:p>
          <a:p>
            <a:pPr lvl="0" algn="ctr" defTabSz="711200">
              <a:lnSpc>
                <a:spcPct val="90000"/>
              </a:lnSpc>
              <a:spcBef>
                <a:spcPct val="0"/>
              </a:spcBef>
              <a:spcAft>
                <a:spcPct val="35000"/>
              </a:spcAft>
            </a:pPr>
            <a:r>
              <a:rPr lang="en-US" sz="900">
                <a:latin typeface="Source Sans Pro" panose="020B0503030403020204" pitchFamily="34" charset="0"/>
                <a:ea typeface="Open Sans Light" panose="020B0306030504020204" pitchFamily="34" charset="0"/>
                <a:cs typeface="Open Sans Light" panose="020B0306030504020204" pitchFamily="34" charset="0"/>
              </a:rPr>
              <a:t>The skills and resources available to threat actors in a given situation to act. </a:t>
            </a:r>
            <a:endParaRPr lang="en-US" sz="900" kern="12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46" name="Rectangle 45">
            <a:extLst>
              <a:ext uri="{FF2B5EF4-FFF2-40B4-BE49-F238E27FC236}">
                <a16:creationId xmlns:a16="http://schemas.microsoft.com/office/drawing/2014/main" id="{9B245B89-2D44-47C7-9EAB-279ECC118820}"/>
              </a:ext>
            </a:extLst>
          </p:cNvPr>
          <p:cNvSpPr/>
          <p:nvPr/>
        </p:nvSpPr>
        <p:spPr>
          <a:xfrm>
            <a:off x="3897312" y="6675437"/>
            <a:ext cx="1475410" cy="737705"/>
          </a:xfrm>
          <a:prstGeom prst="rect">
            <a:avLst/>
          </a:prstGeom>
          <a:solidFill>
            <a:srgbClr val="00B8FF"/>
          </a:solidFill>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Difficulty</a:t>
            </a:r>
          </a:p>
          <a:p>
            <a:pPr lvl="0" algn="ctr" defTabSz="711200">
              <a:lnSpc>
                <a:spcPct val="90000"/>
              </a:lnSpc>
              <a:spcBef>
                <a:spcPct val="0"/>
              </a:spcBef>
              <a:spcAft>
                <a:spcPct val="35000"/>
              </a:spcAft>
            </a:pPr>
            <a:r>
              <a:rPr lang="en-US" sz="900">
                <a:latin typeface="Source Sans Pro" panose="020B0503030403020204" pitchFamily="34" charset="0"/>
                <a:ea typeface="Open Sans Light" panose="020B0306030504020204" pitchFamily="34" charset="0"/>
                <a:cs typeface="Open Sans Light" panose="020B0306030504020204" pitchFamily="34" charset="0"/>
              </a:rPr>
              <a:t>The impediments that a threat actor in a given situation must overcome </a:t>
            </a:r>
            <a:br>
              <a:rPr lang="en-US" sz="900">
                <a:latin typeface="Source Sans Pro" panose="020B0503030403020204" pitchFamily="34" charset="0"/>
                <a:ea typeface="Open Sans Light" panose="020B0306030504020204" pitchFamily="34" charset="0"/>
                <a:cs typeface="Open Sans Light" panose="020B0306030504020204" pitchFamily="34" charset="0"/>
              </a:rPr>
            </a:br>
            <a:r>
              <a:rPr lang="en-US" sz="900">
                <a:latin typeface="Source Sans Pro" panose="020B0503030403020204" pitchFamily="34" charset="0"/>
                <a:ea typeface="Open Sans Light" panose="020B0306030504020204" pitchFamily="34" charset="0"/>
                <a:cs typeface="Open Sans Light" panose="020B0306030504020204" pitchFamily="34" charset="0"/>
              </a:rPr>
              <a:t>to act </a:t>
            </a:r>
            <a:endParaRPr lang="en-US" sz="900" kern="12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81" name="TextBox 80">
            <a:extLst>
              <a:ext uri="{FF2B5EF4-FFF2-40B4-BE49-F238E27FC236}">
                <a16:creationId xmlns:a16="http://schemas.microsoft.com/office/drawing/2014/main" id="{DE56A718-6CCB-49AE-BCF0-90EB4914AE52}"/>
              </a:ext>
            </a:extLst>
          </p:cNvPr>
          <p:cNvSpPr txBox="1"/>
          <p:nvPr/>
        </p:nvSpPr>
        <p:spPr>
          <a:xfrm>
            <a:off x="2058239" y="1652466"/>
            <a:ext cx="2143873" cy="1061829"/>
          </a:xfrm>
          <a:prstGeom prst="rect">
            <a:avLst/>
          </a:prstGeom>
          <a:noFill/>
        </p:spPr>
        <p:txBody>
          <a:bodyPr wrap="square">
            <a:spAutoFit/>
          </a:bodyPr>
          <a:lstStyle/>
          <a:p>
            <a:pPr algn="l"/>
            <a:r>
              <a:rPr lang="en-US" sz="1050" b="0" i="1" u="none" strike="noStrike" baseline="0"/>
              <a:t>1 manager × </a:t>
            </a:r>
            <a:r>
              <a:rPr lang="en-US" sz="1050" b="0" i="0" u="none" strike="noStrike" baseline="0"/>
              <a:t>1</a:t>
            </a:r>
            <a:r>
              <a:rPr lang="en-US" sz="1050" b="0" i="1" u="none" strike="noStrike" baseline="0"/>
              <a:t>.</a:t>
            </a:r>
            <a:r>
              <a:rPr lang="en-US" sz="1050" b="0" i="0" u="none" strike="noStrike" baseline="0"/>
              <a:t>465 </a:t>
            </a:r>
            <a:r>
              <a:rPr lang="en-US" sz="1050" b="0" i="1" u="none" strike="noStrike" baseline="0"/>
              <a:t>occupants × </a:t>
            </a:r>
            <a:r>
              <a:rPr lang="en-US" sz="1050" b="0" i="0" u="none" strike="noStrike" baseline="0"/>
              <a:t>500</a:t>
            </a:r>
            <a:r>
              <a:rPr lang="en-US" sz="1050" b="0" i="1" u="none" strike="noStrike" baseline="0"/>
              <a:t>, </a:t>
            </a:r>
            <a:r>
              <a:rPr lang="en-US" sz="1050" b="0" i="0" u="none" strike="noStrike" baseline="0"/>
              <a:t>000 </a:t>
            </a:r>
            <a:r>
              <a:rPr lang="en-US" sz="1050" b="0" i="1" u="none" strike="noStrike" baseline="0"/>
              <a:t>households</a:t>
            </a:r>
          </a:p>
          <a:p>
            <a:pPr algn="l"/>
            <a:r>
              <a:rPr lang="en-US" sz="1050" b="0" i="0" u="none" strike="noStrike" baseline="0"/>
              <a:t>= 732</a:t>
            </a:r>
            <a:r>
              <a:rPr lang="en-US" sz="1050" b="0" i="1" u="none" strike="noStrike" baseline="0"/>
              <a:t>, </a:t>
            </a:r>
            <a:r>
              <a:rPr lang="en-US" sz="1050" b="0" i="0" u="none" strike="noStrike" baseline="0"/>
              <a:t>500 </a:t>
            </a:r>
            <a:r>
              <a:rPr lang="en-US" sz="1050" b="0" i="1" u="none" strike="noStrike" baseline="0"/>
              <a:t>opportunities</a:t>
            </a:r>
          </a:p>
          <a:p>
            <a:pPr algn="l"/>
            <a:endParaRPr lang="en-US" sz="1050" i="1"/>
          </a:p>
          <a:p>
            <a:pPr algn="l"/>
            <a:r>
              <a:rPr lang="en-US" sz="1050" i="1"/>
              <a:t>Estimate used in Poisson distribution</a:t>
            </a:r>
            <a:endParaRPr lang="en-US" sz="1050"/>
          </a:p>
        </p:txBody>
      </p:sp>
      <p:pic>
        <p:nvPicPr>
          <p:cNvPr id="3" name="Picture 2">
            <a:extLst>
              <a:ext uri="{FF2B5EF4-FFF2-40B4-BE49-F238E27FC236}">
                <a16:creationId xmlns:a16="http://schemas.microsoft.com/office/drawing/2014/main" id="{81544596-6B63-413E-A91E-5F0E3DBCC150}"/>
              </a:ext>
            </a:extLst>
          </p:cNvPr>
          <p:cNvPicPr>
            <a:picLocks noChangeAspect="1"/>
          </p:cNvPicPr>
          <p:nvPr/>
        </p:nvPicPr>
        <p:blipFill>
          <a:blip r:embed="rId4"/>
          <a:stretch>
            <a:fillRect/>
          </a:stretch>
        </p:blipFill>
        <p:spPr>
          <a:xfrm>
            <a:off x="315912" y="2789237"/>
            <a:ext cx="4191000" cy="3536784"/>
          </a:xfrm>
          <a:prstGeom prst="rect">
            <a:avLst/>
          </a:prstGeom>
        </p:spPr>
      </p:pic>
      <p:sp>
        <p:nvSpPr>
          <p:cNvPr id="5" name="Arrow: Down 4">
            <a:extLst>
              <a:ext uri="{FF2B5EF4-FFF2-40B4-BE49-F238E27FC236}">
                <a16:creationId xmlns:a16="http://schemas.microsoft.com/office/drawing/2014/main" id="{03B164D5-1D74-445B-9A6C-8D254E41F172}"/>
              </a:ext>
            </a:extLst>
          </p:cNvPr>
          <p:cNvSpPr/>
          <p:nvPr/>
        </p:nvSpPr>
        <p:spPr bwMode="auto">
          <a:xfrm>
            <a:off x="4069135" y="2225408"/>
            <a:ext cx="685800" cy="600164"/>
          </a:xfrm>
          <a:prstGeom prst="downArrow">
            <a:avLst/>
          </a:prstGeom>
          <a:solidFill>
            <a:srgbClr val="4472C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a:ln>
                <a:noFill/>
              </a:ln>
              <a:effectLst/>
              <a:latin typeface="Source Sans Pro" pitchFamily="32" charset="0"/>
              <a:cs typeface="源ノ角ゴシック Normal" charset="0"/>
            </a:endParaRPr>
          </a:p>
        </p:txBody>
      </p:sp>
      <p:sp>
        <p:nvSpPr>
          <p:cNvPr id="84" name="Arrow: Down 83">
            <a:extLst>
              <a:ext uri="{FF2B5EF4-FFF2-40B4-BE49-F238E27FC236}">
                <a16:creationId xmlns:a16="http://schemas.microsoft.com/office/drawing/2014/main" id="{CD4D109C-28AF-4FE9-9025-105062D008D4}"/>
              </a:ext>
            </a:extLst>
          </p:cNvPr>
          <p:cNvSpPr/>
          <p:nvPr/>
        </p:nvSpPr>
        <p:spPr bwMode="auto">
          <a:xfrm>
            <a:off x="8469312" y="2204983"/>
            <a:ext cx="685800" cy="600164"/>
          </a:xfrm>
          <a:prstGeom prst="downArrow">
            <a:avLst/>
          </a:prstGeom>
          <a:solidFill>
            <a:srgbClr val="24DAA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a:ln>
                <a:noFill/>
              </a:ln>
              <a:effectLst/>
              <a:latin typeface="Source Sans Pro" pitchFamily="32" charset="0"/>
              <a:cs typeface="源ノ角ゴシック Normal" charset="0"/>
            </a:endParaRPr>
          </a:p>
        </p:txBody>
      </p:sp>
      <p:pic>
        <p:nvPicPr>
          <p:cNvPr id="9" name="Picture 8">
            <a:extLst>
              <a:ext uri="{FF2B5EF4-FFF2-40B4-BE49-F238E27FC236}">
                <a16:creationId xmlns:a16="http://schemas.microsoft.com/office/drawing/2014/main" id="{CA32CA39-95D8-4042-9DF9-B023D3C76CFC}"/>
              </a:ext>
            </a:extLst>
          </p:cNvPr>
          <p:cNvPicPr>
            <a:picLocks noChangeAspect="1"/>
          </p:cNvPicPr>
          <p:nvPr/>
        </p:nvPicPr>
        <p:blipFill>
          <a:blip r:embed="rId5"/>
          <a:stretch>
            <a:fillRect/>
          </a:stretch>
        </p:blipFill>
        <p:spPr>
          <a:xfrm>
            <a:off x="6592357" y="1604818"/>
            <a:ext cx="2963778" cy="600165"/>
          </a:xfrm>
          <a:prstGeom prst="rect">
            <a:avLst/>
          </a:prstGeom>
        </p:spPr>
      </p:pic>
      <p:sp>
        <p:nvSpPr>
          <p:cNvPr id="86" name="TextBox 85">
            <a:extLst>
              <a:ext uri="{FF2B5EF4-FFF2-40B4-BE49-F238E27FC236}">
                <a16:creationId xmlns:a16="http://schemas.microsoft.com/office/drawing/2014/main" id="{8566F779-7E61-4FDD-8135-34745B518D31}"/>
              </a:ext>
            </a:extLst>
          </p:cNvPr>
          <p:cNvSpPr txBox="1"/>
          <p:nvPr/>
        </p:nvSpPr>
        <p:spPr>
          <a:xfrm>
            <a:off x="6482914" y="2254492"/>
            <a:ext cx="2143873" cy="577081"/>
          </a:xfrm>
          <a:prstGeom prst="rect">
            <a:avLst/>
          </a:prstGeom>
          <a:noFill/>
        </p:spPr>
        <p:txBody>
          <a:bodyPr wrap="square">
            <a:spAutoFit/>
          </a:bodyPr>
          <a:lstStyle/>
          <a:p>
            <a:pPr algn="l"/>
            <a:r>
              <a:rPr lang="en-US" sz="1050" b="0" i="1" u="none" strike="noStrike" baseline="0"/>
              <a:t>A survey was taken to estimate the motivation of potential “managers” to surveill occupants</a:t>
            </a:r>
            <a:endParaRPr lang="en-US" sz="1050"/>
          </a:p>
        </p:txBody>
      </p:sp>
      <p:sp>
        <p:nvSpPr>
          <p:cNvPr id="10" name="Arrow: Right 9">
            <a:extLst>
              <a:ext uri="{FF2B5EF4-FFF2-40B4-BE49-F238E27FC236}">
                <a16:creationId xmlns:a16="http://schemas.microsoft.com/office/drawing/2014/main" id="{CB6EAF84-D939-423D-AA6A-DBA8D0F08441}"/>
              </a:ext>
            </a:extLst>
          </p:cNvPr>
          <p:cNvSpPr/>
          <p:nvPr/>
        </p:nvSpPr>
        <p:spPr bwMode="auto">
          <a:xfrm>
            <a:off x="5540187" y="6711154"/>
            <a:ext cx="795525" cy="678009"/>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a:ln>
                <a:noFill/>
              </a:ln>
              <a:effectLst/>
              <a:latin typeface="Source Sans Pro" pitchFamily="32" charset="0"/>
              <a:cs typeface="源ノ角ゴシック Normal" charset="0"/>
            </a:endParaRPr>
          </a:p>
        </p:txBody>
      </p:sp>
      <p:sp>
        <p:nvSpPr>
          <p:cNvPr id="87" name="TextBox 86">
            <a:extLst>
              <a:ext uri="{FF2B5EF4-FFF2-40B4-BE49-F238E27FC236}">
                <a16:creationId xmlns:a16="http://schemas.microsoft.com/office/drawing/2014/main" id="{7291BB97-D61F-4A05-A231-93B5F800EB08}"/>
              </a:ext>
            </a:extLst>
          </p:cNvPr>
          <p:cNvSpPr txBox="1"/>
          <p:nvPr/>
        </p:nvSpPr>
        <p:spPr>
          <a:xfrm>
            <a:off x="6467847" y="6746408"/>
            <a:ext cx="2687265" cy="738664"/>
          </a:xfrm>
          <a:prstGeom prst="rect">
            <a:avLst/>
          </a:prstGeom>
          <a:noFill/>
        </p:spPr>
        <p:txBody>
          <a:bodyPr wrap="square">
            <a:spAutoFit/>
          </a:bodyPr>
          <a:lstStyle/>
          <a:p>
            <a:pPr algn="l"/>
            <a:r>
              <a:rPr lang="en-US" sz="1050" b="0" i="1" u="none" strike="noStrike" baseline="0"/>
              <a:t>Without impediments, the  capability was presumed to exceed difficulty leading to 100% vulnerability for inherent/baseline risk calculation</a:t>
            </a:r>
            <a:endParaRPr lang="en-US" sz="1050"/>
          </a:p>
        </p:txBody>
      </p:sp>
      <p:sp>
        <p:nvSpPr>
          <p:cNvPr id="88" name="TextBox 87">
            <a:extLst>
              <a:ext uri="{FF2B5EF4-FFF2-40B4-BE49-F238E27FC236}">
                <a16:creationId xmlns:a16="http://schemas.microsoft.com/office/drawing/2014/main" id="{69F99CA5-8BF9-4C95-B737-3BBFA43E3564}"/>
              </a:ext>
            </a:extLst>
          </p:cNvPr>
          <p:cNvSpPr txBox="1"/>
          <p:nvPr/>
        </p:nvSpPr>
        <p:spPr>
          <a:xfrm>
            <a:off x="3053309" y="935072"/>
            <a:ext cx="2486878" cy="307777"/>
          </a:xfrm>
          <a:prstGeom prst="rect">
            <a:avLst/>
          </a:prstGeom>
          <a:noFill/>
        </p:spPr>
        <p:txBody>
          <a:bodyPr wrap="square">
            <a:spAutoFit/>
          </a:bodyPr>
          <a:lstStyle/>
          <a:p>
            <a:pPr algn="l"/>
            <a:r>
              <a:rPr lang="en-US" sz="1400" b="0" i="1" u="none" strike="noStrike" baseline="0"/>
              <a:t>Breakdown by factors</a:t>
            </a:r>
            <a:endParaRPr 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EA7352-1B15-4753-9C7E-5A7FD024B4BC}"/>
              </a:ext>
            </a:extLst>
          </p:cNvPr>
          <p:cNvSpPr/>
          <p:nvPr/>
        </p:nvSpPr>
        <p:spPr>
          <a:xfrm>
            <a:off x="1021412" y="2852527"/>
            <a:ext cx="1475410" cy="73770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ctr" anchorCtr="0">
            <a:noAutofit/>
          </a:bodyPr>
          <a:lstStyle/>
          <a:p>
            <a:pPr lvl="0" algn="ctr" defTabSz="711200">
              <a:lnSpc>
                <a:spcPct val="90000"/>
              </a:lnSpc>
              <a:spcBef>
                <a:spcPct val="0"/>
              </a:spcBef>
              <a:spcAft>
                <a:spcPct val="35000"/>
              </a:spcAft>
            </a:pPr>
            <a:r>
              <a:rPr lang="en-US" sz="1100" b="1" kern="1200">
                <a:latin typeface="Source Sans Pro" panose="020B0503030403020204" pitchFamily="34" charset="0"/>
                <a:ea typeface="Open Sans" panose="020B0606030504020204" pitchFamily="34" charset="0"/>
                <a:cs typeface="Open Sans" panose="020B0606030504020204" pitchFamily="34" charset="0"/>
              </a:rPr>
              <a:t>Threat </a:t>
            </a:r>
            <a:r>
              <a:rPr lang="en-US" sz="1100" b="1">
                <a:latin typeface="Source Sans Pro" panose="020B0503030403020204" pitchFamily="34" charset="0"/>
                <a:ea typeface="Open Sans" panose="020B0606030504020204" pitchFamily="34" charset="0"/>
                <a:cs typeface="Open Sans" panose="020B0606030504020204" pitchFamily="34" charset="0"/>
              </a:rPr>
              <a:t>Frequency</a:t>
            </a:r>
          </a:p>
          <a:p>
            <a:pPr lvl="0" algn="ctr" defTabSz="711200">
              <a:lnSpc>
                <a:spcPct val="90000"/>
              </a:lnSpc>
              <a:spcBef>
                <a:spcPct val="0"/>
              </a:spcBef>
              <a:spcAft>
                <a:spcPct val="35000"/>
              </a:spcAft>
            </a:pPr>
            <a:r>
              <a:rPr lang="en-US" sz="900">
                <a:latin typeface="Source Sans Pro" panose="020B0503030403020204" pitchFamily="34" charset="0"/>
                <a:ea typeface="Open Sans Light" panose="020B0306030504020204" pitchFamily="34" charset="0"/>
                <a:cs typeface="Open Sans Light" panose="020B0306030504020204" pitchFamily="34" charset="0"/>
              </a:rPr>
              <a:t>The frequency, given a time frame, that threat actors threaten the at-risk population.</a:t>
            </a:r>
            <a:endParaRPr lang="en-US" sz="1000" kern="12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10" name="Rectangle 9">
            <a:extLst>
              <a:ext uri="{FF2B5EF4-FFF2-40B4-BE49-F238E27FC236}">
                <a16:creationId xmlns:a16="http://schemas.microsoft.com/office/drawing/2014/main" id="{31ACFCBB-9D8E-459C-968B-809B0CB3C56A}"/>
              </a:ext>
            </a:extLst>
          </p:cNvPr>
          <p:cNvSpPr/>
          <p:nvPr/>
        </p:nvSpPr>
        <p:spPr>
          <a:xfrm>
            <a:off x="2991981" y="1947525"/>
            <a:ext cx="1673157" cy="848361"/>
          </a:xfrm>
          <a:prstGeom prst="rect">
            <a:avLst/>
          </a:prstGeom>
          <a:pattFill prst="pct20">
            <a:fgClr>
              <a:schemeClr val="accent1"/>
            </a:fgClr>
            <a:bgClr>
              <a:srgbClr val="407FC0"/>
            </a:bgClr>
          </a:pattFill>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solidFill>
                  <a:schemeClr val="bg1"/>
                </a:solidFill>
                <a:latin typeface="Source Sans Pro" panose="020B0503030403020204" pitchFamily="34" charset="0"/>
                <a:ea typeface="Open Sans" panose="020B0606030504020204" pitchFamily="34" charset="0"/>
                <a:cs typeface="Open Sans" panose="020B0606030504020204" pitchFamily="34" charset="0"/>
              </a:rPr>
              <a:t>Attempt Frequency</a:t>
            </a:r>
            <a:endParaRPr lang="en-US" sz="1050" b="1" kern="1200">
              <a:solidFill>
                <a:schemeClr val="bg1"/>
              </a:solidFill>
              <a:latin typeface="Source Sans Pro" panose="020B0503030403020204" pitchFamily="34" charset="0"/>
              <a:ea typeface="Open Sans" panose="020B0606030504020204" pitchFamily="34" charset="0"/>
              <a:cs typeface="Open Sans" panose="020B0606030504020204" pitchFamily="34" charset="0"/>
            </a:endParaRPr>
          </a:p>
          <a:p>
            <a:pPr lvl="0" algn="ctr" defTabSz="711200">
              <a:lnSpc>
                <a:spcPct val="90000"/>
              </a:lnSpc>
              <a:spcBef>
                <a:spcPct val="0"/>
              </a:spcBef>
              <a:spcAft>
                <a:spcPct val="35000"/>
              </a:spcAft>
            </a:pPr>
            <a:r>
              <a:rPr lang="en-US" sz="900">
                <a:solidFill>
                  <a:schemeClr val="bg1"/>
                </a:solidFill>
                <a:latin typeface="Source Sans Pro" panose="020B0503030403020204" pitchFamily="34" charset="0"/>
                <a:ea typeface="Open Sans Light" panose="020B0306030504020204" pitchFamily="34" charset="0"/>
                <a:cs typeface="Open Sans Light" panose="020B0306030504020204" pitchFamily="34" charset="0"/>
              </a:rPr>
              <a:t>The frequency, given a time frame, that threat actors attempt to threaten the at-risk population given the opportunity and their motivation. </a:t>
            </a:r>
            <a:endParaRPr lang="en-US" sz="900" dirty="0">
              <a:solidFill>
                <a:schemeClr val="bg1"/>
              </a:solidFill>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11" name="Rectangle 10">
            <a:extLst>
              <a:ext uri="{FF2B5EF4-FFF2-40B4-BE49-F238E27FC236}">
                <a16:creationId xmlns:a16="http://schemas.microsoft.com/office/drawing/2014/main" id="{8C76AD6F-3EF3-4652-AB22-BAF268470C5F}"/>
              </a:ext>
            </a:extLst>
          </p:cNvPr>
          <p:cNvSpPr/>
          <p:nvPr/>
        </p:nvSpPr>
        <p:spPr>
          <a:xfrm>
            <a:off x="2991982" y="3700888"/>
            <a:ext cx="1673156" cy="73770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Vulnerability</a:t>
            </a:r>
          </a:p>
          <a:p>
            <a:pPr lvl="0" algn="ctr" defTabSz="711200">
              <a:lnSpc>
                <a:spcPct val="90000"/>
              </a:lnSpc>
              <a:spcBef>
                <a:spcPct val="0"/>
              </a:spcBef>
              <a:spcAft>
                <a:spcPct val="35000"/>
              </a:spcAft>
            </a:pPr>
            <a:r>
              <a:rPr lang="en-US" sz="900">
                <a:latin typeface="Source Sans Pro" panose="020B0503030403020204" pitchFamily="34" charset="0"/>
                <a:ea typeface="Open Sans Light" panose="020B0306030504020204" pitchFamily="34" charset="0"/>
                <a:cs typeface="Open Sans Light" panose="020B0306030504020204" pitchFamily="34" charset="0"/>
              </a:rPr>
              <a:t>The probability that threat actors’ attempts will succeed. </a:t>
            </a:r>
            <a:endParaRPr lang="en-US" sz="900" kern="12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12" name="Rectangle 11">
            <a:extLst>
              <a:ext uri="{FF2B5EF4-FFF2-40B4-BE49-F238E27FC236}">
                <a16:creationId xmlns:a16="http://schemas.microsoft.com/office/drawing/2014/main" id="{7EF58796-B4D0-4DC9-90A8-27C5C5B579EA}"/>
              </a:ext>
            </a:extLst>
          </p:cNvPr>
          <p:cNvSpPr/>
          <p:nvPr/>
        </p:nvSpPr>
        <p:spPr>
          <a:xfrm>
            <a:off x="1013905" y="4973431"/>
            <a:ext cx="1475410" cy="737705"/>
          </a:xfrm>
          <a:prstGeom prst="rect">
            <a:avLst/>
          </a:prstGeom>
          <a:ln/>
        </p:spPr>
        <p:style>
          <a:lnRef idx="1">
            <a:schemeClr val="dk1"/>
          </a:lnRef>
          <a:fillRef idx="2">
            <a:schemeClr val="dk1"/>
          </a:fillRef>
          <a:effectRef idx="1">
            <a:schemeClr val="dk1"/>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Harm </a:t>
            </a:r>
            <a:r>
              <a:rPr lang="en-US" sz="1100" b="1">
                <a:latin typeface="Source Sans Pro" panose="020B0503030403020204" pitchFamily="34" charset="0"/>
                <a:ea typeface="Open Sans" panose="020B0606030504020204" pitchFamily="34" charset="0"/>
                <a:cs typeface="Open Sans" panose="020B0606030504020204" pitchFamily="34" charset="0"/>
              </a:rPr>
              <a:t>Magnitude</a:t>
            </a:r>
          </a:p>
          <a:p>
            <a:pPr lvl="0" algn="ctr" defTabSz="711200">
              <a:lnSpc>
                <a:spcPct val="90000"/>
              </a:lnSpc>
              <a:spcBef>
                <a:spcPct val="0"/>
              </a:spcBef>
              <a:spcAft>
                <a:spcPct val="35000"/>
              </a:spcAft>
            </a:pPr>
            <a:r>
              <a:rPr lang="en-US" sz="1050">
                <a:latin typeface="Source Sans Pro" panose="020B0503030403020204" pitchFamily="34" charset="0"/>
                <a:ea typeface="Open Sans Light" panose="020B0306030504020204" pitchFamily="34" charset="0"/>
                <a:cs typeface="Open Sans Light" panose="020B0306030504020204" pitchFamily="34" charset="0"/>
              </a:rPr>
              <a:t>. </a:t>
            </a:r>
            <a:r>
              <a:rPr lang="en-US" sz="900" spc="-20">
                <a:latin typeface="Source Sans Pro" panose="020B0503030403020204" pitchFamily="34" charset="0"/>
                <a:ea typeface="Open Sans Light" panose="020B0306030504020204" pitchFamily="34" charset="0"/>
                <a:cs typeface="Open Sans Light" panose="020B0306030504020204" pitchFamily="34" charset="0"/>
              </a:rPr>
              <a:t>The severity of the harm in the at risk population and the tangible consequential </a:t>
            </a:r>
            <a:br>
              <a:rPr lang="en-US" sz="900" spc="-20">
                <a:latin typeface="Source Sans Pro" panose="020B0503030403020204" pitchFamily="34" charset="0"/>
                <a:ea typeface="Open Sans Light" panose="020B0306030504020204" pitchFamily="34" charset="0"/>
                <a:cs typeface="Open Sans Light" panose="020B0306030504020204" pitchFamily="34" charset="0"/>
              </a:rPr>
            </a:br>
            <a:r>
              <a:rPr lang="en-US" sz="900" spc="-20">
                <a:latin typeface="Source Sans Pro" panose="020B0503030403020204" pitchFamily="34" charset="0"/>
                <a:ea typeface="Open Sans Light" panose="020B0306030504020204" pitchFamily="34" charset="0"/>
                <a:cs typeface="Open Sans Light" panose="020B0306030504020204" pitchFamily="34" charset="0"/>
              </a:rPr>
              <a:t>risks to them.</a:t>
            </a:r>
            <a:endParaRPr lang="en-US" sz="1100" kern="1200" spc="-2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13" name="Rectangle 12">
            <a:extLst>
              <a:ext uri="{FF2B5EF4-FFF2-40B4-BE49-F238E27FC236}">
                <a16:creationId xmlns:a16="http://schemas.microsoft.com/office/drawing/2014/main" id="{ECB86E87-AF81-4D3C-AEA3-A27184FF8AA6}"/>
              </a:ext>
            </a:extLst>
          </p:cNvPr>
          <p:cNvSpPr/>
          <p:nvPr/>
        </p:nvSpPr>
        <p:spPr>
          <a:xfrm>
            <a:off x="2991981" y="4549250"/>
            <a:ext cx="1673155" cy="737705"/>
          </a:xfrm>
          <a:prstGeom prst="rect">
            <a:avLst/>
          </a:prstGeom>
          <a:solidFill>
            <a:srgbClr val="C55A11"/>
          </a:solidFill>
          <a:ln/>
        </p:spPr>
        <p:style>
          <a:lnRef idx="1">
            <a:schemeClr val="dk1"/>
          </a:lnRef>
          <a:fillRef idx="2">
            <a:schemeClr val="dk1"/>
          </a:fillRef>
          <a:effectRef idx="1">
            <a:schemeClr val="dk1"/>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Severity</a:t>
            </a:r>
          </a:p>
          <a:p>
            <a:pPr lvl="0" algn="ctr" defTabSz="711200">
              <a:lnSpc>
                <a:spcPct val="90000"/>
              </a:lnSpc>
              <a:spcBef>
                <a:spcPct val="0"/>
              </a:spcBef>
              <a:spcAft>
                <a:spcPct val="35000"/>
              </a:spcAft>
            </a:pPr>
            <a:r>
              <a:rPr lang="en-US" sz="900">
                <a:latin typeface="Source Sans Pro" panose="020B0503030403020204" pitchFamily="34" charset="0"/>
                <a:ea typeface="Open Sans Light" panose="020B0306030504020204" pitchFamily="34" charset="0"/>
                <a:cs typeface="Open Sans Light" panose="020B0306030504020204" pitchFamily="34" charset="0"/>
              </a:rPr>
              <a:t>The degree to which an activity violates social norms of privacy.</a:t>
            </a:r>
            <a:endParaRPr lang="en-US" sz="900" kern="12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BA61C804-987E-4CE3-AEBF-7DACF8903374}"/>
              </a:ext>
            </a:extLst>
          </p:cNvPr>
          <p:cNvSpPr/>
          <p:nvPr/>
        </p:nvSpPr>
        <p:spPr>
          <a:xfrm>
            <a:off x="2991982" y="5397611"/>
            <a:ext cx="1673154" cy="737705"/>
          </a:xfrm>
          <a:prstGeom prst="rect">
            <a:avLst/>
          </a:prstGeom>
          <a:ln/>
        </p:spPr>
        <p:style>
          <a:lnRef idx="1">
            <a:schemeClr val="dk1"/>
          </a:lnRef>
          <a:fillRef idx="2">
            <a:schemeClr val="dk1"/>
          </a:fillRef>
          <a:effectRef idx="1">
            <a:schemeClr val="dk1"/>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buNone/>
            </a:pPr>
            <a:r>
              <a:rPr lang="en-US" sz="1100" b="1" strike="sngStrike" kern="1200">
                <a:latin typeface="Source Sans Pro" panose="020B0503030403020204" pitchFamily="34" charset="0"/>
                <a:ea typeface="Open Sans" panose="020B0606030504020204" pitchFamily="34" charset="0"/>
                <a:cs typeface="Open Sans" panose="020B0606030504020204" pitchFamily="34" charset="0"/>
              </a:rPr>
              <a:t>Adverse </a:t>
            </a:r>
            <a:br>
              <a:rPr lang="en-US" sz="1100" b="1" strike="sngStrike" kern="1200">
                <a:latin typeface="Source Sans Pro" panose="020B0503030403020204" pitchFamily="34" charset="0"/>
                <a:ea typeface="Open Sans" panose="020B0606030504020204" pitchFamily="34" charset="0"/>
                <a:cs typeface="Open Sans" panose="020B0606030504020204" pitchFamily="34" charset="0"/>
              </a:rPr>
            </a:br>
            <a:r>
              <a:rPr lang="en-US" sz="900" b="1" strike="sngStrike" kern="1200">
                <a:latin typeface="Source Sans Pro" panose="020B0503030403020204" pitchFamily="34" charset="0"/>
                <a:ea typeface="Open Sans" panose="020B0606030504020204" pitchFamily="34" charset="0"/>
                <a:cs typeface="Open Sans" panose="020B0606030504020204" pitchFamily="34" charset="0"/>
              </a:rPr>
              <a:t>Consequence Risk</a:t>
            </a:r>
          </a:p>
          <a:p>
            <a:pPr lvl="0" algn="ctr" defTabSz="711200">
              <a:lnSpc>
                <a:spcPct val="90000"/>
              </a:lnSpc>
              <a:spcBef>
                <a:spcPct val="0"/>
              </a:spcBef>
            </a:pPr>
            <a:r>
              <a:rPr lang="en-US" sz="900" strike="sngStrike" spc="-10">
                <a:latin typeface="Source Sans Pro" panose="020B0503030403020204" pitchFamily="34" charset="0"/>
                <a:ea typeface="Open Sans Light" panose="020B0306030504020204" pitchFamily="34" charset="0"/>
                <a:cs typeface="Open Sans Light" panose="020B0306030504020204" pitchFamily="34" charset="0"/>
              </a:rPr>
              <a:t>The frequency and magnitude of adverse tangible consequences on the threatened population.</a:t>
            </a:r>
            <a:endParaRPr lang="en-US" sz="900" strike="sngStrike" kern="1200" spc="-10" dirty="0">
              <a:latin typeface="Source Sans Pro" panose="020B0503030403020204" pitchFamily="34" charset="0"/>
              <a:ea typeface="Open Sans Light" panose="020B0306030504020204" pitchFamily="34" charset="0"/>
              <a:cs typeface="Open Sans Light" panose="020B0306030504020204" pitchFamily="34" charset="0"/>
            </a:endParaRPr>
          </a:p>
        </p:txBody>
      </p:sp>
      <p:cxnSp>
        <p:nvCxnSpPr>
          <p:cNvPr id="17" name="Straight Connector 16">
            <a:extLst>
              <a:ext uri="{FF2B5EF4-FFF2-40B4-BE49-F238E27FC236}">
                <a16:creationId xmlns:a16="http://schemas.microsoft.com/office/drawing/2014/main" id="{78ADBDF1-FDCE-417F-BEA3-237F27A9177F}"/>
              </a:ext>
            </a:extLst>
          </p:cNvPr>
          <p:cNvCxnSpPr>
            <a:cxnSpLocks/>
            <a:stCxn id="9" idx="3"/>
            <a:endCxn id="10" idx="1"/>
          </p:cNvCxnSpPr>
          <p:nvPr/>
        </p:nvCxnSpPr>
        <p:spPr>
          <a:xfrm flipV="1">
            <a:off x="2496822" y="2371706"/>
            <a:ext cx="495159" cy="849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5C7A1B3-EBBD-4671-A1A9-AC75244801CA}"/>
              </a:ext>
            </a:extLst>
          </p:cNvPr>
          <p:cNvCxnSpPr>
            <a:cxnSpLocks/>
            <a:stCxn id="9" idx="3"/>
            <a:endCxn id="11" idx="1"/>
          </p:cNvCxnSpPr>
          <p:nvPr/>
        </p:nvCxnSpPr>
        <p:spPr>
          <a:xfrm>
            <a:off x="2496822" y="3221380"/>
            <a:ext cx="495160" cy="848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839D958-CA8F-48D8-B7F2-9149E2A281AA}"/>
              </a:ext>
            </a:extLst>
          </p:cNvPr>
          <p:cNvCxnSpPr>
            <a:cxnSpLocks/>
            <a:stCxn id="12" idx="3"/>
            <a:endCxn id="13" idx="1"/>
          </p:cNvCxnSpPr>
          <p:nvPr/>
        </p:nvCxnSpPr>
        <p:spPr>
          <a:xfrm flipV="1">
            <a:off x="2489315" y="4918103"/>
            <a:ext cx="502666" cy="424181"/>
          </a:xfrm>
          <a:prstGeom prst="line">
            <a:avLst/>
          </a:prstGeom>
          <a:ln/>
        </p:spPr>
        <p:style>
          <a:lnRef idx="1">
            <a:schemeClr val="dk1"/>
          </a:lnRef>
          <a:fillRef idx="2">
            <a:schemeClr val="dk1"/>
          </a:fillRef>
          <a:effectRef idx="1">
            <a:schemeClr val="dk1"/>
          </a:effectRef>
          <a:fontRef idx="minor">
            <a:schemeClr val="dk1"/>
          </a:fontRef>
        </p:style>
      </p:cxnSp>
      <p:cxnSp>
        <p:nvCxnSpPr>
          <p:cNvPr id="20" name="Straight Connector 19">
            <a:extLst>
              <a:ext uri="{FF2B5EF4-FFF2-40B4-BE49-F238E27FC236}">
                <a16:creationId xmlns:a16="http://schemas.microsoft.com/office/drawing/2014/main" id="{4A60EE62-74B5-441A-AF02-D71716E9193A}"/>
              </a:ext>
            </a:extLst>
          </p:cNvPr>
          <p:cNvCxnSpPr>
            <a:cxnSpLocks/>
            <a:stCxn id="12" idx="3"/>
            <a:endCxn id="14" idx="1"/>
          </p:cNvCxnSpPr>
          <p:nvPr/>
        </p:nvCxnSpPr>
        <p:spPr>
          <a:xfrm>
            <a:off x="2489315" y="5342284"/>
            <a:ext cx="502667" cy="424180"/>
          </a:xfrm>
          <a:prstGeom prst="line">
            <a:avLst/>
          </a:prstGeom>
          <a:ln/>
        </p:spPr>
        <p:style>
          <a:lnRef idx="1">
            <a:schemeClr val="dk1"/>
          </a:lnRef>
          <a:fillRef idx="2">
            <a:schemeClr val="dk1"/>
          </a:fillRef>
          <a:effectRef idx="1">
            <a:schemeClr val="dk1"/>
          </a:effectRef>
          <a:fontRef idx="minor">
            <a:schemeClr val="dk1"/>
          </a:fontRef>
        </p:style>
      </p:cxnSp>
      <p:cxnSp>
        <p:nvCxnSpPr>
          <p:cNvPr id="21" name="Straight Connector 20">
            <a:extLst>
              <a:ext uri="{FF2B5EF4-FFF2-40B4-BE49-F238E27FC236}">
                <a16:creationId xmlns:a16="http://schemas.microsoft.com/office/drawing/2014/main" id="{9A7FE107-9921-4C72-BA26-3CB04A0594EF}"/>
              </a:ext>
            </a:extLst>
          </p:cNvPr>
          <p:cNvCxnSpPr/>
          <p:nvPr/>
        </p:nvCxnSpPr>
        <p:spPr>
          <a:xfrm>
            <a:off x="3817185" y="4918103"/>
            <a:ext cx="0" cy="0"/>
          </a:xfrm>
          <a:prstGeom prst="line">
            <a:avLst/>
          </a:prstGeom>
          <a:ln/>
        </p:spPr>
        <p:style>
          <a:lnRef idx="1">
            <a:schemeClr val="dk1"/>
          </a:lnRef>
          <a:fillRef idx="2">
            <a:schemeClr val="dk1"/>
          </a:fillRef>
          <a:effectRef idx="1">
            <a:schemeClr val="dk1"/>
          </a:effectRef>
          <a:fontRef idx="minor">
            <a:schemeClr val="dk1"/>
          </a:fontRef>
        </p:style>
      </p:cxnSp>
      <p:pic>
        <p:nvPicPr>
          <p:cNvPr id="2" name="Picture 1">
            <a:extLst>
              <a:ext uri="{FF2B5EF4-FFF2-40B4-BE49-F238E27FC236}">
                <a16:creationId xmlns:a16="http://schemas.microsoft.com/office/drawing/2014/main" id="{4C9AA980-F601-47A8-92E0-AB3E7B29BB8F}"/>
              </a:ext>
            </a:extLst>
          </p:cNvPr>
          <p:cNvPicPr>
            <a:picLocks noChangeAspect="1"/>
          </p:cNvPicPr>
          <p:nvPr/>
        </p:nvPicPr>
        <p:blipFill>
          <a:blip r:embed="rId3"/>
          <a:stretch>
            <a:fillRect/>
          </a:stretch>
        </p:blipFill>
        <p:spPr>
          <a:xfrm>
            <a:off x="4888103" y="983984"/>
            <a:ext cx="3405572" cy="2597316"/>
          </a:xfrm>
          <a:prstGeom prst="rect">
            <a:avLst/>
          </a:prstGeom>
        </p:spPr>
      </p:pic>
      <p:sp>
        <p:nvSpPr>
          <p:cNvPr id="23" name="TextBox 22">
            <a:extLst>
              <a:ext uri="{FF2B5EF4-FFF2-40B4-BE49-F238E27FC236}">
                <a16:creationId xmlns:a16="http://schemas.microsoft.com/office/drawing/2014/main" id="{2B154FF9-A6B9-4044-AB81-DCC9B265C440}"/>
              </a:ext>
            </a:extLst>
          </p:cNvPr>
          <p:cNvSpPr txBox="1"/>
          <p:nvPr/>
        </p:nvSpPr>
        <p:spPr>
          <a:xfrm>
            <a:off x="2465601" y="1364711"/>
            <a:ext cx="2143873" cy="738664"/>
          </a:xfrm>
          <a:prstGeom prst="rect">
            <a:avLst/>
          </a:prstGeom>
          <a:noFill/>
        </p:spPr>
        <p:txBody>
          <a:bodyPr wrap="square">
            <a:spAutoFit/>
          </a:bodyPr>
          <a:lstStyle/>
          <a:p>
            <a:pPr algn="l"/>
            <a:r>
              <a:rPr lang="en-US" sz="1050" b="0" i="1" u="none" strike="noStrike" baseline="0"/>
              <a:t>Combined from opportunity and motivation, the attempt frequency distribution looks like the graph at left. </a:t>
            </a:r>
            <a:endParaRPr lang="en-US" sz="1050"/>
          </a:p>
        </p:txBody>
      </p:sp>
      <p:sp>
        <p:nvSpPr>
          <p:cNvPr id="24" name="TextBox 23">
            <a:extLst>
              <a:ext uri="{FF2B5EF4-FFF2-40B4-BE49-F238E27FC236}">
                <a16:creationId xmlns:a16="http://schemas.microsoft.com/office/drawing/2014/main" id="{2DC13ABA-A768-4C4A-8A3F-6C278B4F6CB0}"/>
              </a:ext>
            </a:extLst>
          </p:cNvPr>
          <p:cNvSpPr txBox="1"/>
          <p:nvPr/>
        </p:nvSpPr>
        <p:spPr>
          <a:xfrm>
            <a:off x="2900295" y="3289098"/>
            <a:ext cx="2143873" cy="415498"/>
          </a:xfrm>
          <a:prstGeom prst="rect">
            <a:avLst/>
          </a:prstGeom>
          <a:noFill/>
        </p:spPr>
        <p:txBody>
          <a:bodyPr wrap="square">
            <a:spAutoFit/>
          </a:bodyPr>
          <a:lstStyle/>
          <a:p>
            <a:pPr algn="l"/>
            <a:r>
              <a:rPr lang="en-US" sz="1050" i="1"/>
              <a:t>100% as threat actor capability exceeded any difficulty. </a:t>
            </a:r>
            <a:endParaRPr lang="en-US" sz="1050"/>
          </a:p>
        </p:txBody>
      </p:sp>
      <p:sp>
        <p:nvSpPr>
          <p:cNvPr id="25" name="TextBox 24">
            <a:extLst>
              <a:ext uri="{FF2B5EF4-FFF2-40B4-BE49-F238E27FC236}">
                <a16:creationId xmlns:a16="http://schemas.microsoft.com/office/drawing/2014/main" id="{6732B46D-D6F1-4DE2-B4D4-6D0CA03FFBFE}"/>
              </a:ext>
            </a:extLst>
          </p:cNvPr>
          <p:cNvSpPr txBox="1"/>
          <p:nvPr/>
        </p:nvSpPr>
        <p:spPr>
          <a:xfrm>
            <a:off x="392112" y="2264269"/>
            <a:ext cx="2143873" cy="738664"/>
          </a:xfrm>
          <a:prstGeom prst="rect">
            <a:avLst/>
          </a:prstGeom>
          <a:noFill/>
        </p:spPr>
        <p:txBody>
          <a:bodyPr wrap="square">
            <a:spAutoFit/>
          </a:bodyPr>
          <a:lstStyle/>
          <a:p>
            <a:pPr algn="l"/>
            <a:r>
              <a:rPr lang="en-US" sz="1050" b="0" i="1" u="none" strike="noStrike" baseline="0"/>
              <a:t>Combined from opportunity and motivation, the attempt frequency distribution looks like the graph at left. </a:t>
            </a:r>
            <a:endParaRPr lang="en-US" sz="1050"/>
          </a:p>
        </p:txBody>
      </p:sp>
      <p:sp>
        <p:nvSpPr>
          <p:cNvPr id="26" name="TextBox 25">
            <a:extLst>
              <a:ext uri="{FF2B5EF4-FFF2-40B4-BE49-F238E27FC236}">
                <a16:creationId xmlns:a16="http://schemas.microsoft.com/office/drawing/2014/main" id="{C843D515-4C03-4A33-A796-F80AB0A2CBA3}"/>
              </a:ext>
            </a:extLst>
          </p:cNvPr>
          <p:cNvSpPr txBox="1"/>
          <p:nvPr/>
        </p:nvSpPr>
        <p:spPr>
          <a:xfrm>
            <a:off x="2933739" y="6245972"/>
            <a:ext cx="2143873" cy="415498"/>
          </a:xfrm>
          <a:prstGeom prst="rect">
            <a:avLst/>
          </a:prstGeom>
          <a:noFill/>
        </p:spPr>
        <p:txBody>
          <a:bodyPr wrap="square">
            <a:spAutoFit/>
          </a:bodyPr>
          <a:lstStyle/>
          <a:p>
            <a:pPr algn="l"/>
            <a:r>
              <a:rPr lang="en-US" sz="1050" i="1"/>
              <a:t>For this exercise tangible consequences were ignored. </a:t>
            </a:r>
            <a:endParaRPr lang="en-US" sz="1050"/>
          </a:p>
        </p:txBody>
      </p:sp>
      <p:pic>
        <p:nvPicPr>
          <p:cNvPr id="3" name="Picture 2">
            <a:extLst>
              <a:ext uri="{FF2B5EF4-FFF2-40B4-BE49-F238E27FC236}">
                <a16:creationId xmlns:a16="http://schemas.microsoft.com/office/drawing/2014/main" id="{DCDAC0DB-4513-451B-9DAA-893C4480B9D3}"/>
              </a:ext>
            </a:extLst>
          </p:cNvPr>
          <p:cNvPicPr>
            <a:picLocks noChangeAspect="1"/>
          </p:cNvPicPr>
          <p:nvPr/>
        </p:nvPicPr>
        <p:blipFill>
          <a:blip r:embed="rId4"/>
          <a:stretch>
            <a:fillRect/>
          </a:stretch>
        </p:blipFill>
        <p:spPr>
          <a:xfrm>
            <a:off x="4888103" y="3658924"/>
            <a:ext cx="3405572" cy="2907835"/>
          </a:xfrm>
          <a:prstGeom prst="rect">
            <a:avLst/>
          </a:prstGeom>
        </p:spPr>
      </p:pic>
      <p:pic>
        <p:nvPicPr>
          <p:cNvPr id="6" name="Picture 5">
            <a:extLst>
              <a:ext uri="{FF2B5EF4-FFF2-40B4-BE49-F238E27FC236}">
                <a16:creationId xmlns:a16="http://schemas.microsoft.com/office/drawing/2014/main" id="{E11037CA-E8B5-4D82-9597-5DF16788F7F6}"/>
              </a:ext>
            </a:extLst>
          </p:cNvPr>
          <p:cNvPicPr>
            <a:picLocks noChangeAspect="1"/>
          </p:cNvPicPr>
          <p:nvPr/>
        </p:nvPicPr>
        <p:blipFill>
          <a:blip r:embed="rId5"/>
          <a:stretch>
            <a:fillRect/>
          </a:stretch>
        </p:blipFill>
        <p:spPr>
          <a:xfrm>
            <a:off x="5192522" y="6482825"/>
            <a:ext cx="3867150" cy="962025"/>
          </a:xfrm>
          <a:prstGeom prst="rect">
            <a:avLst/>
          </a:prstGeom>
        </p:spPr>
      </p:pic>
      <p:sp>
        <p:nvSpPr>
          <p:cNvPr id="33" name="Rectangle 1">
            <a:extLst>
              <a:ext uri="{FF2B5EF4-FFF2-40B4-BE49-F238E27FC236}">
                <a16:creationId xmlns:a16="http://schemas.microsoft.com/office/drawing/2014/main" id="{3A948940-02A3-4F9E-A13A-23584F28AA2A}"/>
              </a:ext>
            </a:extLst>
          </p:cNvPr>
          <p:cNvSpPr>
            <a:spLocks noGrp="1" noChangeArrowheads="1"/>
          </p:cNvSpPr>
          <p:nvPr>
            <p:ph type="title"/>
          </p:nvPr>
        </p:nvSpPr>
        <p:spPr>
          <a:xfrm>
            <a:off x="503238" y="225425"/>
            <a:ext cx="9070975" cy="944563"/>
          </a:xfrm>
        </p:spPr>
        <p:txBody>
          <a:bodyPr tIns="9144"/>
          <a:lstStyle/>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t>EXAMPLE: Surveillance Risk of Smart Locks</a:t>
            </a:r>
          </a:p>
        </p:txBody>
      </p:sp>
      <p:sp>
        <p:nvSpPr>
          <p:cNvPr id="34" name="TextBox 33">
            <a:extLst>
              <a:ext uri="{FF2B5EF4-FFF2-40B4-BE49-F238E27FC236}">
                <a16:creationId xmlns:a16="http://schemas.microsoft.com/office/drawing/2014/main" id="{943E061F-89B0-4C54-BD37-C34051FA5F93}"/>
              </a:ext>
            </a:extLst>
          </p:cNvPr>
          <p:cNvSpPr txBox="1"/>
          <p:nvPr/>
        </p:nvSpPr>
        <p:spPr>
          <a:xfrm>
            <a:off x="8335147" y="4220363"/>
            <a:ext cx="1463145" cy="1061829"/>
          </a:xfrm>
          <a:prstGeom prst="rect">
            <a:avLst/>
          </a:prstGeom>
          <a:noFill/>
        </p:spPr>
        <p:txBody>
          <a:bodyPr wrap="square">
            <a:spAutoFit/>
          </a:bodyPr>
          <a:lstStyle/>
          <a:p>
            <a:pPr algn="l"/>
            <a:r>
              <a:rPr lang="en-US" sz="1050" i="1"/>
              <a:t>Severity distribution based on survey  to determine whether such surveillance exceeded social norms of behavior.</a:t>
            </a:r>
            <a:endParaRPr lang="en-US" sz="1050"/>
          </a:p>
        </p:txBody>
      </p:sp>
      <p:sp>
        <p:nvSpPr>
          <p:cNvPr id="35" name="TextBox 34">
            <a:extLst>
              <a:ext uri="{FF2B5EF4-FFF2-40B4-BE49-F238E27FC236}">
                <a16:creationId xmlns:a16="http://schemas.microsoft.com/office/drawing/2014/main" id="{7AC3D699-4822-4128-B842-7D06DF141C37}"/>
              </a:ext>
            </a:extLst>
          </p:cNvPr>
          <p:cNvSpPr txBox="1"/>
          <p:nvPr/>
        </p:nvSpPr>
        <p:spPr>
          <a:xfrm>
            <a:off x="3053309" y="935072"/>
            <a:ext cx="2486878" cy="307777"/>
          </a:xfrm>
          <a:prstGeom prst="rect">
            <a:avLst/>
          </a:prstGeom>
          <a:noFill/>
        </p:spPr>
        <p:txBody>
          <a:bodyPr wrap="square">
            <a:spAutoFit/>
          </a:bodyPr>
          <a:lstStyle/>
          <a:p>
            <a:pPr algn="l"/>
            <a:r>
              <a:rPr lang="en-US" sz="1400" b="0" i="1" u="none" strike="noStrike" baseline="0"/>
              <a:t>Breakdown by factors</a:t>
            </a:r>
            <a:endParaRPr lang="en-US" sz="14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hart 31">
            <a:extLst>
              <a:ext uri="{FF2B5EF4-FFF2-40B4-BE49-F238E27FC236}">
                <a16:creationId xmlns:a16="http://schemas.microsoft.com/office/drawing/2014/main" id="{A6881E2F-FEDE-4361-B1C4-5CD5E16E8FCC}"/>
              </a:ext>
            </a:extLst>
          </p:cNvPr>
          <p:cNvGraphicFramePr>
            <a:graphicFrameLocks/>
          </p:cNvGraphicFramePr>
          <p:nvPr>
            <p:extLst>
              <p:ext uri="{D42A27DB-BD31-4B8C-83A1-F6EECF244321}">
                <p14:modId xmlns:p14="http://schemas.microsoft.com/office/powerpoint/2010/main" val="2753639101"/>
              </p:ext>
            </p:extLst>
          </p:nvPr>
        </p:nvGraphicFramePr>
        <p:xfrm>
          <a:off x="232409" y="1436810"/>
          <a:ext cx="3215005" cy="5461000"/>
        </p:xfrm>
        <a:graphic>
          <a:graphicData uri="http://schemas.openxmlformats.org/drawingml/2006/chart">
            <c:chart xmlns:c="http://schemas.openxmlformats.org/drawingml/2006/chart" xmlns:r="http://schemas.openxmlformats.org/officeDocument/2006/relationships" r:id="rId3"/>
          </a:graphicData>
        </a:graphic>
      </p:graphicFrame>
      <p:sp>
        <p:nvSpPr>
          <p:cNvPr id="33" name="Rectangle 1">
            <a:extLst>
              <a:ext uri="{FF2B5EF4-FFF2-40B4-BE49-F238E27FC236}">
                <a16:creationId xmlns:a16="http://schemas.microsoft.com/office/drawing/2014/main" id="{3A948940-02A3-4F9E-A13A-23584F28AA2A}"/>
              </a:ext>
            </a:extLst>
          </p:cNvPr>
          <p:cNvSpPr>
            <a:spLocks noGrp="1" noChangeArrowheads="1"/>
          </p:cNvSpPr>
          <p:nvPr>
            <p:ph type="title"/>
          </p:nvPr>
        </p:nvSpPr>
        <p:spPr>
          <a:xfrm>
            <a:off x="503238" y="225425"/>
            <a:ext cx="9070975" cy="944563"/>
          </a:xfrm>
        </p:spPr>
        <p:txBody>
          <a:bodyPr tIns="9144"/>
          <a:lstStyle/>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t>EXAMPLE: Surveillance Risk of Smart Locks</a:t>
            </a:r>
          </a:p>
        </p:txBody>
      </p:sp>
      <p:sp>
        <p:nvSpPr>
          <p:cNvPr id="22" name="Rectangle 21">
            <a:extLst>
              <a:ext uri="{FF2B5EF4-FFF2-40B4-BE49-F238E27FC236}">
                <a16:creationId xmlns:a16="http://schemas.microsoft.com/office/drawing/2014/main" id="{C51C628C-F580-4B4E-9470-BFD7E9B136FA}"/>
              </a:ext>
            </a:extLst>
          </p:cNvPr>
          <p:cNvSpPr/>
          <p:nvPr/>
        </p:nvSpPr>
        <p:spPr>
          <a:xfrm>
            <a:off x="5779432" y="4007311"/>
            <a:ext cx="1590087" cy="737705"/>
          </a:xfrm>
          <a:prstGeom prst="rect">
            <a:avLst/>
          </a:prstGeom>
          <a:solidFill>
            <a:srgbClr val="FF0000"/>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31767" tIns="31767" rIns="31767" bIns="31767" numCol="1" spcCol="1270" anchor="ctr" anchorCtr="0">
            <a:noAutofit/>
          </a:bodyPr>
          <a:lstStyle/>
          <a:p>
            <a:pPr lvl="0" algn="ctr" defTabSz="711200">
              <a:lnSpc>
                <a:spcPct val="90000"/>
              </a:lnSpc>
              <a:spcBef>
                <a:spcPct val="0"/>
              </a:spcBef>
              <a:spcAft>
                <a:spcPct val="35000"/>
              </a:spcAft>
            </a:pPr>
            <a:r>
              <a:rPr lang="en-US" sz="1400" b="1" kern="1200">
                <a:solidFill>
                  <a:schemeClr val="bg1"/>
                </a:solidFill>
                <a:latin typeface="Source Sans Pro" panose="020B0503030403020204" pitchFamily="34" charset="0"/>
                <a:ea typeface="Open Sans" panose="020B0606030504020204" pitchFamily="34" charset="0"/>
                <a:cs typeface="Open Sans" panose="020B0606030504020204" pitchFamily="34" charset="0"/>
              </a:rPr>
              <a:t>Privacy Risk</a:t>
            </a:r>
            <a:endParaRPr lang="en-US" sz="1400" b="1">
              <a:solidFill>
                <a:schemeClr val="bg1"/>
              </a:solidFill>
              <a:latin typeface="Source Sans Pro" panose="020B0503030403020204" pitchFamily="34" charset="0"/>
              <a:ea typeface="Open Sans Extrabold" panose="020B0906030804020204" pitchFamily="34" charset="0"/>
              <a:cs typeface="Open Sans Extrabold" panose="020B0906030804020204" pitchFamily="34" charset="0"/>
            </a:endParaRPr>
          </a:p>
          <a:p>
            <a:pPr lvl="0" algn="ctr" defTabSz="711200">
              <a:lnSpc>
                <a:spcPct val="90000"/>
              </a:lnSpc>
              <a:spcBef>
                <a:spcPct val="0"/>
              </a:spcBef>
              <a:spcAft>
                <a:spcPct val="35000"/>
              </a:spcAft>
            </a:pPr>
            <a:r>
              <a:rPr lang="en-US" sz="900">
                <a:solidFill>
                  <a:schemeClr val="bg1"/>
                </a:solidFill>
                <a:latin typeface="Source Sans Pro" panose="020B0503030403020204" pitchFamily="34" charset="0"/>
                <a:ea typeface="Open Sans Light" panose="020B0306030504020204" pitchFamily="34" charset="0"/>
                <a:cs typeface="Open Sans Light" panose="020B0306030504020204" pitchFamily="34" charset="0"/>
              </a:rPr>
              <a:t>The frequency of  privacy threats and magnitude of privacy harms for the </a:t>
            </a:r>
            <a:br>
              <a:rPr lang="en-US" sz="900">
                <a:solidFill>
                  <a:schemeClr val="bg1"/>
                </a:solidFill>
                <a:latin typeface="Source Sans Pro" panose="020B0503030403020204" pitchFamily="34" charset="0"/>
                <a:ea typeface="Open Sans Light" panose="020B0306030504020204" pitchFamily="34" charset="0"/>
                <a:cs typeface="Open Sans Light" panose="020B0306030504020204" pitchFamily="34" charset="0"/>
              </a:rPr>
            </a:br>
            <a:r>
              <a:rPr lang="en-US" sz="900">
                <a:solidFill>
                  <a:schemeClr val="bg1"/>
                </a:solidFill>
                <a:latin typeface="Source Sans Pro" panose="020B0503030403020204" pitchFamily="34" charset="0"/>
                <a:ea typeface="Open Sans Light" panose="020B0306030504020204" pitchFamily="34" charset="0"/>
                <a:cs typeface="Open Sans Light" panose="020B0306030504020204" pitchFamily="34" charset="0"/>
              </a:rPr>
              <a:t>at-risk population.</a:t>
            </a:r>
            <a:endParaRPr lang="en-US" sz="900" kern="1200" dirty="0">
              <a:solidFill>
                <a:schemeClr val="bg1"/>
              </a:solidFill>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27" name="Rectangle 26">
            <a:extLst>
              <a:ext uri="{FF2B5EF4-FFF2-40B4-BE49-F238E27FC236}">
                <a16:creationId xmlns:a16="http://schemas.microsoft.com/office/drawing/2014/main" id="{6CB7FC7C-4DD6-45D2-A232-7B5EB06DA90B}"/>
              </a:ext>
            </a:extLst>
          </p:cNvPr>
          <p:cNvSpPr/>
          <p:nvPr/>
        </p:nvSpPr>
        <p:spPr>
          <a:xfrm>
            <a:off x="7935912" y="2946859"/>
            <a:ext cx="1475410" cy="73770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ctr" anchorCtr="0">
            <a:noAutofit/>
          </a:bodyPr>
          <a:lstStyle/>
          <a:p>
            <a:pPr lvl="0" algn="ctr" defTabSz="711200">
              <a:lnSpc>
                <a:spcPct val="90000"/>
              </a:lnSpc>
              <a:spcBef>
                <a:spcPct val="0"/>
              </a:spcBef>
              <a:spcAft>
                <a:spcPct val="35000"/>
              </a:spcAft>
            </a:pPr>
            <a:r>
              <a:rPr lang="en-US" sz="1100" b="1" kern="1200">
                <a:latin typeface="Source Sans Pro" panose="020B0503030403020204" pitchFamily="34" charset="0"/>
                <a:ea typeface="Open Sans" panose="020B0606030504020204" pitchFamily="34" charset="0"/>
                <a:cs typeface="Open Sans" panose="020B0606030504020204" pitchFamily="34" charset="0"/>
              </a:rPr>
              <a:t>Threat </a:t>
            </a:r>
            <a:r>
              <a:rPr lang="en-US" sz="1100" b="1">
                <a:latin typeface="Source Sans Pro" panose="020B0503030403020204" pitchFamily="34" charset="0"/>
                <a:ea typeface="Open Sans" panose="020B0606030504020204" pitchFamily="34" charset="0"/>
                <a:cs typeface="Open Sans" panose="020B0606030504020204" pitchFamily="34" charset="0"/>
              </a:rPr>
              <a:t>Frequency</a:t>
            </a:r>
          </a:p>
          <a:p>
            <a:pPr lvl="0" algn="ctr" defTabSz="711200">
              <a:lnSpc>
                <a:spcPct val="90000"/>
              </a:lnSpc>
              <a:spcBef>
                <a:spcPct val="0"/>
              </a:spcBef>
              <a:spcAft>
                <a:spcPct val="35000"/>
              </a:spcAft>
            </a:pPr>
            <a:r>
              <a:rPr lang="en-US" sz="900">
                <a:latin typeface="Source Sans Pro" panose="020B0503030403020204" pitchFamily="34" charset="0"/>
                <a:ea typeface="Open Sans Light" panose="020B0306030504020204" pitchFamily="34" charset="0"/>
                <a:cs typeface="Open Sans Light" panose="020B0306030504020204" pitchFamily="34" charset="0"/>
              </a:rPr>
              <a:t>The frequency, given a time frame, that threat actors threaten the at-risk population.</a:t>
            </a:r>
            <a:endParaRPr lang="en-US" sz="1000" kern="12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28" name="Rectangle 27">
            <a:extLst>
              <a:ext uri="{FF2B5EF4-FFF2-40B4-BE49-F238E27FC236}">
                <a16:creationId xmlns:a16="http://schemas.microsoft.com/office/drawing/2014/main" id="{5B0320FA-2BA7-4645-8C2D-188308D63ED1}"/>
              </a:ext>
            </a:extLst>
          </p:cNvPr>
          <p:cNvSpPr/>
          <p:nvPr/>
        </p:nvSpPr>
        <p:spPr>
          <a:xfrm>
            <a:off x="7928405" y="5067763"/>
            <a:ext cx="1475410" cy="737705"/>
          </a:xfrm>
          <a:prstGeom prst="rect">
            <a:avLst/>
          </a:prstGeom>
          <a:ln/>
        </p:spPr>
        <p:style>
          <a:lnRef idx="1">
            <a:schemeClr val="dk1"/>
          </a:lnRef>
          <a:fillRef idx="2">
            <a:schemeClr val="dk1"/>
          </a:fillRef>
          <a:effectRef idx="1">
            <a:schemeClr val="dk1"/>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Harm </a:t>
            </a:r>
            <a:r>
              <a:rPr lang="en-US" sz="1100" b="1">
                <a:latin typeface="Source Sans Pro" panose="020B0503030403020204" pitchFamily="34" charset="0"/>
                <a:ea typeface="Open Sans" panose="020B0606030504020204" pitchFamily="34" charset="0"/>
                <a:cs typeface="Open Sans" panose="020B0606030504020204" pitchFamily="34" charset="0"/>
              </a:rPr>
              <a:t>Magnitude</a:t>
            </a:r>
          </a:p>
          <a:p>
            <a:pPr lvl="0" algn="ctr" defTabSz="711200">
              <a:lnSpc>
                <a:spcPct val="90000"/>
              </a:lnSpc>
              <a:spcBef>
                <a:spcPct val="0"/>
              </a:spcBef>
              <a:spcAft>
                <a:spcPct val="35000"/>
              </a:spcAft>
            </a:pPr>
            <a:r>
              <a:rPr lang="en-US" sz="1050">
                <a:latin typeface="Source Sans Pro" panose="020B0503030403020204" pitchFamily="34" charset="0"/>
                <a:ea typeface="Open Sans Light" panose="020B0306030504020204" pitchFamily="34" charset="0"/>
                <a:cs typeface="Open Sans Light" panose="020B0306030504020204" pitchFamily="34" charset="0"/>
              </a:rPr>
              <a:t>. </a:t>
            </a:r>
            <a:r>
              <a:rPr lang="en-US" sz="900" spc="-20">
                <a:latin typeface="Source Sans Pro" panose="020B0503030403020204" pitchFamily="34" charset="0"/>
                <a:ea typeface="Open Sans Light" panose="020B0306030504020204" pitchFamily="34" charset="0"/>
                <a:cs typeface="Open Sans Light" panose="020B0306030504020204" pitchFamily="34" charset="0"/>
              </a:rPr>
              <a:t>The severity of the harm in the at risk population and the tangible consequential </a:t>
            </a:r>
            <a:br>
              <a:rPr lang="en-US" sz="900" spc="-20">
                <a:latin typeface="Source Sans Pro" panose="020B0503030403020204" pitchFamily="34" charset="0"/>
                <a:ea typeface="Open Sans Light" panose="020B0306030504020204" pitchFamily="34" charset="0"/>
                <a:cs typeface="Open Sans Light" panose="020B0306030504020204" pitchFamily="34" charset="0"/>
              </a:rPr>
            </a:br>
            <a:r>
              <a:rPr lang="en-US" sz="900" spc="-20">
                <a:latin typeface="Source Sans Pro" panose="020B0503030403020204" pitchFamily="34" charset="0"/>
                <a:ea typeface="Open Sans Light" panose="020B0306030504020204" pitchFamily="34" charset="0"/>
                <a:cs typeface="Open Sans Light" panose="020B0306030504020204" pitchFamily="34" charset="0"/>
              </a:rPr>
              <a:t>risks to them.</a:t>
            </a:r>
            <a:endParaRPr lang="en-US" sz="1100" kern="1200" spc="-20" dirty="0">
              <a:latin typeface="Source Sans Pro" panose="020B0503030403020204" pitchFamily="34" charset="0"/>
              <a:ea typeface="Open Sans Light" panose="020B0306030504020204" pitchFamily="34" charset="0"/>
              <a:cs typeface="Open Sans Light" panose="020B0306030504020204" pitchFamily="34" charset="0"/>
            </a:endParaRPr>
          </a:p>
        </p:txBody>
      </p:sp>
      <p:cxnSp>
        <p:nvCxnSpPr>
          <p:cNvPr id="29" name="Straight Connector 28">
            <a:extLst>
              <a:ext uri="{FF2B5EF4-FFF2-40B4-BE49-F238E27FC236}">
                <a16:creationId xmlns:a16="http://schemas.microsoft.com/office/drawing/2014/main" id="{6E7BA6C7-C1B9-40E6-B2AF-D84E524FF4E1}"/>
              </a:ext>
            </a:extLst>
          </p:cNvPr>
          <p:cNvCxnSpPr>
            <a:cxnSpLocks/>
            <a:stCxn id="27" idx="1"/>
            <a:endCxn id="22" idx="3"/>
          </p:cNvCxnSpPr>
          <p:nvPr/>
        </p:nvCxnSpPr>
        <p:spPr>
          <a:xfrm flipH="1">
            <a:off x="7369519" y="3315712"/>
            <a:ext cx="566393" cy="106045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9474905-609F-48B2-830F-7F28B368813A}"/>
              </a:ext>
            </a:extLst>
          </p:cNvPr>
          <p:cNvCxnSpPr>
            <a:cxnSpLocks/>
            <a:stCxn id="22" idx="3"/>
            <a:endCxn id="28" idx="1"/>
          </p:cNvCxnSpPr>
          <p:nvPr/>
        </p:nvCxnSpPr>
        <p:spPr>
          <a:xfrm>
            <a:off x="7369519" y="4376164"/>
            <a:ext cx="558886" cy="1060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74A0F5B-A0DF-4420-A16E-67DEB181F0D2}"/>
              </a:ext>
            </a:extLst>
          </p:cNvPr>
          <p:cNvPicPr>
            <a:picLocks noChangeAspect="1"/>
          </p:cNvPicPr>
          <p:nvPr/>
        </p:nvPicPr>
        <p:blipFill>
          <a:blip r:embed="rId4"/>
          <a:stretch>
            <a:fillRect/>
          </a:stretch>
        </p:blipFill>
        <p:spPr>
          <a:xfrm>
            <a:off x="2743989" y="4085327"/>
            <a:ext cx="1996440" cy="2049780"/>
          </a:xfrm>
          <a:prstGeom prst="rect">
            <a:avLst/>
          </a:prstGeom>
        </p:spPr>
      </p:pic>
      <p:sp>
        <p:nvSpPr>
          <p:cNvPr id="35" name="TextBox 34">
            <a:extLst>
              <a:ext uri="{FF2B5EF4-FFF2-40B4-BE49-F238E27FC236}">
                <a16:creationId xmlns:a16="http://schemas.microsoft.com/office/drawing/2014/main" id="{F46ABA79-5668-41D4-B25C-E24896187E2B}"/>
              </a:ext>
            </a:extLst>
          </p:cNvPr>
          <p:cNvSpPr txBox="1"/>
          <p:nvPr/>
        </p:nvSpPr>
        <p:spPr>
          <a:xfrm>
            <a:off x="3742209" y="3083981"/>
            <a:ext cx="2700922" cy="923330"/>
          </a:xfrm>
          <a:prstGeom prst="rect">
            <a:avLst/>
          </a:prstGeom>
          <a:noFill/>
        </p:spPr>
        <p:txBody>
          <a:bodyPr wrap="square">
            <a:spAutoFit/>
          </a:bodyPr>
          <a:lstStyle/>
          <a:p>
            <a:pPr algn="l"/>
            <a:r>
              <a:rPr lang="en-US" sz="1800" b="0" i="1" u="none" strike="noStrike" baseline="0"/>
              <a:t>Measuring privacy risk by itself doesn’t provide much to action on. </a:t>
            </a:r>
            <a:endParaRPr lang="en-US" sz="1800"/>
          </a:p>
        </p:txBody>
      </p:sp>
      <p:sp>
        <p:nvSpPr>
          <p:cNvPr id="36" name="TextBox 35">
            <a:extLst>
              <a:ext uri="{FF2B5EF4-FFF2-40B4-BE49-F238E27FC236}">
                <a16:creationId xmlns:a16="http://schemas.microsoft.com/office/drawing/2014/main" id="{05780480-8F5B-4432-B8C4-DC01DD79E4BF}"/>
              </a:ext>
            </a:extLst>
          </p:cNvPr>
          <p:cNvSpPr txBox="1"/>
          <p:nvPr/>
        </p:nvSpPr>
        <p:spPr>
          <a:xfrm>
            <a:off x="3053309" y="935072"/>
            <a:ext cx="2486878" cy="307777"/>
          </a:xfrm>
          <a:prstGeom prst="rect">
            <a:avLst/>
          </a:prstGeom>
          <a:noFill/>
        </p:spPr>
        <p:txBody>
          <a:bodyPr wrap="square">
            <a:spAutoFit/>
          </a:bodyPr>
          <a:lstStyle/>
          <a:p>
            <a:pPr algn="l"/>
            <a:r>
              <a:rPr lang="en-US" sz="1400" b="0" i="1" u="none" strike="noStrike" baseline="0"/>
              <a:t>Quantification</a:t>
            </a:r>
            <a:endParaRPr lang="en-US" sz="1400"/>
          </a:p>
        </p:txBody>
      </p:sp>
    </p:spTree>
    <p:extLst>
      <p:ext uri="{BB962C8B-B14F-4D97-AF65-F5344CB8AC3E}">
        <p14:creationId xmlns:p14="http://schemas.microsoft.com/office/powerpoint/2010/main" val="41212516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1">
            <a:extLst>
              <a:ext uri="{FF2B5EF4-FFF2-40B4-BE49-F238E27FC236}">
                <a16:creationId xmlns:a16="http://schemas.microsoft.com/office/drawing/2014/main" id="{3A948940-02A3-4F9E-A13A-23584F28AA2A}"/>
              </a:ext>
            </a:extLst>
          </p:cNvPr>
          <p:cNvSpPr>
            <a:spLocks noGrp="1" noChangeArrowheads="1"/>
          </p:cNvSpPr>
          <p:nvPr>
            <p:ph type="title"/>
          </p:nvPr>
        </p:nvSpPr>
        <p:spPr>
          <a:xfrm>
            <a:off x="503238" y="225425"/>
            <a:ext cx="9070975" cy="944563"/>
          </a:xfrm>
        </p:spPr>
        <p:txBody>
          <a:bodyPr tIns="9144"/>
          <a:lstStyle/>
          <a:p>
            <a:pPr eaLnBrk="1" hangingPunct="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t>EXAMPLE: Surveillance Risk of Smart Locks</a:t>
            </a:r>
          </a:p>
        </p:txBody>
      </p:sp>
      <p:sp>
        <p:nvSpPr>
          <p:cNvPr id="22" name="Rectangle 21">
            <a:extLst>
              <a:ext uri="{FF2B5EF4-FFF2-40B4-BE49-F238E27FC236}">
                <a16:creationId xmlns:a16="http://schemas.microsoft.com/office/drawing/2014/main" id="{C51C628C-F580-4B4E-9470-BFD7E9B136FA}"/>
              </a:ext>
            </a:extLst>
          </p:cNvPr>
          <p:cNvSpPr/>
          <p:nvPr/>
        </p:nvSpPr>
        <p:spPr>
          <a:xfrm>
            <a:off x="5779432" y="4115280"/>
            <a:ext cx="1590087" cy="737705"/>
          </a:xfrm>
          <a:prstGeom prst="rect">
            <a:avLst/>
          </a:prstGeom>
          <a:solidFill>
            <a:srgbClr val="FF9797"/>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31767" tIns="31767" rIns="31767" bIns="31767" numCol="1" spcCol="1270" anchor="ctr" anchorCtr="0">
            <a:noAutofit/>
          </a:bodyPr>
          <a:lstStyle/>
          <a:p>
            <a:pPr lvl="0" algn="ctr" defTabSz="711200">
              <a:lnSpc>
                <a:spcPct val="90000"/>
              </a:lnSpc>
              <a:spcBef>
                <a:spcPct val="0"/>
              </a:spcBef>
              <a:spcAft>
                <a:spcPct val="35000"/>
              </a:spcAft>
            </a:pPr>
            <a:r>
              <a:rPr lang="en-US" sz="1400" b="1" kern="1200">
                <a:solidFill>
                  <a:schemeClr val="tx1"/>
                </a:solidFill>
                <a:latin typeface="Source Sans Pro" panose="020B0503030403020204" pitchFamily="34" charset="0"/>
                <a:ea typeface="Open Sans" panose="020B0606030504020204" pitchFamily="34" charset="0"/>
                <a:cs typeface="Open Sans" panose="020B0606030504020204" pitchFamily="34" charset="0"/>
              </a:rPr>
              <a:t>Privacy Risk</a:t>
            </a:r>
            <a:endParaRPr lang="en-US" sz="1400" b="1">
              <a:solidFill>
                <a:schemeClr val="tx1"/>
              </a:solidFill>
              <a:latin typeface="Source Sans Pro" panose="020B0503030403020204" pitchFamily="34" charset="0"/>
              <a:ea typeface="Open Sans Extrabold" panose="020B0906030804020204" pitchFamily="34" charset="0"/>
              <a:cs typeface="Open Sans Extrabold" panose="020B0906030804020204" pitchFamily="34" charset="0"/>
            </a:endParaRPr>
          </a:p>
          <a:p>
            <a:pPr lvl="0" algn="ctr" defTabSz="711200">
              <a:lnSpc>
                <a:spcPct val="90000"/>
              </a:lnSpc>
              <a:spcBef>
                <a:spcPct val="0"/>
              </a:spcBef>
              <a:spcAft>
                <a:spcPct val="35000"/>
              </a:spcAft>
            </a:pPr>
            <a:r>
              <a:rPr lang="en-US" sz="900">
                <a:solidFill>
                  <a:schemeClr val="tx1"/>
                </a:solidFill>
                <a:latin typeface="Source Sans Pro" panose="020B0503030403020204" pitchFamily="34" charset="0"/>
                <a:ea typeface="Open Sans Light" panose="020B0306030504020204" pitchFamily="34" charset="0"/>
                <a:cs typeface="Open Sans Light" panose="020B0306030504020204" pitchFamily="34" charset="0"/>
              </a:rPr>
              <a:t>The frequency of  privacy threats and magnitude of privacy harms for the </a:t>
            </a:r>
            <a:br>
              <a:rPr lang="en-US" sz="900">
                <a:solidFill>
                  <a:schemeClr val="tx1"/>
                </a:solidFill>
                <a:latin typeface="Source Sans Pro" panose="020B0503030403020204" pitchFamily="34" charset="0"/>
                <a:ea typeface="Open Sans Light" panose="020B0306030504020204" pitchFamily="34" charset="0"/>
                <a:cs typeface="Open Sans Light" panose="020B0306030504020204" pitchFamily="34" charset="0"/>
              </a:rPr>
            </a:br>
            <a:r>
              <a:rPr lang="en-US" sz="900">
                <a:solidFill>
                  <a:schemeClr val="tx1"/>
                </a:solidFill>
                <a:latin typeface="Source Sans Pro" panose="020B0503030403020204" pitchFamily="34" charset="0"/>
                <a:ea typeface="Open Sans Light" panose="020B0306030504020204" pitchFamily="34" charset="0"/>
                <a:cs typeface="Open Sans Light" panose="020B0306030504020204" pitchFamily="34" charset="0"/>
              </a:rPr>
              <a:t>at-risk population.</a:t>
            </a:r>
            <a:endParaRPr lang="en-US" sz="900" kern="1200" dirty="0">
              <a:solidFill>
                <a:schemeClr val="tx1"/>
              </a:solidFill>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27" name="Rectangle 26">
            <a:extLst>
              <a:ext uri="{FF2B5EF4-FFF2-40B4-BE49-F238E27FC236}">
                <a16:creationId xmlns:a16="http://schemas.microsoft.com/office/drawing/2014/main" id="{6CB7FC7C-4DD6-45D2-A232-7B5EB06DA90B}"/>
              </a:ext>
            </a:extLst>
          </p:cNvPr>
          <p:cNvSpPr/>
          <p:nvPr/>
        </p:nvSpPr>
        <p:spPr>
          <a:xfrm>
            <a:off x="7935912" y="3054828"/>
            <a:ext cx="1475410" cy="73770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spcFirstLastPara="0" vert="horz" wrap="square" lIns="31767" tIns="31767" rIns="31767" bIns="31767" numCol="1" spcCol="1270" anchor="ctr" anchorCtr="0">
            <a:noAutofit/>
          </a:bodyPr>
          <a:lstStyle/>
          <a:p>
            <a:pPr lvl="0" algn="ctr" defTabSz="711200">
              <a:lnSpc>
                <a:spcPct val="90000"/>
              </a:lnSpc>
              <a:spcBef>
                <a:spcPct val="0"/>
              </a:spcBef>
              <a:spcAft>
                <a:spcPct val="35000"/>
              </a:spcAft>
            </a:pPr>
            <a:r>
              <a:rPr lang="en-US" sz="1100" b="1" kern="1200">
                <a:latin typeface="Source Sans Pro" panose="020B0503030403020204" pitchFamily="34" charset="0"/>
                <a:ea typeface="Open Sans" panose="020B0606030504020204" pitchFamily="34" charset="0"/>
                <a:cs typeface="Open Sans" panose="020B0606030504020204" pitchFamily="34" charset="0"/>
              </a:rPr>
              <a:t>Threat </a:t>
            </a:r>
            <a:r>
              <a:rPr lang="en-US" sz="1100" b="1">
                <a:latin typeface="Source Sans Pro" panose="020B0503030403020204" pitchFamily="34" charset="0"/>
                <a:ea typeface="Open Sans" panose="020B0606030504020204" pitchFamily="34" charset="0"/>
                <a:cs typeface="Open Sans" panose="020B0606030504020204" pitchFamily="34" charset="0"/>
              </a:rPr>
              <a:t>Frequency</a:t>
            </a:r>
          </a:p>
          <a:p>
            <a:pPr lvl="0" algn="ctr" defTabSz="711200">
              <a:lnSpc>
                <a:spcPct val="90000"/>
              </a:lnSpc>
              <a:spcBef>
                <a:spcPct val="0"/>
              </a:spcBef>
              <a:spcAft>
                <a:spcPct val="35000"/>
              </a:spcAft>
            </a:pPr>
            <a:r>
              <a:rPr lang="en-US" sz="900">
                <a:latin typeface="Source Sans Pro" panose="020B0503030403020204" pitchFamily="34" charset="0"/>
                <a:ea typeface="Open Sans Light" panose="020B0306030504020204" pitchFamily="34" charset="0"/>
                <a:cs typeface="Open Sans Light" panose="020B0306030504020204" pitchFamily="34" charset="0"/>
              </a:rPr>
              <a:t>The frequency, given a time frame, that threat actors threaten the at-risk population.</a:t>
            </a:r>
            <a:endParaRPr lang="en-US" sz="1000" kern="1200" dirty="0">
              <a:latin typeface="Source Sans Pro" panose="020B0503030403020204" pitchFamily="34" charset="0"/>
              <a:ea typeface="Open Sans Light" panose="020B0306030504020204" pitchFamily="34" charset="0"/>
              <a:cs typeface="Open Sans Light" panose="020B0306030504020204" pitchFamily="34" charset="0"/>
            </a:endParaRPr>
          </a:p>
        </p:txBody>
      </p:sp>
      <p:sp>
        <p:nvSpPr>
          <p:cNvPr id="28" name="Rectangle 27">
            <a:extLst>
              <a:ext uri="{FF2B5EF4-FFF2-40B4-BE49-F238E27FC236}">
                <a16:creationId xmlns:a16="http://schemas.microsoft.com/office/drawing/2014/main" id="{5B0320FA-2BA7-4645-8C2D-188308D63ED1}"/>
              </a:ext>
            </a:extLst>
          </p:cNvPr>
          <p:cNvSpPr/>
          <p:nvPr/>
        </p:nvSpPr>
        <p:spPr>
          <a:xfrm>
            <a:off x="7928405" y="5175732"/>
            <a:ext cx="1475410" cy="737705"/>
          </a:xfrm>
          <a:prstGeom prst="rect">
            <a:avLst/>
          </a:prstGeom>
          <a:ln/>
        </p:spPr>
        <p:style>
          <a:lnRef idx="1">
            <a:schemeClr val="dk1"/>
          </a:lnRef>
          <a:fillRef idx="2">
            <a:schemeClr val="dk1"/>
          </a:fillRef>
          <a:effectRef idx="1">
            <a:schemeClr val="dk1"/>
          </a:effectRef>
          <a:fontRef idx="minor">
            <a:schemeClr val="dk1"/>
          </a:fontRef>
        </p:style>
        <p:txBody>
          <a:bodyPr spcFirstLastPara="0" vert="horz" wrap="square" lIns="31767" tIns="31767" rIns="31767" bIns="31767" numCol="1" spcCol="1270" anchor="ctr" anchorCtr="0">
            <a:noAutofit/>
          </a:bodyPr>
          <a:lstStyle/>
          <a:p>
            <a:pPr marL="0" lvl="0" indent="0" algn="ctr" defTabSz="711200">
              <a:lnSpc>
                <a:spcPct val="90000"/>
              </a:lnSpc>
              <a:spcBef>
                <a:spcPct val="0"/>
              </a:spcBef>
              <a:spcAft>
                <a:spcPct val="35000"/>
              </a:spcAft>
              <a:buNone/>
            </a:pPr>
            <a:r>
              <a:rPr lang="en-US" sz="1100" b="1" kern="1200">
                <a:latin typeface="Source Sans Pro" panose="020B0503030403020204" pitchFamily="34" charset="0"/>
                <a:ea typeface="Open Sans" panose="020B0606030504020204" pitchFamily="34" charset="0"/>
                <a:cs typeface="Open Sans" panose="020B0606030504020204" pitchFamily="34" charset="0"/>
              </a:rPr>
              <a:t>Harm </a:t>
            </a:r>
            <a:r>
              <a:rPr lang="en-US" sz="1100" b="1">
                <a:latin typeface="Source Sans Pro" panose="020B0503030403020204" pitchFamily="34" charset="0"/>
                <a:ea typeface="Open Sans" panose="020B0606030504020204" pitchFamily="34" charset="0"/>
                <a:cs typeface="Open Sans" panose="020B0606030504020204" pitchFamily="34" charset="0"/>
              </a:rPr>
              <a:t>Magnitude</a:t>
            </a:r>
          </a:p>
          <a:p>
            <a:pPr lvl="0" algn="ctr" defTabSz="711200">
              <a:lnSpc>
                <a:spcPct val="90000"/>
              </a:lnSpc>
              <a:spcBef>
                <a:spcPct val="0"/>
              </a:spcBef>
              <a:spcAft>
                <a:spcPct val="35000"/>
              </a:spcAft>
            </a:pPr>
            <a:r>
              <a:rPr lang="en-US" sz="1050">
                <a:latin typeface="Source Sans Pro" panose="020B0503030403020204" pitchFamily="34" charset="0"/>
                <a:ea typeface="Open Sans Light" panose="020B0306030504020204" pitchFamily="34" charset="0"/>
                <a:cs typeface="Open Sans Light" panose="020B0306030504020204" pitchFamily="34" charset="0"/>
              </a:rPr>
              <a:t>. </a:t>
            </a:r>
            <a:r>
              <a:rPr lang="en-US" sz="900" spc="-20">
                <a:latin typeface="Source Sans Pro" panose="020B0503030403020204" pitchFamily="34" charset="0"/>
                <a:ea typeface="Open Sans Light" panose="020B0306030504020204" pitchFamily="34" charset="0"/>
                <a:cs typeface="Open Sans Light" panose="020B0306030504020204" pitchFamily="34" charset="0"/>
              </a:rPr>
              <a:t>The severity of the harm in the at risk population and the tangible consequential </a:t>
            </a:r>
            <a:br>
              <a:rPr lang="en-US" sz="900" spc="-20">
                <a:latin typeface="Source Sans Pro" panose="020B0503030403020204" pitchFamily="34" charset="0"/>
                <a:ea typeface="Open Sans Light" panose="020B0306030504020204" pitchFamily="34" charset="0"/>
                <a:cs typeface="Open Sans Light" panose="020B0306030504020204" pitchFamily="34" charset="0"/>
              </a:rPr>
            </a:br>
            <a:r>
              <a:rPr lang="en-US" sz="900" spc="-20">
                <a:latin typeface="Source Sans Pro" panose="020B0503030403020204" pitchFamily="34" charset="0"/>
                <a:ea typeface="Open Sans Light" panose="020B0306030504020204" pitchFamily="34" charset="0"/>
                <a:cs typeface="Open Sans Light" panose="020B0306030504020204" pitchFamily="34" charset="0"/>
              </a:rPr>
              <a:t>risks to them.</a:t>
            </a:r>
            <a:endParaRPr lang="en-US" sz="1100" kern="1200" spc="-20" dirty="0">
              <a:latin typeface="Source Sans Pro" panose="020B0503030403020204" pitchFamily="34" charset="0"/>
              <a:ea typeface="Open Sans Light" panose="020B0306030504020204" pitchFamily="34" charset="0"/>
              <a:cs typeface="Open Sans Light" panose="020B0306030504020204" pitchFamily="34" charset="0"/>
            </a:endParaRPr>
          </a:p>
        </p:txBody>
      </p:sp>
      <p:cxnSp>
        <p:nvCxnSpPr>
          <p:cNvPr id="29" name="Straight Connector 28">
            <a:extLst>
              <a:ext uri="{FF2B5EF4-FFF2-40B4-BE49-F238E27FC236}">
                <a16:creationId xmlns:a16="http://schemas.microsoft.com/office/drawing/2014/main" id="{6E7BA6C7-C1B9-40E6-B2AF-D84E524FF4E1}"/>
              </a:ext>
            </a:extLst>
          </p:cNvPr>
          <p:cNvCxnSpPr>
            <a:cxnSpLocks/>
            <a:stCxn id="27" idx="1"/>
            <a:endCxn id="22" idx="3"/>
          </p:cNvCxnSpPr>
          <p:nvPr/>
        </p:nvCxnSpPr>
        <p:spPr>
          <a:xfrm flipH="1">
            <a:off x="7369519" y="3423681"/>
            <a:ext cx="566393" cy="106045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9474905-609F-48B2-830F-7F28B368813A}"/>
              </a:ext>
            </a:extLst>
          </p:cNvPr>
          <p:cNvCxnSpPr>
            <a:cxnSpLocks/>
            <a:stCxn id="22" idx="3"/>
            <a:endCxn id="28" idx="1"/>
          </p:cNvCxnSpPr>
          <p:nvPr/>
        </p:nvCxnSpPr>
        <p:spPr>
          <a:xfrm>
            <a:off x="7369519" y="4484133"/>
            <a:ext cx="558886" cy="1060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A8BEB93-63D2-43F3-9D79-0A35EC32DFD4}"/>
              </a:ext>
            </a:extLst>
          </p:cNvPr>
          <p:cNvPicPr>
            <a:picLocks noChangeAspect="1"/>
          </p:cNvPicPr>
          <p:nvPr/>
        </p:nvPicPr>
        <p:blipFill>
          <a:blip r:embed="rId3"/>
          <a:stretch>
            <a:fillRect/>
          </a:stretch>
        </p:blipFill>
        <p:spPr>
          <a:xfrm>
            <a:off x="92907" y="1265237"/>
            <a:ext cx="5785605" cy="2700762"/>
          </a:xfrm>
          <a:prstGeom prst="rect">
            <a:avLst/>
          </a:prstGeom>
        </p:spPr>
      </p:pic>
      <p:pic>
        <p:nvPicPr>
          <p:cNvPr id="5" name="Picture 4">
            <a:extLst>
              <a:ext uri="{FF2B5EF4-FFF2-40B4-BE49-F238E27FC236}">
                <a16:creationId xmlns:a16="http://schemas.microsoft.com/office/drawing/2014/main" id="{F5994EE4-035B-4D82-A002-F109A59D4375}"/>
              </a:ext>
            </a:extLst>
          </p:cNvPr>
          <p:cNvPicPr>
            <a:picLocks noChangeAspect="1"/>
          </p:cNvPicPr>
          <p:nvPr/>
        </p:nvPicPr>
        <p:blipFill>
          <a:blip r:embed="rId4"/>
          <a:stretch>
            <a:fillRect/>
          </a:stretch>
        </p:blipFill>
        <p:spPr>
          <a:xfrm>
            <a:off x="185857" y="4940264"/>
            <a:ext cx="5761219" cy="2633700"/>
          </a:xfrm>
          <a:prstGeom prst="rect">
            <a:avLst/>
          </a:prstGeom>
        </p:spPr>
      </p:pic>
      <p:sp>
        <p:nvSpPr>
          <p:cNvPr id="31" name="TextBox 30">
            <a:extLst>
              <a:ext uri="{FF2B5EF4-FFF2-40B4-BE49-F238E27FC236}">
                <a16:creationId xmlns:a16="http://schemas.microsoft.com/office/drawing/2014/main" id="{33BB31D4-A935-4626-9B20-D4CDE4DA0251}"/>
              </a:ext>
            </a:extLst>
          </p:cNvPr>
          <p:cNvSpPr txBox="1"/>
          <p:nvPr/>
        </p:nvSpPr>
        <p:spPr>
          <a:xfrm>
            <a:off x="1839912" y="4083832"/>
            <a:ext cx="3581400" cy="830997"/>
          </a:xfrm>
          <a:prstGeom prst="rect">
            <a:avLst/>
          </a:prstGeom>
          <a:noFill/>
        </p:spPr>
        <p:txBody>
          <a:bodyPr wrap="square">
            <a:spAutoFit/>
          </a:bodyPr>
          <a:lstStyle/>
          <a:p>
            <a:pPr algn="l"/>
            <a:r>
              <a:rPr lang="en-US" sz="1600" b="0" i="1" u="none" strike="noStrike" baseline="0"/>
              <a:t>Comparing risk to tolerance, residual risk or another risk, can help organization prioritize activities. </a:t>
            </a:r>
            <a:endParaRPr lang="en-US" sz="1600"/>
          </a:p>
        </p:txBody>
      </p:sp>
      <p:sp>
        <p:nvSpPr>
          <p:cNvPr id="12" name="TextBox 11">
            <a:extLst>
              <a:ext uri="{FF2B5EF4-FFF2-40B4-BE49-F238E27FC236}">
                <a16:creationId xmlns:a16="http://schemas.microsoft.com/office/drawing/2014/main" id="{EAE735C8-B7DC-44AC-9A73-8A03FB66CC07}"/>
              </a:ext>
            </a:extLst>
          </p:cNvPr>
          <p:cNvSpPr txBox="1"/>
          <p:nvPr/>
        </p:nvSpPr>
        <p:spPr>
          <a:xfrm>
            <a:off x="3053309" y="935072"/>
            <a:ext cx="2486878" cy="307777"/>
          </a:xfrm>
          <a:prstGeom prst="rect">
            <a:avLst/>
          </a:prstGeom>
          <a:noFill/>
        </p:spPr>
        <p:txBody>
          <a:bodyPr wrap="square">
            <a:spAutoFit/>
          </a:bodyPr>
          <a:lstStyle/>
          <a:p>
            <a:pPr algn="l"/>
            <a:r>
              <a:rPr lang="en-US" sz="1400" b="0" i="1" u="none" strike="noStrike" baseline="0"/>
              <a:t>Comparisons</a:t>
            </a:r>
            <a:endParaRPr lang="en-US" sz="1400"/>
          </a:p>
        </p:txBody>
      </p:sp>
    </p:spTree>
    <p:extLst>
      <p:ext uri="{BB962C8B-B14F-4D97-AF65-F5344CB8AC3E}">
        <p14:creationId xmlns:p14="http://schemas.microsoft.com/office/powerpoint/2010/main" val="31224538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3564BD3-248B-47E5-A412-A8E313EE537E}"/>
              </a:ext>
            </a:extLst>
          </p:cNvPr>
          <p:cNvSpPr>
            <a:spLocks noGrp="1" noChangeArrowheads="1"/>
          </p:cNvSpPr>
          <p:nvPr>
            <p:ph type="title"/>
          </p:nvPr>
        </p:nvSpPr>
        <p:spPr/>
        <p:txBody>
          <a:bodyPr/>
          <a:lstStyle/>
          <a:p>
            <a:r>
              <a:rPr lang="en-US" altLang="en-US"/>
              <a:t>Resources</a:t>
            </a:r>
          </a:p>
        </p:txBody>
      </p:sp>
      <p:sp>
        <p:nvSpPr>
          <p:cNvPr id="15363" name="TextBox 2">
            <a:extLst>
              <a:ext uri="{FF2B5EF4-FFF2-40B4-BE49-F238E27FC236}">
                <a16:creationId xmlns:a16="http://schemas.microsoft.com/office/drawing/2014/main" id="{8453E75D-34B5-491C-B1A1-31C571BA964A}"/>
              </a:ext>
            </a:extLst>
          </p:cNvPr>
          <p:cNvSpPr txBox="1">
            <a:spLocks noChangeArrowheads="1"/>
          </p:cNvSpPr>
          <p:nvPr/>
        </p:nvSpPr>
        <p:spPr bwMode="auto">
          <a:xfrm>
            <a:off x="849313" y="1646238"/>
            <a:ext cx="8610600" cy="492442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shade val="50000"/>
            </a:schemeClr>
          </a:lnRef>
          <a:fillRef idx="1">
            <a:schemeClr val="dk1"/>
          </a:fillRef>
          <a:effectRef idx="0">
            <a:schemeClr val="dk1"/>
          </a:effectRef>
          <a:fontRef idx="minor">
            <a:schemeClr val="lt1"/>
          </a:fontRef>
        </p:style>
        <p:txBody>
          <a:bodyPr>
            <a:spAutoFit/>
          </a:bodyPr>
          <a:lstStyle>
            <a:lvl1pPr marL="285750" indent="-285750">
              <a:defRPr>
                <a:solidFill>
                  <a:schemeClr val="tx1"/>
                </a:solidFill>
                <a:latin typeface="Source Sans Pro" panose="020B0503030403020204" pitchFamily="34" charset="0"/>
                <a:cs typeface="源ノ角ゴシック Normal" charset="0"/>
              </a:defRPr>
            </a:lvl1pPr>
            <a:lvl2pPr>
              <a:defRPr>
                <a:solidFill>
                  <a:schemeClr val="tx1"/>
                </a:solidFill>
                <a:latin typeface="Source Sans Pro" panose="020B0503030403020204" pitchFamily="34" charset="0"/>
                <a:cs typeface="源ノ角ゴシック Normal" charset="0"/>
              </a:defRPr>
            </a:lvl2pPr>
            <a:lvl3pPr>
              <a:defRPr>
                <a:solidFill>
                  <a:schemeClr val="tx1"/>
                </a:solidFill>
                <a:latin typeface="Source Sans Pro" panose="020B0503030403020204" pitchFamily="34" charset="0"/>
                <a:cs typeface="源ノ角ゴシック Normal" charset="0"/>
              </a:defRPr>
            </a:lvl3pPr>
            <a:lvl4pPr>
              <a:defRPr>
                <a:solidFill>
                  <a:schemeClr val="tx1"/>
                </a:solidFill>
                <a:latin typeface="Source Sans Pro" panose="020B0503030403020204" pitchFamily="34" charset="0"/>
                <a:cs typeface="源ノ角ゴシック Normal" charset="0"/>
              </a:defRPr>
            </a:lvl4pPr>
            <a:lvl5pPr>
              <a:defRPr>
                <a:solidFill>
                  <a:schemeClr val="tx1"/>
                </a:solidFill>
                <a:latin typeface="Source Sans Pro" panose="020B0503030403020204" pitchFamily="34" charset="0"/>
                <a:cs typeface="源ノ角ゴシック Normal" charset="0"/>
              </a:defRPr>
            </a:lvl5pPr>
            <a:lvl6pPr marL="2514600" indent="-228600" defTabSz="457200" eaLnBrk="0" fontAlgn="base" hangingPunct="0">
              <a:spcBef>
                <a:spcPct val="0"/>
              </a:spcBef>
              <a:spcAft>
                <a:spcPct val="0"/>
              </a:spcAft>
              <a:defRPr>
                <a:solidFill>
                  <a:schemeClr val="tx1"/>
                </a:solidFill>
                <a:latin typeface="Source Sans Pro" panose="020B0503030403020204" pitchFamily="34" charset="0"/>
                <a:cs typeface="源ノ角ゴシック Normal" charset="0"/>
              </a:defRPr>
            </a:lvl6pPr>
            <a:lvl7pPr marL="2971800" indent="-228600" defTabSz="457200" eaLnBrk="0" fontAlgn="base" hangingPunct="0">
              <a:spcBef>
                <a:spcPct val="0"/>
              </a:spcBef>
              <a:spcAft>
                <a:spcPct val="0"/>
              </a:spcAft>
              <a:defRPr>
                <a:solidFill>
                  <a:schemeClr val="tx1"/>
                </a:solidFill>
                <a:latin typeface="Source Sans Pro" panose="020B0503030403020204" pitchFamily="34" charset="0"/>
                <a:cs typeface="源ノ角ゴシック Normal" charset="0"/>
              </a:defRPr>
            </a:lvl7pPr>
            <a:lvl8pPr marL="3429000" indent="-228600" defTabSz="457200" eaLnBrk="0" fontAlgn="base" hangingPunct="0">
              <a:spcBef>
                <a:spcPct val="0"/>
              </a:spcBef>
              <a:spcAft>
                <a:spcPct val="0"/>
              </a:spcAft>
              <a:defRPr>
                <a:solidFill>
                  <a:schemeClr val="tx1"/>
                </a:solidFill>
                <a:latin typeface="Source Sans Pro" panose="020B0503030403020204" pitchFamily="34" charset="0"/>
                <a:cs typeface="源ノ角ゴシック Normal" charset="0"/>
              </a:defRPr>
            </a:lvl8pPr>
            <a:lvl9pPr marL="3886200" indent="-228600" defTabSz="457200" eaLnBrk="0" fontAlgn="base" hangingPunct="0">
              <a:spcBef>
                <a:spcPct val="0"/>
              </a:spcBef>
              <a:spcAft>
                <a:spcPct val="0"/>
              </a:spcAft>
              <a:defRPr>
                <a:solidFill>
                  <a:schemeClr val="tx1"/>
                </a:solidFill>
                <a:latin typeface="Source Sans Pro" panose="020B0503030403020204" pitchFamily="34" charset="0"/>
                <a:cs typeface="源ノ角ゴシック Normal" charset="0"/>
              </a:defRPr>
            </a:lvl9pPr>
          </a:lstStyle>
          <a:p>
            <a:pPr>
              <a:spcAft>
                <a:spcPts val="1200"/>
              </a:spcAft>
              <a:buFont typeface="Arial" panose="020B0604020202020204" pitchFamily="34" charset="0"/>
              <a:buChar char="•"/>
              <a:defRPr/>
            </a:pPr>
            <a:r>
              <a:rPr lang="en-US" b="0" i="0">
                <a:solidFill>
                  <a:schemeClr val="bg1"/>
                </a:solidFill>
                <a:effectLst/>
                <a:latin typeface="Arial" panose="020B0604020202020204" pitchFamily="34" charset="0"/>
              </a:rPr>
              <a:t>R. J. Cronk and S. S. Shapiro, "Quantitative Privacy Risk Analysis," </a:t>
            </a:r>
            <a:r>
              <a:rPr lang="en-US" b="0" i="1">
                <a:solidFill>
                  <a:schemeClr val="bg1"/>
                </a:solidFill>
                <a:effectLst/>
                <a:latin typeface="Arial" panose="020B0604020202020204" pitchFamily="34" charset="0"/>
              </a:rPr>
              <a:t>2021 IEEE European Symposium on Security and Privacy Workshops (EuroS&amp;PW)</a:t>
            </a:r>
            <a:r>
              <a:rPr lang="en-US" b="0" i="0">
                <a:solidFill>
                  <a:schemeClr val="bg1"/>
                </a:solidFill>
                <a:effectLst/>
                <a:latin typeface="Arial" panose="020B0604020202020204" pitchFamily="34" charset="0"/>
              </a:rPr>
              <a:t>, 2021, pp. 340-350, doi: </a:t>
            </a:r>
            <a:r>
              <a:rPr lang="en-US" b="0" i="0">
                <a:solidFill>
                  <a:schemeClr val="bg1"/>
                </a:solidFill>
                <a:effectLst/>
                <a:latin typeface="Arial" panose="020B0604020202020204" pitchFamily="34" charset="0"/>
                <a:hlinkClick r:id="rId2"/>
              </a:rPr>
              <a:t>10.1109/EuroSPW54576.2021.00043</a:t>
            </a:r>
            <a:r>
              <a:rPr lang="en-US" b="0" i="0">
                <a:solidFill>
                  <a:schemeClr val="bg1"/>
                </a:solidFill>
                <a:effectLst/>
                <a:latin typeface="Arial" panose="020B0604020202020204" pitchFamily="34" charset="0"/>
              </a:rPr>
              <a:t>.</a:t>
            </a:r>
          </a:p>
          <a:p>
            <a:pPr>
              <a:spcAft>
                <a:spcPts val="1200"/>
              </a:spcAft>
              <a:buFont typeface="Arial" panose="020B0604020202020204" pitchFamily="34" charset="0"/>
              <a:buChar char="•"/>
              <a:defRPr/>
            </a:pPr>
            <a:r>
              <a:rPr lang="en-US" altLang="en-US">
                <a:solidFill>
                  <a:schemeClr val="bg1"/>
                </a:solidFill>
              </a:rPr>
              <a:t>R</a:t>
            </a:r>
            <a:r>
              <a:rPr lang="en-US" altLang="en-US" dirty="0">
                <a:solidFill>
                  <a:schemeClr val="bg1"/>
                </a:solidFill>
              </a:rPr>
              <a:t>. Jason Cronk,  “Analyzing Privacy Risk Using FAIR” (Jan 14, 2019) FAIR Institute </a:t>
            </a:r>
            <a:r>
              <a:rPr lang="en-US" altLang="en-US" dirty="0">
                <a:solidFill>
                  <a:schemeClr val="bg1"/>
                </a:solidFill>
                <a:hlinkClick r:id="rId3"/>
              </a:rPr>
              <a:t>https://www.fairinstitute.org/blog</a:t>
            </a:r>
            <a:r>
              <a:rPr lang="en-US" altLang="en-US">
                <a:solidFill>
                  <a:schemeClr val="bg1"/>
                </a:solidFill>
                <a:hlinkClick r:id="rId3"/>
              </a:rPr>
              <a:t>/analyzing-privacy-risk-using-fair</a:t>
            </a:r>
            <a:endParaRPr lang="en-US" altLang="en-US">
              <a:solidFill>
                <a:schemeClr val="bg1"/>
              </a:solidFill>
            </a:endParaRPr>
          </a:p>
          <a:p>
            <a:pPr>
              <a:spcAft>
                <a:spcPts val="1200"/>
              </a:spcAft>
              <a:buFont typeface="Arial" panose="020B0604020202020204" pitchFamily="34" charset="0"/>
              <a:buChar char="•"/>
              <a:defRPr/>
            </a:pPr>
            <a:r>
              <a:rPr lang="en-US" altLang="en-US">
                <a:solidFill>
                  <a:schemeClr val="bg1"/>
                </a:solidFill>
                <a:hlinkClick r:id="rId4"/>
              </a:rPr>
              <a:t>FAIR Institute </a:t>
            </a:r>
            <a:endParaRPr lang="en-US" altLang="en-US" dirty="0">
              <a:solidFill>
                <a:schemeClr val="bg1"/>
              </a:solidFill>
            </a:endParaRPr>
          </a:p>
          <a:p>
            <a:pPr>
              <a:spcAft>
                <a:spcPts val="1200"/>
              </a:spcAft>
              <a:buFont typeface="Arial" panose="020B0604020202020204" pitchFamily="34" charset="0"/>
              <a:buChar char="•"/>
              <a:defRPr/>
            </a:pPr>
            <a:r>
              <a:rPr lang="en-US" altLang="en-US" dirty="0">
                <a:solidFill>
                  <a:schemeClr val="bg1"/>
                </a:solidFill>
              </a:rPr>
              <a:t>R. Jason Cronk,  “Why privacy risk analysis must not be harm focused” (Jan 15, 2019) IAPP </a:t>
            </a:r>
            <a:r>
              <a:rPr lang="en-US" altLang="en-US" dirty="0">
                <a:solidFill>
                  <a:schemeClr val="bg1"/>
                </a:solidFill>
                <a:hlinkClick r:id="rId5"/>
              </a:rPr>
              <a:t>https://iapp.org/news/a/why-privacy-risk-analysis-must-not-be-harm-focused/</a:t>
            </a:r>
            <a:endParaRPr lang="en-US" altLang="en-US" dirty="0">
              <a:solidFill>
                <a:schemeClr val="bg1"/>
              </a:solidFill>
            </a:endParaRPr>
          </a:p>
          <a:p>
            <a:pPr marL="0" indent="0">
              <a:spcAft>
                <a:spcPts val="1200"/>
              </a:spcAft>
              <a:defRPr/>
            </a:pPr>
            <a:endParaRPr lang="en-US" altLang="en-US" dirty="0">
              <a:solidFill>
                <a:schemeClr val="bg1"/>
              </a:solidFill>
            </a:endParaRPr>
          </a:p>
          <a:p>
            <a:pPr>
              <a:spcAft>
                <a:spcPts val="1200"/>
              </a:spcAft>
              <a:buFont typeface="Arial" panose="020B0604020202020204" pitchFamily="34" charset="0"/>
              <a:buChar char="•"/>
              <a:defRPr/>
            </a:pPr>
            <a:endParaRPr lang="en-US" altLang="en-US" dirty="0">
              <a:solidFill>
                <a:schemeClr val="bg1"/>
              </a:solidFill>
            </a:endParaRPr>
          </a:p>
          <a:p>
            <a:pPr marL="0" indent="0">
              <a:spcAft>
                <a:spcPts val="1200"/>
              </a:spcAft>
              <a:defRPr/>
            </a:pPr>
            <a:r>
              <a:rPr lang="en-US" altLang="en-US" dirty="0">
                <a:solidFill>
                  <a:schemeClr val="bg1"/>
                </a:solidFill>
              </a:rPr>
              <a:t>EXTRA</a:t>
            </a:r>
          </a:p>
          <a:p>
            <a:pPr>
              <a:spcAft>
                <a:spcPts val="1200"/>
              </a:spcAft>
              <a:buFont typeface="Arial" panose="020B0604020202020204" pitchFamily="34" charset="0"/>
              <a:buChar char="•"/>
              <a:defRPr/>
            </a:pPr>
            <a:r>
              <a:rPr lang="en-US" altLang="en-US" dirty="0">
                <a:solidFill>
                  <a:schemeClr val="bg1"/>
                </a:solidFill>
              </a:rPr>
              <a:t>Jaap-Henk Hoepman, </a:t>
            </a:r>
            <a:r>
              <a:rPr lang="en-US" altLang="en-US" dirty="0">
                <a:solidFill>
                  <a:schemeClr val="bg1"/>
                </a:solidFill>
                <a:hlinkClick r:id="rId6"/>
              </a:rPr>
              <a:t>Privacy Design Strategies</a:t>
            </a:r>
            <a:r>
              <a:rPr lang="en-US" altLang="en-US" dirty="0">
                <a:solidFill>
                  <a:schemeClr val="bg1"/>
                </a:solidFill>
              </a:rPr>
              <a:t>, Jan 2019</a:t>
            </a:r>
          </a:p>
          <a:p>
            <a:pPr>
              <a:spcAft>
                <a:spcPts val="1200"/>
              </a:spcAft>
              <a:buFont typeface="Arial" panose="020B0604020202020204" pitchFamily="34" charset="0"/>
              <a:buChar char="•"/>
              <a:defRPr/>
            </a:pPr>
            <a:r>
              <a:rPr lang="en-US" altLang="en-US" dirty="0">
                <a:solidFill>
                  <a:schemeClr val="bg1"/>
                </a:solidFill>
              </a:rPr>
              <a:t>Dan Solove, </a:t>
            </a:r>
            <a:r>
              <a:rPr lang="en-US" altLang="en-US" dirty="0">
                <a:solidFill>
                  <a:schemeClr val="bg1"/>
                </a:solidFill>
                <a:hlinkClick r:id="rId7"/>
              </a:rPr>
              <a:t>A Taxonomy of Privacy</a:t>
            </a:r>
            <a:r>
              <a:rPr lang="en-US" altLang="en-US" dirty="0">
                <a:solidFill>
                  <a:schemeClr val="bg1"/>
                </a:solidFill>
              </a:rPr>
              <a:t>, Jan 2006, UPenn Law Review</a:t>
            </a: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Source Sans Pro" pitchFamily="32" charset="0"/>
            <a:cs typeface="源ノ角ゴシック Norm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8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Source Sans Pro" pitchFamily="32" charset="0"/>
            <a:cs typeface="源ノ角ゴシック Norm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393</TotalTime>
  <Words>1011</Words>
  <Application>Microsoft Office PowerPoint</Application>
  <PresentationFormat>Custom</PresentationFormat>
  <Paragraphs>138</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vt:lpstr>
      <vt:lpstr>Source Sans Pro</vt:lpstr>
      <vt:lpstr>Source Sans Pro Black</vt:lpstr>
      <vt:lpstr>Times New Roman</vt:lpstr>
      <vt:lpstr>Office Theme</vt:lpstr>
      <vt:lpstr>FAIR Privacy Factor Analysis in Information Risk (Privacy Version)</vt:lpstr>
      <vt:lpstr>Privacy Harms Based on Dan Solove’s Taxonomy of Privacy</vt:lpstr>
      <vt:lpstr>Adverse Tangible Consequences</vt:lpstr>
      <vt:lpstr>EXAMPLE</vt:lpstr>
      <vt:lpstr>EXAMPLE: Surveillance Risk of Smart Locks</vt:lpstr>
      <vt:lpstr>EXAMPLE: Surveillance Risk of Smart Locks</vt:lpstr>
      <vt:lpstr>EXAMPLE: Surveillance Risk of Smart Locks</vt:lpstr>
      <vt:lpstr>EXAMPLE: Surveillance Risk of Smart Locks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Midnightblue</dc:title>
  <dc:creator>Mr. Presento Present</dc:creator>
  <cp:lastModifiedBy>R. Jason Cronk</cp:lastModifiedBy>
  <cp:revision>64</cp:revision>
  <cp:lastPrinted>1601-01-01T00:00:00Z</cp:lastPrinted>
  <dcterms:created xsi:type="dcterms:W3CDTF">2018-08-31T14:57:13Z</dcterms:created>
  <dcterms:modified xsi:type="dcterms:W3CDTF">2022-02-25T19:39:48Z</dcterms:modified>
</cp:coreProperties>
</file>