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jpeg" ContentType="image/jpeg"/>
  <Override PartName="/ppt/media/image4.png" ContentType="image/png"/>
  <Override PartName="/ppt/media/image3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7573B10-A372-4EB7-9F03-E1FAA1872E54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718C694-BD45-4F0B-8FC7-4DA10D077E9F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AF7D081-4812-434E-9FA2-0063B1946ACD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C6B191-9EA8-4D6B-B4D3-CFCC62D14E9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F267A2-2781-4F6E-A83F-4222DCA06CA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DE6303E-8B01-46B3-9D92-F27ED5D8F607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04A1B53-F815-4031-824A-329E625312F8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BDDD55-C829-40BD-B6C6-65F97945419B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E2A95EAD-9F5C-4694-8F98-65C0C174879C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75A2B1B-A1E3-48AA-8891-01A47B36C393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1D40753-04A3-403B-BB26-77EF02655AAC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 to 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edit 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title 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text 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</a:t>
            </a:r>
            <a:r>
              <a:rPr b="0" lang="en-US" sz="5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mat</a:t>
            </a:r>
            <a:endParaRPr b="0" lang="en-US" sz="5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304D31-D9E8-4CC7-8C13-77C732927B30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0611D4-281C-4A84-9375-36D273BE1097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B7F15B-56D6-49C3-9DEC-BB9CC25E34B3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lnSpcReduction="9999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120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xx</a:t>
            </a:r>
            <a:r>
              <a:rPr b="0" lang="en-US" sz="120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%</a:t>
            </a:r>
            <a:endParaRPr b="0" lang="en-US" sz="1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89EC7B-24D2-4F43-A355-B3CF0F964EED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15C1C2-C4DB-444B-824C-CD4BC318600C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x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</a:t>
            </a: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B8CF0A-4F28-4C10-94FC-95EEC7B06208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k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x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F07E27-390A-45C4-86E8-7907E1C27F91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</a:t>
            </a: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title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73C892-942B-4671-B851-4AD03819BF33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880431-3792-43CB-82FF-2A067002C9CC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2500" lnSpcReduction="19999"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EC344A-3F0B-475A-B5F5-065958BD98AC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4D1032-791D-42A9-A9E7-80579D9DC4D8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image" Target="../media/image1.jpeg"/><Relationship Id="rId5" Type="http://schemas.openxmlformats.org/officeDocument/2006/relationships/image" Target="../media/image1.jpeg"/><Relationship Id="rId6" Type="http://schemas.openxmlformats.org/officeDocument/2006/relationships/image" Target="../media/image1.jpeg"/><Relationship Id="rId7" Type="http://schemas.openxmlformats.org/officeDocument/2006/relationships/image" Target="../media/image2.jpeg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1" Type="http://schemas.openxmlformats.org/officeDocument/2006/relationships/image" Target="../media/image6.png"/><Relationship Id="rId1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111;p14"/>
          <p:cNvSpPr/>
          <p:nvPr/>
        </p:nvSpPr>
        <p:spPr>
          <a:xfrm>
            <a:off x="0" y="1033920"/>
            <a:ext cx="3044520" cy="4109400"/>
          </a:xfrm>
          <a:prstGeom prst="rect">
            <a:avLst/>
          </a:prstGeom>
          <a:gradFill rotWithShape="0">
            <a:gsLst>
              <a:gs pos="0">
                <a:srgbClr val="1076d2"/>
              </a:gs>
              <a:gs pos="100000">
                <a:srgbClr val="093053"/>
              </a:gs>
            </a:gsLst>
            <a:lin ang="5400000"/>
          </a:gra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38" name="Google Shape;112;p14" descr=""/>
          <p:cNvPicPr/>
          <p:nvPr/>
        </p:nvPicPr>
        <p:blipFill>
          <a:blip r:embed="rId1"/>
          <a:srcRect l="10084" t="23980" r="72575" b="60209"/>
          <a:stretch/>
        </p:blipFill>
        <p:spPr>
          <a:xfrm>
            <a:off x="8601840" y="-23040"/>
            <a:ext cx="549360" cy="39060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pic>
        <p:nvPicPr>
          <p:cNvPr id="39" name="Google Shape;113;p14" descr=""/>
          <p:cNvPicPr/>
          <p:nvPr/>
        </p:nvPicPr>
        <p:blipFill>
          <a:blip r:embed="rId2"/>
          <a:srcRect l="10084" t="23980" r="9668" b="60209"/>
          <a:stretch/>
        </p:blipFill>
        <p:spPr>
          <a:xfrm>
            <a:off x="6512760" y="-24120"/>
            <a:ext cx="2545560" cy="39060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pic>
        <p:nvPicPr>
          <p:cNvPr id="40" name="Google Shape;114;p14" descr=""/>
          <p:cNvPicPr/>
          <p:nvPr/>
        </p:nvPicPr>
        <p:blipFill>
          <a:blip r:embed="rId3"/>
          <a:srcRect l="10084" t="23980" r="9668" b="60209"/>
          <a:stretch/>
        </p:blipFill>
        <p:spPr>
          <a:xfrm>
            <a:off x="4835160" y="-24120"/>
            <a:ext cx="2545560" cy="39060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pic>
        <p:nvPicPr>
          <p:cNvPr id="41" name="Google Shape;115;p14" descr=""/>
          <p:cNvPicPr/>
          <p:nvPr/>
        </p:nvPicPr>
        <p:blipFill>
          <a:blip r:embed="rId4"/>
          <a:srcRect l="10084" t="23980" r="9668" b="60209"/>
          <a:stretch/>
        </p:blipFill>
        <p:spPr>
          <a:xfrm>
            <a:off x="2403720" y="-24120"/>
            <a:ext cx="2545560" cy="39060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pic>
        <p:nvPicPr>
          <p:cNvPr id="42" name="Google Shape;116;p14" descr=""/>
          <p:cNvPicPr/>
          <p:nvPr/>
        </p:nvPicPr>
        <p:blipFill>
          <a:blip r:embed="rId5"/>
          <a:srcRect l="10084" t="23980" r="9668" b="60209"/>
          <a:stretch/>
        </p:blipFill>
        <p:spPr>
          <a:xfrm>
            <a:off x="0" y="-24120"/>
            <a:ext cx="2545560" cy="39060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sp>
        <p:nvSpPr>
          <p:cNvPr id="43" name="Google Shape;117;p14"/>
          <p:cNvSpPr/>
          <p:nvPr/>
        </p:nvSpPr>
        <p:spPr>
          <a:xfrm>
            <a:off x="6094800" y="1033920"/>
            <a:ext cx="3044520" cy="4109400"/>
          </a:xfrm>
          <a:prstGeom prst="rect">
            <a:avLst/>
          </a:prstGeom>
          <a:gradFill rotWithShape="0">
            <a:gsLst>
              <a:gs pos="0">
                <a:srgbClr val="1076d2"/>
              </a:gs>
              <a:gs pos="100000">
                <a:srgbClr val="093053"/>
              </a:gs>
            </a:gsLst>
            <a:lin ang="5400000"/>
          </a:gra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Google Shape;118;p14"/>
          <p:cNvSpPr/>
          <p:nvPr/>
        </p:nvSpPr>
        <p:spPr>
          <a:xfrm>
            <a:off x="3049560" y="1033920"/>
            <a:ext cx="3044520" cy="4109400"/>
          </a:xfrm>
          <a:prstGeom prst="rect">
            <a:avLst/>
          </a:prstGeom>
          <a:gradFill rotWithShape="0">
            <a:gsLst>
              <a:gs pos="0">
                <a:srgbClr val="1076d2"/>
              </a:gs>
              <a:gs pos="100000">
                <a:srgbClr val="093053"/>
              </a:gs>
            </a:gsLst>
            <a:lin ang="5400000"/>
          </a:gra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5" name="Google Shape;119;p14" descr=""/>
          <p:cNvPicPr/>
          <p:nvPr/>
        </p:nvPicPr>
        <p:blipFill>
          <a:blip r:embed="rId6"/>
          <a:srcRect l="10084" t="23980" r="9668" b="60209"/>
          <a:stretch/>
        </p:blipFill>
        <p:spPr>
          <a:xfrm>
            <a:off x="360" y="-104760"/>
            <a:ext cx="9143640" cy="390600"/>
          </a:xfrm>
          <a:prstGeom prst="rect">
            <a:avLst/>
          </a:prstGeom>
          <a:solidFill>
            <a:srgbClr val="6fa8dc"/>
          </a:solidFill>
          <a:ln w="0">
            <a:noFill/>
          </a:ln>
        </p:spPr>
      </p:pic>
      <p:sp>
        <p:nvSpPr>
          <p:cNvPr id="46" name="Google Shape;120;p14"/>
          <p:cNvSpPr/>
          <p:nvPr/>
        </p:nvSpPr>
        <p:spPr>
          <a:xfrm>
            <a:off x="0" y="27360"/>
            <a:ext cx="9143640" cy="1144440"/>
          </a:xfrm>
          <a:prstGeom prst="horizontalScroll">
            <a:avLst>
              <a:gd name="adj" fmla="val 12500"/>
            </a:avLst>
          </a:prstGeom>
          <a:solidFill>
            <a:srgbClr val="ffe599"/>
          </a:solidFill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Google Shape;121;p14"/>
          <p:cNvSpPr/>
          <p:nvPr/>
        </p:nvSpPr>
        <p:spPr>
          <a:xfrm>
            <a:off x="38160" y="82440"/>
            <a:ext cx="9143640" cy="868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500" strike="noStrike" u="sng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The Responsible Open Science Engine: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500" strike="noStrike" u="sng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Powering Minimally Invasive AI for Mentorship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48" name="Google Shape;122;p14" descr=""/>
          <p:cNvPicPr/>
          <p:nvPr/>
        </p:nvPicPr>
        <p:blipFill>
          <a:blip r:embed="rId7"/>
          <a:stretch/>
        </p:blipFill>
        <p:spPr>
          <a:xfrm>
            <a:off x="7953840" y="212760"/>
            <a:ext cx="838440" cy="783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9" name="Google Shape;123;p14"/>
          <p:cNvSpPr/>
          <p:nvPr/>
        </p:nvSpPr>
        <p:spPr>
          <a:xfrm>
            <a:off x="248400" y="3185280"/>
            <a:ext cx="2298240" cy="46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Google Shape;124;p14"/>
          <p:cNvSpPr/>
          <p:nvPr/>
        </p:nvSpPr>
        <p:spPr>
          <a:xfrm>
            <a:off x="468360" y="3057840"/>
            <a:ext cx="2298240" cy="510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Google Shape;125;p14"/>
          <p:cNvSpPr/>
          <p:nvPr/>
        </p:nvSpPr>
        <p:spPr>
          <a:xfrm>
            <a:off x="4320" y="1014480"/>
            <a:ext cx="30445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trike="noStrike" u="none">
                <a:solidFill>
                  <a:srgbClr val="ffffff"/>
                </a:solidFill>
                <a:effectLst/>
                <a:uFillTx/>
                <a:latin typeface="Times New Roman"/>
                <a:ea typeface="Nanum Myeongjo"/>
              </a:rPr>
              <a:t>Generative AI's evolving role in medicine extends beyond traditional medical competency assessment into critical new opportunities and risks. 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Google Shape;126;p14"/>
          <p:cNvSpPr/>
          <p:nvPr/>
        </p:nvSpPr>
        <p:spPr>
          <a:xfrm>
            <a:off x="1370880" y="534600"/>
            <a:ext cx="6401880" cy="5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15000"/>
              </a:lnSpc>
              <a:spcBef>
                <a:spcPts val="1199"/>
              </a:spcBef>
              <a:tabLst>
                <a:tab algn="l" pos="0"/>
              </a:tabLst>
            </a:pP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Matt A. Porter, B.S</a:t>
            </a:r>
            <a:r>
              <a:rPr b="1" lang="en" sz="550" strike="noStrike" u="none" baseline="30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1</a:t>
            </a: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, Ariana Rowshan BA</a:t>
            </a:r>
            <a:r>
              <a:rPr b="1" lang="en" sz="550" strike="noStrike" u="none" baseline="33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2</a:t>
            </a: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, Dawn L. Laporte, MD</a:t>
            </a:r>
            <a:r>
              <a:rPr b="1" lang="en" sz="550" strike="noStrike" u="none" baseline="33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2 </a:t>
            </a: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Amiethab A. Aiyer, MD</a:t>
            </a:r>
            <a:r>
              <a:rPr b="1" lang="en" sz="550" strike="noStrike" u="none" baseline="33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2</a:t>
            </a:r>
            <a:br>
              <a:rPr sz="550"/>
            </a:br>
            <a:r>
              <a:rPr b="1" lang="en" sz="550" strike="noStrike" u="none" baseline="30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1</a:t>
            </a: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Qompass AI, Spokane, WA</a:t>
            </a:r>
            <a:br>
              <a:rPr sz="550"/>
            </a:b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 </a:t>
            </a:r>
            <a:r>
              <a:rPr b="1" lang="en" sz="550" strike="noStrike" u="none" baseline="30000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2</a:t>
            </a:r>
            <a:r>
              <a:rPr b="1" lang="en" sz="550" strike="noStrike" u="none">
                <a:solidFill>
                  <a:schemeClr val="dk1"/>
                </a:solidFill>
                <a:effectLst/>
                <a:uFillTx/>
                <a:latin typeface="Nanum Myeongjo"/>
                <a:ea typeface="Nanum Myeongjo"/>
              </a:rPr>
              <a:t>The Johns Hopkins University School of Medicine, Department of Orthopaedic Surgery, Baltimore, MD</a:t>
            </a:r>
            <a:endParaRPr b="0" lang="en-US" sz="5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endParaRPr b="0" lang="en-US" sz="5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Google Shape;130;p14"/>
          <p:cNvSpPr/>
          <p:nvPr/>
        </p:nvSpPr>
        <p:spPr>
          <a:xfrm>
            <a:off x="2958840" y="1014480"/>
            <a:ext cx="30445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trike="noStrike" u="none">
                <a:solidFill>
                  <a:srgbClr val="ffffff"/>
                </a:solidFill>
                <a:effectLst/>
                <a:uFillTx/>
                <a:latin typeface="Times New Roman"/>
                <a:ea typeface="Nanum Myeongjo"/>
              </a:rPr>
              <a:t>We evaluate, develop, and deploy small multi-modal </a:t>
            </a:r>
            <a:r>
              <a:rPr b="1" lang="en" sz="1200" strike="noStrike" u="sng">
                <a:solidFill>
                  <a:srgbClr val="ffffff"/>
                </a:solidFill>
                <a:effectLst/>
                <a:uFillTx/>
                <a:latin typeface="Times New Roman"/>
                <a:ea typeface="Nanum Myeongjo"/>
              </a:rPr>
              <a:t>models</a:t>
            </a:r>
            <a:r>
              <a:rPr b="1" lang="en" sz="1200" strike="noStrike" u="none">
                <a:solidFill>
                  <a:srgbClr val="ffffff"/>
                </a:solidFill>
                <a:effectLst/>
                <a:uFillTx/>
                <a:latin typeface="Times New Roman"/>
                <a:ea typeface="Nanum Myeongjo"/>
              </a:rPr>
              <a:t> (SMMs) and applications on-device with ethically built tooling to amplify the human intelligence clinical learners with at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trike="noStrike" u="sng">
                <a:solidFill>
                  <a:srgbClr val="81d41a"/>
                </a:solidFill>
                <a:effectLst/>
                <a:uFillTx/>
                <a:latin typeface="Times New Roman"/>
                <a:ea typeface="Nanum Myeongjo"/>
              </a:rPr>
              <a:t>$0</a:t>
            </a:r>
            <a:r>
              <a:rPr b="1" lang="en" sz="1200" strike="noStrike" u="none">
                <a:solidFill>
                  <a:srgbClr val="ffffff"/>
                </a:solidFill>
                <a:effectLst/>
                <a:uFillTx/>
                <a:latin typeface="Times New Roman"/>
                <a:ea typeface="Nanum Myeongjo"/>
              </a:rPr>
              <a:t> cost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pic>
        <p:nvPicPr>
          <p:cNvPr id="54" name="Google Shape;131;p14" descr=""/>
          <p:cNvPicPr/>
          <p:nvPr/>
        </p:nvPicPr>
        <p:blipFill>
          <a:blip r:embed="rId8"/>
          <a:srcRect l="0" t="0" r="45358" b="0"/>
          <a:stretch/>
        </p:blipFill>
        <p:spPr>
          <a:xfrm>
            <a:off x="3200400" y="2395080"/>
            <a:ext cx="2743200" cy="2405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" name="Google Shape;137;p14"/>
          <p:cNvSpPr/>
          <p:nvPr/>
        </p:nvSpPr>
        <p:spPr>
          <a:xfrm>
            <a:off x="6006960" y="1014480"/>
            <a:ext cx="3044520" cy="35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200" strike="noStrike" u="none">
                <a:solidFill>
                  <a:srgbClr val="ffffff"/>
                </a:solidFill>
                <a:effectLst/>
                <a:uFillTx/>
                <a:latin typeface="Times New Roman"/>
                <a:ea typeface="Nanum Myeongjo"/>
              </a:rPr>
              <a:t>We public-source the main code-bases behind our year-long endeavor to cultivate equitable quality AI literacy in alignment with the AAMC Principles for the Responsible Use of Artificial Intelligence in and for Medical Education published January 03 2025. </a:t>
            </a:r>
            <a:endParaRPr b="0" lang="en-US" sz="1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300" strike="noStrike" u="none">
                <a:solidFill>
                  <a:srgbClr val="ffffff"/>
                </a:solidFill>
                <a:effectLst/>
                <a:uFillTx/>
                <a:latin typeface="Nanum Myeongjo"/>
                <a:ea typeface="Nanum Myeongjo"/>
              </a:rPr>
              <a:t> </a:t>
            </a:r>
            <a:endParaRPr b="0" lang="en-US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9"/>
          <a:stretch/>
        </p:blipFill>
        <p:spPr>
          <a:xfrm>
            <a:off x="518400" y="219240"/>
            <a:ext cx="787320" cy="776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7" name="" descr=""/>
          <p:cNvPicPr/>
          <p:nvPr/>
        </p:nvPicPr>
        <p:blipFill>
          <a:blip r:embed="rId10"/>
          <a:srcRect l="0" t="18510" r="0" b="19987"/>
          <a:stretch/>
        </p:blipFill>
        <p:spPr>
          <a:xfrm>
            <a:off x="518760" y="2057400"/>
            <a:ext cx="2052720" cy="3086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8" name="" descr=""/>
          <p:cNvPicPr/>
          <p:nvPr/>
        </p:nvPicPr>
        <p:blipFill>
          <a:blip r:embed="rId11"/>
          <a:stretch/>
        </p:blipFill>
        <p:spPr>
          <a:xfrm>
            <a:off x="6400800" y="2889720"/>
            <a:ext cx="2274480" cy="1453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LibreOffice/25.2.0.3$Linux_X86_64 LibreOffice_project/520$Build-3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2025-02-09T18:39:21Z</dcterms:modified>
  <cp:revision>1</cp:revision>
  <dc:subject/>
  <dc:title/>
</cp:coreProperties>
</file>