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</p:sldMasterIdLst>
  <p:sldIdLst>
    <p:sldId id="256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45764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6BFEE4-5CD9-4932-95F1-E15E65FF452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45764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81D241-B34D-4A13-AA5F-72BDF2928CD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145764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5BD9D49-6F08-4A29-B826-CD471544295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80F0E7-B072-4AFE-8809-645B8B7C18A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CE766A-FC16-4B8E-AC52-FEF4E029E0D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699140C-CCE4-4FA2-8358-1F54EC0072E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AC034C-DA19-4B73-97F5-ED971ECFBC5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45764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72B2D4-3265-427A-BE3F-D94421EEA71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45764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A78F56-02B1-4B7B-8123-FA89A0E2270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913AF5-566E-4ACB-8F92-24ECC7428DA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45764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807E36-E67F-4811-BD65-FAF1DB94E1C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C83517-C272-47D4-931A-FCAEC2370DC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042D56-0FC3-45E0-B0BA-D929D5A4507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F9A2D6-B66B-4777-B174-A0D466A82E3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145764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AFD380-2D40-4FDA-AA6F-EEED00880ED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63296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78DDC4-EAB8-4766-B2DB-129D7AA637E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D9A5C8-82E2-428A-8A8D-CC7CBCDEB7B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9015AC-C79D-49FA-9856-45E05C29A3C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331320-07F5-4A6F-83E5-005010FB184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A3EC7F-4A77-435D-8A39-9858FDEE935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8E2830-0FB1-4AFC-A389-FFFFA6B5460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163296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949C11-BE23-4322-A178-799E14B94A9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63296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ADA022-772D-4D5C-BA0D-43E241902AC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63296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4F4A3C-82FE-454E-BB7D-B07994DFABF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72982E-B960-4756-9535-24C439ABF7C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96CF18-BF42-48CD-ADEC-C9B41AFB1F4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11;p14"/>
          <p:cNvSpPr/>
          <p:nvPr/>
        </p:nvSpPr>
        <p:spPr>
          <a:xfrm>
            <a:off x="0" y="1033920"/>
            <a:ext cx="3044160" cy="410904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5" name="Google Shape;112;p14" descr=""/>
          <p:cNvPicPr/>
          <p:nvPr/>
        </p:nvPicPr>
        <p:blipFill>
          <a:blip r:embed="rId1"/>
          <a:srcRect l="10084" t="23975" r="72568" b="60200"/>
          <a:stretch/>
        </p:blipFill>
        <p:spPr>
          <a:xfrm>
            <a:off x="8601840" y="-23040"/>
            <a:ext cx="5490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6" name="Google Shape;113;p14" descr=""/>
          <p:cNvPicPr/>
          <p:nvPr/>
        </p:nvPicPr>
        <p:blipFill>
          <a:blip r:embed="rId2"/>
          <a:srcRect l="10084" t="23975" r="9668" b="60200"/>
          <a:stretch/>
        </p:blipFill>
        <p:spPr>
          <a:xfrm>
            <a:off x="6512760" y="-24120"/>
            <a:ext cx="25452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7" name="Google Shape;114;p14" descr=""/>
          <p:cNvPicPr/>
          <p:nvPr/>
        </p:nvPicPr>
        <p:blipFill>
          <a:blip r:embed="rId3"/>
          <a:srcRect l="10084" t="23975" r="9668" b="60200"/>
          <a:stretch/>
        </p:blipFill>
        <p:spPr>
          <a:xfrm>
            <a:off x="4835160" y="-24120"/>
            <a:ext cx="25452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8" name="Google Shape;115;p14" descr=""/>
          <p:cNvPicPr/>
          <p:nvPr/>
        </p:nvPicPr>
        <p:blipFill>
          <a:blip r:embed="rId4"/>
          <a:srcRect l="10084" t="23975" r="9668" b="60200"/>
          <a:stretch/>
        </p:blipFill>
        <p:spPr>
          <a:xfrm>
            <a:off x="2403720" y="-24120"/>
            <a:ext cx="25452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9" name="Google Shape;116;p14" descr=""/>
          <p:cNvPicPr/>
          <p:nvPr/>
        </p:nvPicPr>
        <p:blipFill>
          <a:blip r:embed="rId5"/>
          <a:srcRect l="10084" t="23975" r="9668" b="60200"/>
          <a:stretch/>
        </p:blipFill>
        <p:spPr>
          <a:xfrm>
            <a:off x="0" y="-24120"/>
            <a:ext cx="25452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40" name="Google Shape;117;p14"/>
          <p:cNvSpPr/>
          <p:nvPr/>
        </p:nvSpPr>
        <p:spPr>
          <a:xfrm>
            <a:off x="6094800" y="1033920"/>
            <a:ext cx="3044160" cy="410904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118;p14"/>
          <p:cNvSpPr/>
          <p:nvPr/>
        </p:nvSpPr>
        <p:spPr>
          <a:xfrm>
            <a:off x="3049560" y="1033920"/>
            <a:ext cx="3044160" cy="410904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2" name="Google Shape;119;p14" descr=""/>
          <p:cNvPicPr/>
          <p:nvPr/>
        </p:nvPicPr>
        <p:blipFill>
          <a:blip r:embed="rId6"/>
          <a:srcRect l="10084" t="23975" r="9668" b="60200"/>
          <a:stretch/>
        </p:blipFill>
        <p:spPr>
          <a:xfrm>
            <a:off x="360" y="-104760"/>
            <a:ext cx="914328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43" name="Google Shape;120;p14"/>
          <p:cNvSpPr/>
          <p:nvPr/>
        </p:nvSpPr>
        <p:spPr>
          <a:xfrm>
            <a:off x="0" y="27360"/>
            <a:ext cx="9143280" cy="114408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121;p14"/>
          <p:cNvSpPr/>
          <p:nvPr/>
        </p:nvSpPr>
        <p:spPr>
          <a:xfrm>
            <a:off x="38160" y="82440"/>
            <a:ext cx="9143280" cy="8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The Responsible Open Science Engine: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Powering Minimally Invasive AI for Mentorship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5" name="Google Shape;122;p14" descr=""/>
          <p:cNvPicPr/>
          <p:nvPr/>
        </p:nvPicPr>
        <p:blipFill>
          <a:blip r:embed="rId7"/>
          <a:stretch/>
        </p:blipFill>
        <p:spPr>
          <a:xfrm>
            <a:off x="7953840" y="212760"/>
            <a:ext cx="838080" cy="78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Google Shape;123;p14"/>
          <p:cNvSpPr/>
          <p:nvPr/>
        </p:nvSpPr>
        <p:spPr>
          <a:xfrm>
            <a:off x="248400" y="3185280"/>
            <a:ext cx="229788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124;p14"/>
          <p:cNvSpPr/>
          <p:nvPr/>
        </p:nvSpPr>
        <p:spPr>
          <a:xfrm>
            <a:off x="468360" y="3057840"/>
            <a:ext cx="22978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125;p14"/>
          <p:cNvSpPr/>
          <p:nvPr/>
        </p:nvSpPr>
        <p:spPr>
          <a:xfrm>
            <a:off x="4320" y="1014480"/>
            <a:ext cx="30441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Generative AI's evolving role in medicine extends beyond traditional medical competency assessment into critical new opportunities and risks.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126;p14"/>
          <p:cNvSpPr/>
          <p:nvPr/>
        </p:nvSpPr>
        <p:spPr>
          <a:xfrm>
            <a:off x="1370880" y="534600"/>
            <a:ext cx="64015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Matt A. Porter, B.S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Ariana Rowshan BA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Dawn L. Laporte, MD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 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Amiethab A. Aiyer, MD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br>
              <a:rPr sz="550"/>
            </a:b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Qompass AI, Spokane, WA</a:t>
            </a:r>
            <a:br>
              <a:rPr sz="550"/>
            </a:b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The Johns Hopkins University School of Medicine, Department of Orthopaedic Surgery, Baltimore, MD</a:t>
            </a:r>
            <a:endParaRPr b="0" lang="en-US" sz="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130;p14"/>
          <p:cNvSpPr/>
          <p:nvPr/>
        </p:nvSpPr>
        <p:spPr>
          <a:xfrm>
            <a:off x="2958840" y="1014480"/>
            <a:ext cx="30441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We evaluate, develop, and deploy small multi-modal </a:t>
            </a:r>
            <a:r>
              <a:rPr b="1" lang="en" sz="1200" strike="noStrike" u="sng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models</a:t>
            </a: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 (SMMs) and applications on-device with ethically built tooling to amplify the human intelligence clinical learners 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sng">
                <a:solidFill>
                  <a:srgbClr val="81d41a"/>
                </a:solidFill>
                <a:effectLst/>
                <a:uFillTx/>
                <a:latin typeface="Times New Roman"/>
                <a:ea typeface="Nanum Myeongjo"/>
              </a:rPr>
              <a:t>$0</a:t>
            </a: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 cost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1" name="Google Shape;131;p14" descr=""/>
          <p:cNvPicPr/>
          <p:nvPr/>
        </p:nvPicPr>
        <p:blipFill>
          <a:blip r:embed="rId8"/>
          <a:srcRect l="0" t="0" r="45351" b="0"/>
          <a:stretch/>
        </p:blipFill>
        <p:spPr>
          <a:xfrm>
            <a:off x="3200400" y="2395080"/>
            <a:ext cx="2742840" cy="240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Google Shape;137;p14"/>
          <p:cNvSpPr/>
          <p:nvPr/>
        </p:nvSpPr>
        <p:spPr>
          <a:xfrm>
            <a:off x="6006960" y="1014480"/>
            <a:ext cx="30441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We public-source the main code-bases behind our year-long endeavor to cultivate equitable quality AI literacy in alignment with the AAMC Principles for the Responsible Use of Artificial Intelligence in and for Medical Education published January 03 2025.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300" strike="noStrike" u="none">
                <a:solidFill>
                  <a:srgbClr val="ffffff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9"/>
          <a:stretch/>
        </p:blipFill>
        <p:spPr>
          <a:xfrm>
            <a:off x="518400" y="219240"/>
            <a:ext cx="786960" cy="77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10"/>
          <a:srcRect l="0" t="18510" r="0" b="19987"/>
          <a:stretch/>
        </p:blipFill>
        <p:spPr>
          <a:xfrm>
            <a:off x="518760" y="2057400"/>
            <a:ext cx="2052360" cy="3085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11"/>
          <a:stretch/>
        </p:blipFill>
        <p:spPr>
          <a:xfrm>
            <a:off x="6400800" y="2889720"/>
            <a:ext cx="2274120" cy="145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LibreOffice/25.2.0.3$Linux_X86_64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2025-02-09T22:55:36Z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