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</p:sldMasterIdLst>
  <p:sldIdLst>
    <p:sldId id="256" r:id="rId1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E5F520-FACA-4FD1-AD35-84AC0BDDAC1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1389AB-B3A8-4AE2-A578-EA5284BFE92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ADA1209-AEAF-4707-8797-B4B7C37F917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A9A4E1-78B8-4EC9-987C-7A8F468E413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035446-3B06-48A7-A5A6-1E45C2308FE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E49A5F6-66FD-4C39-B183-CEDB599BDD1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BE454F3-074D-4395-9E63-06978BCE2FB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A25660-8FA5-4730-9E3B-509E11955D4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538CCFB-A25E-4C63-A430-83D486FD1D6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A18EB2-F8A0-4477-96AC-2D929B3E29F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03D542C-C6FD-4040-8DFB-1F537802C82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D9098-6BEB-4894-A6C0-157FB6916D7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0DA2E6-3123-4232-BB82-73CAEDE4B72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A404C20-90D7-492D-A13A-C620DF1075E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AE974D-74CD-478A-82CE-6C6400EA9A7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B40E92-5040-471C-9A5F-014D578E702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97CC4D-1585-4599-85CA-567CB379502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1797A4-7027-4363-8B7F-DDA45DFF2D6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1457280"/>
            <a:ext cx="8519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20CACF-7B9D-4076-9559-68333D17AFA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632600"/>
            <a:ext cx="851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A13DDF-B2B1-4855-B345-E4402EA8462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1632600"/>
            <a:ext cx="851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58F3F2-1B1F-4B01-A819-9744ADF5658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1632600"/>
            <a:ext cx="851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C682C0-6DC2-4FC4-AAE5-2F0F8B2E8CB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58A699-EA36-4FAB-B698-3065BD31EC2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1FBFAE-561B-475E-A887-A750C5312FE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807F83-009C-41E0-B818-5393B6FC29E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CB2FF4-3213-4DDF-84D0-6E1E80A6902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632600"/>
            <a:ext cx="851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FA601C-061A-4FDA-A5F9-7CCCA29F1EE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1632600"/>
            <a:ext cx="851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B740E8-49C5-4D12-ACDE-0D0E486B895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D2B6EF-2907-45A2-B4CA-53FEE5BF9DB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1632600"/>
            <a:ext cx="851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40EC08-42A9-4B42-A97D-3105F8C7E0C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B51B1F-F5C0-4F2E-8039-297AE43D0FE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650076-42B7-41A9-B093-526DDC5D942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B09DCD-CCA7-451F-B4E7-441658A9251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1632600"/>
            <a:ext cx="8519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EB1979-AB18-4D99-A72E-9569788AA4B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1;p14"/>
          <p:cNvSpPr/>
          <p:nvPr/>
        </p:nvSpPr>
        <p:spPr>
          <a:xfrm>
            <a:off x="0" y="1033920"/>
            <a:ext cx="3043800" cy="410868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" name="Google Shape;112;p14" descr=""/>
          <p:cNvPicPr/>
          <p:nvPr/>
        </p:nvPicPr>
        <p:blipFill>
          <a:blip r:embed="rId1"/>
          <a:srcRect l="10084" t="23970" r="72560" b="60190"/>
          <a:stretch/>
        </p:blipFill>
        <p:spPr>
          <a:xfrm>
            <a:off x="8601840" y="-23040"/>
            <a:ext cx="548640" cy="38988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52" name="Google Shape;113;p14" descr=""/>
          <p:cNvPicPr/>
          <p:nvPr/>
        </p:nvPicPr>
        <p:blipFill>
          <a:blip r:embed="rId2"/>
          <a:srcRect l="10084" t="23970" r="9668" b="60190"/>
          <a:stretch/>
        </p:blipFill>
        <p:spPr>
          <a:xfrm>
            <a:off x="6512760" y="-24120"/>
            <a:ext cx="2544840" cy="38988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53" name="Google Shape;114;p14" descr=""/>
          <p:cNvPicPr/>
          <p:nvPr/>
        </p:nvPicPr>
        <p:blipFill>
          <a:blip r:embed="rId3"/>
          <a:srcRect l="10084" t="23970" r="9668" b="60190"/>
          <a:stretch/>
        </p:blipFill>
        <p:spPr>
          <a:xfrm>
            <a:off x="4835160" y="-24120"/>
            <a:ext cx="2544840" cy="38988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54" name="Google Shape;115;p14" descr=""/>
          <p:cNvPicPr/>
          <p:nvPr/>
        </p:nvPicPr>
        <p:blipFill>
          <a:blip r:embed="rId4"/>
          <a:srcRect l="10084" t="23970" r="9668" b="60190"/>
          <a:stretch/>
        </p:blipFill>
        <p:spPr>
          <a:xfrm>
            <a:off x="2403720" y="-24120"/>
            <a:ext cx="2544840" cy="38988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55" name="Google Shape;116;p14" descr=""/>
          <p:cNvPicPr/>
          <p:nvPr/>
        </p:nvPicPr>
        <p:blipFill>
          <a:blip r:embed="rId5"/>
          <a:srcRect l="10084" t="23970" r="9668" b="60190"/>
          <a:stretch/>
        </p:blipFill>
        <p:spPr>
          <a:xfrm>
            <a:off x="0" y="-24120"/>
            <a:ext cx="2544840" cy="38988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56" name="Google Shape;117;p14"/>
          <p:cNvSpPr/>
          <p:nvPr/>
        </p:nvSpPr>
        <p:spPr>
          <a:xfrm>
            <a:off x="6094800" y="1033920"/>
            <a:ext cx="3043800" cy="410868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118;p14"/>
          <p:cNvSpPr/>
          <p:nvPr/>
        </p:nvSpPr>
        <p:spPr>
          <a:xfrm>
            <a:off x="3049560" y="1033920"/>
            <a:ext cx="3043800" cy="410868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Google Shape;119;p14" descr=""/>
          <p:cNvPicPr/>
          <p:nvPr/>
        </p:nvPicPr>
        <p:blipFill>
          <a:blip r:embed="rId6"/>
          <a:srcRect l="10084" t="23970" r="9668" b="60190"/>
          <a:stretch/>
        </p:blipFill>
        <p:spPr>
          <a:xfrm>
            <a:off x="360" y="-104760"/>
            <a:ext cx="9142920" cy="38988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59" name="Google Shape;120;p14"/>
          <p:cNvSpPr/>
          <p:nvPr/>
        </p:nvSpPr>
        <p:spPr>
          <a:xfrm>
            <a:off x="0" y="27360"/>
            <a:ext cx="9142920" cy="114372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121;p14"/>
          <p:cNvSpPr/>
          <p:nvPr/>
        </p:nvSpPr>
        <p:spPr>
          <a:xfrm>
            <a:off x="38160" y="82440"/>
            <a:ext cx="9142920" cy="8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Responsible Open Science Engine: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Powering Minimally Invasive AI for Mentorship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1" name="Google Shape;122;p14" descr=""/>
          <p:cNvPicPr/>
          <p:nvPr/>
        </p:nvPicPr>
        <p:blipFill>
          <a:blip r:embed="rId7"/>
          <a:stretch/>
        </p:blipFill>
        <p:spPr>
          <a:xfrm>
            <a:off x="7953840" y="212760"/>
            <a:ext cx="837720" cy="782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Google Shape;123;p14"/>
          <p:cNvSpPr/>
          <p:nvPr/>
        </p:nvSpPr>
        <p:spPr>
          <a:xfrm>
            <a:off x="248400" y="3185280"/>
            <a:ext cx="229752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124;p14"/>
          <p:cNvSpPr/>
          <p:nvPr/>
        </p:nvSpPr>
        <p:spPr>
          <a:xfrm>
            <a:off x="468360" y="3057840"/>
            <a:ext cx="229752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125;p14"/>
          <p:cNvSpPr/>
          <p:nvPr/>
        </p:nvSpPr>
        <p:spPr>
          <a:xfrm>
            <a:off x="4320" y="1014480"/>
            <a:ext cx="30438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Generative AI's evolving role in medicine extends beyond traditional medical competency assessment into critical new opportunities and risks.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Google Shape;126;p14"/>
          <p:cNvSpPr/>
          <p:nvPr/>
        </p:nvSpPr>
        <p:spPr>
          <a:xfrm>
            <a:off x="1370880" y="534600"/>
            <a:ext cx="6401160" cy="5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Matt A. Porter, B.S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Ariana Rowshan BA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Dawn L. Laporte,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 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Amiethab A. Aiyer,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br>
              <a:rPr sz="550"/>
            </a:b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Qompass AI, Spokane, WA</a:t>
            </a:r>
            <a:br>
              <a:rPr sz="550"/>
            </a:b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Johns Hopkins University School of Medicine, Department of Orthopaedic Surgery, Baltimore, MD</a:t>
            </a: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130;p14"/>
          <p:cNvSpPr/>
          <p:nvPr/>
        </p:nvSpPr>
        <p:spPr>
          <a:xfrm>
            <a:off x="2958840" y="1014480"/>
            <a:ext cx="30438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evaluate, develop, and deploy small multi-modal </a:t>
            </a:r>
            <a:r>
              <a:rPr b="1" lang="en" sz="1200" strike="noStrike" u="sng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models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(SMMs) and applications on-device with ethically built tooling to amplify the human intelligence clinical learners 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sng">
                <a:solidFill>
                  <a:srgbClr val="81d41a"/>
                </a:solidFill>
                <a:effectLst/>
                <a:uFillTx/>
                <a:latin typeface="Times New Roman"/>
                <a:ea typeface="Nanum Myeongjo"/>
              </a:rPr>
              <a:t>$0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cost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Google Shape;131;p14" descr=""/>
          <p:cNvPicPr/>
          <p:nvPr/>
        </p:nvPicPr>
        <p:blipFill>
          <a:blip r:embed="rId8"/>
          <a:srcRect l="0" t="0" r="45345" b="0"/>
          <a:stretch/>
        </p:blipFill>
        <p:spPr>
          <a:xfrm>
            <a:off x="3200400" y="2286000"/>
            <a:ext cx="2742480" cy="240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Google Shape;137;p14"/>
          <p:cNvSpPr/>
          <p:nvPr/>
        </p:nvSpPr>
        <p:spPr>
          <a:xfrm>
            <a:off x="6006960" y="1014480"/>
            <a:ext cx="30438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public-source the main code-bases behind our year-long endeavor to cultivate equitable quality AI literacy in alignment with the AAMC Principles for the Responsible Use of Artificial Intelligence in and for Medical Education published January 03 2025.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00" strike="noStrike" u="none">
                <a:solidFill>
                  <a:srgbClr val="ffffff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9"/>
          <a:stretch/>
        </p:blipFill>
        <p:spPr>
          <a:xfrm>
            <a:off x="518400" y="219240"/>
            <a:ext cx="786600" cy="776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10"/>
          <a:srcRect l="0" t="18510" r="0" b="19987"/>
          <a:stretch/>
        </p:blipFill>
        <p:spPr>
          <a:xfrm>
            <a:off x="518760" y="2057400"/>
            <a:ext cx="2052000" cy="308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11"/>
          <a:stretch/>
        </p:blipFill>
        <p:spPr>
          <a:xfrm>
            <a:off x="6641640" y="2514600"/>
            <a:ext cx="1816560" cy="116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12"/>
          <a:stretch/>
        </p:blipFill>
        <p:spPr>
          <a:xfrm>
            <a:off x="7167960" y="3886200"/>
            <a:ext cx="833040" cy="83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6093360" y="4828680"/>
            <a:ext cx="3108960" cy="42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" sz="8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Public code released under Q-CDA/AGPL dual-license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LibreOffice/25.2.0.3$Linux_X86_64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2025-02-13T21:59:02Z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