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19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70" r:id="rId11"/>
    <p:sldMasterId id="2147483672" r:id="rId12"/>
    <p:sldMasterId id="2147483674" r:id="rId13"/>
    <p:sldMasterId id="2147483676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</p:sldMasterIdLst>
  <p:sldIdLst>
    <p:sldId id="256" r:id="rId21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" Target="slides/slide1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B5569A-25F0-41B9-86EB-611AE79208DF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53C692-BD5B-4994-AAA7-E01AD02ADE3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D87D3C-D3EB-4009-B893-96D4D112C86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C71DF43-6DC3-41D9-9282-8E4AD820D6A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80FC538-FB55-437A-BDF1-3F2B102C6B3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AB93A6A-2EA4-4169-82A5-AE5F41B635B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6D27CDB-4E10-4D52-A169-D12DF0B31D4B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86BC1C6-4CBF-459A-A114-E8FFE3D9CC5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8D7D305B-8092-44E7-B51B-F9E9D35C13C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DC005DE-AF49-4511-A879-1A9618F3AEE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7B302D-C14B-4A69-AD44-34E1BDEC278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0D82B-BDCC-437B-A2AC-7C6D6A6953E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3273D50-0FE2-4E31-89D5-B22F8560768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F12432-1358-4701-B3C6-04793EA53D5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3E73346-D282-4795-B985-0C9C26CF8FE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8CE3969-5200-4D86-8459-A92093F3176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5D429-B115-4006-A078-9EC8D729088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D332C73-41DB-403A-B8D9-86805B66D6E4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31805B-8FC6-42CF-B433-F9C9D9A099E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FF5D0B-45F9-401C-9E90-A15A691151F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7FC01812-66EE-4601-A74E-06AB66305BC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1456920"/>
            <a:ext cx="8519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5D8839-9090-4C06-8314-4403BEDBDD1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0DD8061-F5EC-4D85-B895-A5FEF16A06F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4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5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6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7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8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9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0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1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2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FAC540-B727-4181-9FCE-7E8E741115B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6FFC4-1949-4660-A4B8-FCB6009CF65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61B300-B6C8-418E-B8AE-D5A63887910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78D661-665C-4317-A03B-697B0367D5C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DB5633-4EBC-4940-8649-AD4F9C757A4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0A585C-968D-497C-ADD8-31494C139CB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DA4642-8B53-4888-BB86-D22EBA4FD49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7E3E65-483D-4D27-9B0C-F0E81351EFD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5ADB64-DB45-46A0-9902-B864C91EF545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6;p9"/>
          <p:cNvSpPr/>
          <p:nvPr/>
        </p:nvSpPr>
        <p:spPr>
          <a:xfrm>
            <a:off x="4572000" y="0"/>
            <a:ext cx="4570560" cy="51422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B1033B-3C2C-4019-92A4-659BED82EB1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DCD786-B36D-4DB8-B9EA-399044E9767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0CAF39-015D-4218-BFAD-92672C44BAC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46F8C-D461-4614-BDF2-4369A4600BC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D5ACAA-E823-4FD3-B692-27F7BDB1EE2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E5EE3-5E7D-4B02-BA9C-B1FBBDF0640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5F259A-F824-4C05-AA6F-67C91998BAC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317046-58D3-46EE-927C-F44CA275CAB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2B4158-0B38-42BD-940F-218FC103426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1632240"/>
            <a:ext cx="8519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9B16CF-3A31-4F1F-BD78-8CC7D7D88BF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  <p:sldLayoutId id="2147483666" r:id="rId3"/>
    <p:sldLayoutId id="2147483667" r:id="rId4"/>
    <p:sldLayoutId id="2147483668" r:id="rId5"/>
    <p:sldLayoutId id="2147483669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11;p14"/>
          <p:cNvSpPr/>
          <p:nvPr/>
        </p:nvSpPr>
        <p:spPr>
          <a:xfrm>
            <a:off x="0" y="1033920"/>
            <a:ext cx="3043440" cy="410832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Google Shape;112;p14" descr=""/>
          <p:cNvPicPr/>
          <p:nvPr/>
        </p:nvPicPr>
        <p:blipFill>
          <a:blip r:embed="rId1"/>
          <a:srcRect l="10084" t="23966" r="72553" b="60180"/>
          <a:stretch/>
        </p:blipFill>
        <p:spPr>
          <a:xfrm>
            <a:off x="8601840" y="-23040"/>
            <a:ext cx="54828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68" name="Google Shape;113;p14" descr=""/>
          <p:cNvPicPr/>
          <p:nvPr/>
        </p:nvPicPr>
        <p:blipFill>
          <a:blip r:embed="rId2"/>
          <a:srcRect l="10084" t="23966" r="9668" b="60180"/>
          <a:stretch/>
        </p:blipFill>
        <p:spPr>
          <a:xfrm>
            <a:off x="6512760" y="-24120"/>
            <a:ext cx="254448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69" name="Google Shape;114;p14" descr=""/>
          <p:cNvPicPr/>
          <p:nvPr/>
        </p:nvPicPr>
        <p:blipFill>
          <a:blip r:embed="rId3"/>
          <a:srcRect l="10084" t="23966" r="9668" b="60180"/>
          <a:stretch/>
        </p:blipFill>
        <p:spPr>
          <a:xfrm>
            <a:off x="4835160" y="-24120"/>
            <a:ext cx="254448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70" name="Google Shape;115;p14" descr=""/>
          <p:cNvPicPr/>
          <p:nvPr/>
        </p:nvPicPr>
        <p:blipFill>
          <a:blip r:embed="rId4"/>
          <a:srcRect l="10084" t="23966" r="9668" b="60180"/>
          <a:stretch/>
        </p:blipFill>
        <p:spPr>
          <a:xfrm>
            <a:off x="2403720" y="-24120"/>
            <a:ext cx="254448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71" name="Google Shape;116;p14" descr=""/>
          <p:cNvPicPr/>
          <p:nvPr/>
        </p:nvPicPr>
        <p:blipFill>
          <a:blip r:embed="rId5"/>
          <a:srcRect l="10084" t="23966" r="9668" b="60180"/>
          <a:stretch/>
        </p:blipFill>
        <p:spPr>
          <a:xfrm>
            <a:off x="0" y="-24120"/>
            <a:ext cx="254448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72" name="Google Shape;117;p14"/>
          <p:cNvSpPr/>
          <p:nvPr/>
        </p:nvSpPr>
        <p:spPr>
          <a:xfrm>
            <a:off x="6094800" y="1033920"/>
            <a:ext cx="3043440" cy="410832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118;p14"/>
          <p:cNvSpPr/>
          <p:nvPr/>
        </p:nvSpPr>
        <p:spPr>
          <a:xfrm>
            <a:off x="3049560" y="1033920"/>
            <a:ext cx="3043440" cy="410832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Google Shape;119;p14" descr=""/>
          <p:cNvPicPr/>
          <p:nvPr/>
        </p:nvPicPr>
        <p:blipFill>
          <a:blip r:embed="rId6"/>
          <a:srcRect l="10084" t="23966" r="9668" b="60180"/>
          <a:stretch/>
        </p:blipFill>
        <p:spPr>
          <a:xfrm>
            <a:off x="360" y="-104760"/>
            <a:ext cx="9142560" cy="38952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75" name="Google Shape;120;p14"/>
          <p:cNvSpPr/>
          <p:nvPr/>
        </p:nvSpPr>
        <p:spPr>
          <a:xfrm>
            <a:off x="0" y="27360"/>
            <a:ext cx="9142560" cy="114336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21;p14"/>
          <p:cNvSpPr/>
          <p:nvPr/>
        </p:nvSpPr>
        <p:spPr>
          <a:xfrm>
            <a:off x="38160" y="82440"/>
            <a:ext cx="914256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Responsible Open Science Engine: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Powering Minimally Invasive AI for Mentorship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Google Shape;122;p14" descr=""/>
          <p:cNvPicPr/>
          <p:nvPr/>
        </p:nvPicPr>
        <p:blipFill>
          <a:blip r:embed="rId7"/>
          <a:stretch/>
        </p:blipFill>
        <p:spPr>
          <a:xfrm>
            <a:off x="7953840" y="212760"/>
            <a:ext cx="837360" cy="782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Google Shape;123;p14"/>
          <p:cNvSpPr/>
          <p:nvPr/>
        </p:nvSpPr>
        <p:spPr>
          <a:xfrm>
            <a:off x="248400" y="3185280"/>
            <a:ext cx="2297160" cy="4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124;p14"/>
          <p:cNvSpPr/>
          <p:nvPr/>
        </p:nvSpPr>
        <p:spPr>
          <a:xfrm>
            <a:off x="468360" y="3057840"/>
            <a:ext cx="229716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125;p14"/>
          <p:cNvSpPr/>
          <p:nvPr/>
        </p:nvSpPr>
        <p:spPr>
          <a:xfrm>
            <a:off x="4320" y="1014480"/>
            <a:ext cx="30434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Generative AI's evolving role in medicine extends beyond traditional medical competency assessment into critical new opportunities and risks.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126;p14"/>
          <p:cNvSpPr/>
          <p:nvPr/>
        </p:nvSpPr>
        <p:spPr>
          <a:xfrm>
            <a:off x="1370880" y="534600"/>
            <a:ext cx="640080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Ariana Rowshan BA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Marchea J. Hill DO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Dawn L. Laporte,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 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Amiethab A. Aiyer,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Johns Hopkins University School of Medicine, Department of Orthopaedic Surgery, Baltimore, MD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130;p14"/>
          <p:cNvSpPr/>
          <p:nvPr/>
        </p:nvSpPr>
        <p:spPr>
          <a:xfrm>
            <a:off x="2958840" y="1014480"/>
            <a:ext cx="30434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evaluate, develop, and deploy small multi-modal </a:t>
            </a:r>
            <a:r>
              <a:rPr b="1" lang="en" sz="1200" strike="noStrike" u="sng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models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(SMMs) and applications on-device with ethically built tooling to amplify the human intelligence clinical learners 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sng">
                <a:solidFill>
                  <a:srgbClr val="81d41a"/>
                </a:solidFill>
                <a:effectLst/>
                <a:uFillTx/>
                <a:latin typeface="Times New Roman"/>
                <a:ea typeface="Nanum Myeongjo"/>
              </a:rPr>
              <a:t>$0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cost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Google Shape;131;p14" descr=""/>
          <p:cNvPicPr/>
          <p:nvPr/>
        </p:nvPicPr>
        <p:blipFill>
          <a:blip r:embed="rId8"/>
          <a:srcRect l="0" t="0" r="45339" b="0"/>
          <a:stretch/>
        </p:blipFill>
        <p:spPr>
          <a:xfrm>
            <a:off x="3115440" y="2412000"/>
            <a:ext cx="2900160" cy="254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Google Shape;137;p14"/>
          <p:cNvSpPr/>
          <p:nvPr/>
        </p:nvSpPr>
        <p:spPr>
          <a:xfrm>
            <a:off x="6006960" y="1014480"/>
            <a:ext cx="30434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public-source the main code-bases behind our year-long endeavor to cultivate equitable quality AI literacy in alignment with the AAMC Principles for the Responsible Use of Artificial Intelligence in and for Medical Education published January 03 2025.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rgbClr val="ffffff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9"/>
          <a:stretch/>
        </p:blipFill>
        <p:spPr>
          <a:xfrm>
            <a:off x="518400" y="219240"/>
            <a:ext cx="786240" cy="775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10"/>
          <a:srcRect l="0" t="18510" r="0" b="19987"/>
          <a:stretch/>
        </p:blipFill>
        <p:spPr>
          <a:xfrm>
            <a:off x="518760" y="2057400"/>
            <a:ext cx="2051640" cy="308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11"/>
          <a:stretch/>
        </p:blipFill>
        <p:spPr>
          <a:xfrm>
            <a:off x="6641640" y="2514600"/>
            <a:ext cx="1816200" cy="116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12"/>
          <a:stretch/>
        </p:blipFill>
        <p:spPr>
          <a:xfrm>
            <a:off x="7167960" y="3886200"/>
            <a:ext cx="832680" cy="83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6093360" y="4828680"/>
            <a:ext cx="3108600" cy="42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" sz="8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Public code released under Q-CDA/AGPL dual-license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LibreOffice/25.2.0.3$Linux_X86_64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2025-02-17T15:45:19Z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