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68" r:id="rId4"/>
    <p:sldId id="269" r:id="rId5"/>
    <p:sldId id="264" r:id="rId6"/>
    <p:sldId id="267" r:id="rId7"/>
    <p:sldId id="262" r:id="rId8"/>
    <p:sldId id="259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6A87-BB97-43D2-9160-407FB2D2EEF4}" type="datetimeFigureOut">
              <a:rPr lang="de-CH" smtClean="0"/>
              <a:t>31.10.2012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AE46-AC8B-4B4B-9AAE-C2F573C51CF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85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6A87-BB97-43D2-9160-407FB2D2EEF4}" type="datetimeFigureOut">
              <a:rPr lang="de-CH" smtClean="0"/>
              <a:t>31.10.2012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AE46-AC8B-4B4B-9AAE-C2F573C51CF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909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6A87-BB97-43D2-9160-407FB2D2EEF4}" type="datetimeFigureOut">
              <a:rPr lang="de-CH" smtClean="0"/>
              <a:t>31.10.2012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AE46-AC8B-4B4B-9AAE-C2F573C51CF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017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6A87-BB97-43D2-9160-407FB2D2EEF4}" type="datetimeFigureOut">
              <a:rPr lang="de-CH" smtClean="0"/>
              <a:t>31.10.2012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AE46-AC8B-4B4B-9AAE-C2F573C51CF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375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6A87-BB97-43D2-9160-407FB2D2EEF4}" type="datetimeFigureOut">
              <a:rPr lang="de-CH" smtClean="0"/>
              <a:t>31.10.2012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AE46-AC8B-4B4B-9AAE-C2F573C51CF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343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6A87-BB97-43D2-9160-407FB2D2EEF4}" type="datetimeFigureOut">
              <a:rPr lang="de-CH" smtClean="0"/>
              <a:t>31.10.2012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AE46-AC8B-4B4B-9AAE-C2F573C51CF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673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6A87-BB97-43D2-9160-407FB2D2EEF4}" type="datetimeFigureOut">
              <a:rPr lang="de-CH" smtClean="0"/>
              <a:t>31.10.2012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AE46-AC8B-4B4B-9AAE-C2F573C51CF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849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6A87-BB97-43D2-9160-407FB2D2EEF4}" type="datetimeFigureOut">
              <a:rPr lang="de-CH" smtClean="0"/>
              <a:t>31.10.2012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AE46-AC8B-4B4B-9AAE-C2F573C51CF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493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6A87-BB97-43D2-9160-407FB2D2EEF4}" type="datetimeFigureOut">
              <a:rPr lang="de-CH" smtClean="0"/>
              <a:t>31.10.2012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AE46-AC8B-4B4B-9AAE-C2F573C51CF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968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6A87-BB97-43D2-9160-407FB2D2EEF4}" type="datetimeFigureOut">
              <a:rPr lang="de-CH" smtClean="0"/>
              <a:t>31.10.2012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AE46-AC8B-4B4B-9AAE-C2F573C51CF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156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6A87-BB97-43D2-9160-407FB2D2EEF4}" type="datetimeFigureOut">
              <a:rPr lang="de-CH" smtClean="0"/>
              <a:t>31.10.2012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AAE46-AC8B-4B4B-9AAE-C2F573C51CF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059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C6A87-BB97-43D2-9160-407FB2D2EEF4}" type="datetimeFigureOut">
              <a:rPr lang="de-CH" smtClean="0"/>
              <a:t>31.10.2012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AAE46-AC8B-4B4B-9AAE-C2F573C51CF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788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7504" y="116632"/>
            <a:ext cx="684076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u="sng" dirty="0" smtClean="0"/>
              <a:t>1. Export Data from Smart Choice into Excel</a:t>
            </a:r>
            <a:endParaRPr lang="de-CH" u="sn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45" y="1259985"/>
            <a:ext cx="3751894" cy="2753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214264" y="1988840"/>
            <a:ext cx="2207123" cy="1026489"/>
            <a:chOff x="-7" y="1827460"/>
            <a:chExt cx="2207123" cy="1026489"/>
          </a:xfrm>
        </p:grpSpPr>
        <p:sp>
          <p:nvSpPr>
            <p:cNvPr id="7" name="Chevron 6"/>
            <p:cNvSpPr/>
            <p:nvPr/>
          </p:nvSpPr>
          <p:spPr>
            <a:xfrm>
              <a:off x="-7" y="1827460"/>
              <a:ext cx="2207123" cy="1026488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Chevron 4"/>
            <p:cNvSpPr/>
            <p:nvPr/>
          </p:nvSpPr>
          <p:spPr>
            <a:xfrm rot="-5400000">
              <a:off x="590310" y="1750387"/>
              <a:ext cx="1026488" cy="11806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vert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600" kern="1200" dirty="0" smtClean="0"/>
                <a:t>Macros in MS Word or MS Access</a:t>
              </a:r>
              <a:endParaRPr lang="de-CH" sz="16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95928" y="1259985"/>
            <a:ext cx="1892496" cy="2556244"/>
            <a:chOff x="2297887" y="1050508"/>
            <a:chExt cx="1892496" cy="2556244"/>
          </a:xfrm>
        </p:grpSpPr>
        <p:sp>
          <p:nvSpPr>
            <p:cNvPr id="10" name="Round Same Side Corner Rectangle 9"/>
            <p:cNvSpPr/>
            <p:nvPr/>
          </p:nvSpPr>
          <p:spPr>
            <a:xfrm rot="5400000">
              <a:off x="1966013" y="1382382"/>
              <a:ext cx="2556244" cy="1892496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ound Same Side Corner Rectangle 4"/>
            <p:cNvSpPr/>
            <p:nvPr/>
          </p:nvSpPr>
          <p:spPr>
            <a:xfrm>
              <a:off x="2297887" y="1142892"/>
              <a:ext cx="1800112" cy="23714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CH" sz="1400" kern="1200" dirty="0" smtClean="0"/>
                <a:t>Smart Choice Exports from the Projects View and the Activities Scheduling / Gant View (about 100 Sheets) into Excel</a:t>
              </a:r>
              <a:endParaRPr lang="de-CH" sz="1400" b="1" u="sng" kern="1200" dirty="0"/>
            </a:p>
          </p:txBody>
        </p:sp>
      </p:grpSp>
      <p:sp>
        <p:nvSpPr>
          <p:cNvPr id="5" name="Title 1"/>
          <p:cNvSpPr txBox="1">
            <a:spLocks/>
          </p:cNvSpPr>
          <p:nvPr/>
        </p:nvSpPr>
        <p:spPr>
          <a:xfrm>
            <a:off x="6444208" y="1352369"/>
            <a:ext cx="1944216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b="1" u="sng" dirty="0" smtClean="0"/>
              <a:t>Exported Data from Smart Choice</a:t>
            </a:r>
            <a:endParaRPr lang="de-CH" b="1" u="sng" dirty="0"/>
          </a:p>
        </p:txBody>
      </p:sp>
    </p:spTree>
    <p:extLst>
      <p:ext uri="{BB962C8B-B14F-4D97-AF65-F5344CB8AC3E}">
        <p14:creationId xmlns:p14="http://schemas.microsoft.com/office/powerpoint/2010/main" val="4332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9904" y="269032"/>
            <a:ext cx="75524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u="sng" dirty="0" smtClean="0"/>
              <a:t>2.1 Generation of Base DataStructure in Excel</a:t>
            </a:r>
            <a:endParaRPr lang="de-CH" u="sn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544364"/>
            <a:ext cx="3625139" cy="2676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915816" y="2288052"/>
            <a:ext cx="2207123" cy="1064809"/>
            <a:chOff x="2329380" y="1836680"/>
            <a:chExt cx="2207123" cy="1064809"/>
          </a:xfrm>
        </p:grpSpPr>
        <p:sp>
          <p:nvSpPr>
            <p:cNvPr id="8" name="Chevron 7"/>
            <p:cNvSpPr/>
            <p:nvPr/>
          </p:nvSpPr>
          <p:spPr>
            <a:xfrm>
              <a:off x="2329380" y="1836680"/>
              <a:ext cx="2207123" cy="1064808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Chevron 4"/>
            <p:cNvSpPr/>
            <p:nvPr/>
          </p:nvSpPr>
          <p:spPr>
            <a:xfrm rot="-5400000">
              <a:off x="2900537" y="1797927"/>
              <a:ext cx="1064808" cy="11423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vert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600" kern="1200" dirty="0" smtClean="0"/>
                <a:t>Macros in MS Excel or MS Access</a:t>
              </a:r>
              <a:endParaRPr lang="de-CH" sz="16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69237" y="1544364"/>
            <a:ext cx="2202563" cy="2552187"/>
            <a:chOff x="1" y="1049397"/>
            <a:chExt cx="2202563" cy="2552187"/>
          </a:xfrm>
        </p:grpSpPr>
        <p:sp>
          <p:nvSpPr>
            <p:cNvPr id="11" name="Round Same Side Corner Rectangle 10"/>
            <p:cNvSpPr/>
            <p:nvPr/>
          </p:nvSpPr>
          <p:spPr>
            <a:xfrm rot="5400000">
              <a:off x="-174811" y="1224209"/>
              <a:ext cx="2552187" cy="2202563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ound Same Side Corner Rectangle 4"/>
            <p:cNvSpPr/>
            <p:nvPr/>
          </p:nvSpPr>
          <p:spPr>
            <a:xfrm>
              <a:off x="1" y="1156917"/>
              <a:ext cx="2095043" cy="2337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de-CH" sz="1400" b="1" u="sng" kern="1200" dirty="0"/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de-CH" sz="1400" b="1" u="sng" kern="1200" dirty="0"/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de-CH" sz="1400" b="1" u="sng" kern="1200" dirty="0"/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CH" sz="1400" kern="1200" dirty="0" smtClean="0"/>
                <a:t>Take as input the Smart Choice Exports from the Projects View and the Activities Scheduling / Gant View (about 100 Sheets) in Excel</a:t>
              </a:r>
              <a:endParaRPr lang="de-CH" sz="1400" b="1" u="sng" kern="1200" dirty="0"/>
            </a:p>
          </p:txBody>
        </p:sp>
      </p:grpSp>
      <p:sp>
        <p:nvSpPr>
          <p:cNvPr id="5" name="Title 1"/>
          <p:cNvSpPr txBox="1">
            <a:spLocks/>
          </p:cNvSpPr>
          <p:nvPr/>
        </p:nvSpPr>
        <p:spPr>
          <a:xfrm>
            <a:off x="384523" y="1648089"/>
            <a:ext cx="2376264" cy="534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u="sng" dirty="0" smtClean="0"/>
              <a:t>Generation of Base DataStructure</a:t>
            </a:r>
            <a:endParaRPr lang="de-CH" u="sng" dirty="0"/>
          </a:p>
        </p:txBody>
      </p:sp>
    </p:spTree>
    <p:extLst>
      <p:ext uri="{BB962C8B-B14F-4D97-AF65-F5344CB8AC3E}">
        <p14:creationId xmlns:p14="http://schemas.microsoft.com/office/powerpoint/2010/main" val="2841352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7504" y="116632"/>
            <a:ext cx="590465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u="sng" dirty="0" smtClean="0"/>
              <a:t>2.2 Compiled Base Data from Smart Choice</a:t>
            </a:r>
            <a:endParaRPr lang="de-CH" u="sng" dirty="0"/>
          </a:p>
        </p:txBody>
      </p:sp>
      <p:grpSp>
        <p:nvGrpSpPr>
          <p:cNvPr id="3" name="Group 2"/>
          <p:cNvGrpSpPr/>
          <p:nvPr/>
        </p:nvGrpSpPr>
        <p:grpSpPr>
          <a:xfrm>
            <a:off x="3419872" y="836712"/>
            <a:ext cx="2518528" cy="1800000"/>
            <a:chOff x="2548975" y="103736"/>
            <a:chExt cx="3553233" cy="1620004"/>
          </a:xfrm>
          <a:scene3d>
            <a:camera prst="orthographicFront"/>
            <a:lightRig rig="flat" dir="t"/>
          </a:scene3d>
        </p:grpSpPr>
        <p:sp>
          <p:nvSpPr>
            <p:cNvPr id="4" name="Rectangle 3"/>
            <p:cNvSpPr/>
            <p:nvPr/>
          </p:nvSpPr>
          <p:spPr>
            <a:xfrm>
              <a:off x="2548975" y="103736"/>
              <a:ext cx="3553233" cy="1620004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" name="Rectangle 4"/>
            <p:cNvSpPr/>
            <p:nvPr/>
          </p:nvSpPr>
          <p:spPr>
            <a:xfrm>
              <a:off x="2548975" y="103736"/>
              <a:ext cx="3553233" cy="16200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Table Name: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Projects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Primary Key: 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PiId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Keys to related tables: 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TkId, WsId, HrExId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Attributes: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Only Attributes from Projects View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469360" y="836712"/>
            <a:ext cx="2518528" cy="1800000"/>
            <a:chOff x="2548975" y="103736"/>
            <a:chExt cx="3553233" cy="1620004"/>
          </a:xfrm>
          <a:scene3d>
            <a:camera prst="orthographicFront"/>
            <a:lightRig rig="flat" dir="t"/>
          </a:scene3d>
        </p:grpSpPr>
        <p:sp>
          <p:nvSpPr>
            <p:cNvPr id="7" name="Rectangle 6"/>
            <p:cNvSpPr/>
            <p:nvPr/>
          </p:nvSpPr>
          <p:spPr>
            <a:xfrm>
              <a:off x="2548975" y="103736"/>
              <a:ext cx="3553233" cy="1620004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2548975" y="103736"/>
              <a:ext cx="3553233" cy="16200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Tablename: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PiStrategicCropSplits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Primary Key: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PiId@ PiStrategicCrop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Keys to related tables: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PiId, PiId@PiStrategicCrop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Attributes</a:t>
              </a:r>
              <a:r>
                <a:rPr lang="de-CH" sz="1000" dirty="0"/>
                <a:t>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PiStrategicCropPercentages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72283" y="4869360"/>
            <a:ext cx="2518528" cy="1800000"/>
            <a:chOff x="2548975" y="103736"/>
            <a:chExt cx="3553233" cy="1620004"/>
          </a:xfrm>
          <a:scene3d>
            <a:camera prst="orthographicFront"/>
            <a:lightRig rig="flat" dir="t"/>
          </a:scene3d>
        </p:grpSpPr>
        <p:sp>
          <p:nvSpPr>
            <p:cNvPr id="10" name="Rectangle 9"/>
            <p:cNvSpPr/>
            <p:nvPr/>
          </p:nvSpPr>
          <p:spPr>
            <a:xfrm>
              <a:off x="2548975" y="103736"/>
              <a:ext cx="3553233" cy="1620004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2548975" y="103736"/>
              <a:ext cx="3553233" cy="16200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Tablename: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 smtClean="0"/>
                <a:t>Hours&amp;ExpenditureLines</a:t>
              </a:r>
              <a:endParaRPr lang="de-CH" sz="1000" dirty="0"/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Primary Key: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 smtClean="0"/>
                <a:t>HrExId/RsId</a:t>
              </a:r>
              <a:endParaRPr lang="de-CH" sz="1000" dirty="0"/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Keys to related tables: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TkId, WsId, PiId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Attributes</a:t>
              </a:r>
              <a:r>
                <a:rPr lang="de-CH" sz="1000" dirty="0"/>
                <a:t>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Hours, Costs, Units, RBS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421624" y="4869360"/>
            <a:ext cx="2518528" cy="1800000"/>
            <a:chOff x="2548975" y="103736"/>
            <a:chExt cx="3553233" cy="1620004"/>
          </a:xfrm>
          <a:scene3d>
            <a:camera prst="orthographicFront"/>
            <a:lightRig rig="flat" dir="t"/>
          </a:scene3d>
        </p:grpSpPr>
        <p:sp>
          <p:nvSpPr>
            <p:cNvPr id="16" name="Rectangle 15"/>
            <p:cNvSpPr/>
            <p:nvPr/>
          </p:nvSpPr>
          <p:spPr>
            <a:xfrm>
              <a:off x="2548975" y="103736"/>
              <a:ext cx="3553233" cy="1620004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2548975" y="103736"/>
              <a:ext cx="3553233" cy="16200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Table Name: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Tasks</a:t>
              </a:r>
              <a:endParaRPr lang="de-CH" sz="1000" b="1" dirty="0"/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Primary Key: 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TkId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Keys to related tables: 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PiId, WsId, HrExId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Attributes: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Only Attributes from </a:t>
              </a:r>
              <a:r>
                <a:rPr lang="en-US" sz="1000" dirty="0" smtClean="0"/>
                <a:t>scheduling / Gantt </a:t>
              </a:r>
              <a:r>
                <a:rPr lang="en-US" sz="1000" dirty="0"/>
                <a:t>Activities </a:t>
              </a:r>
              <a:r>
                <a:rPr lang="de-CH" sz="1000" dirty="0"/>
                <a:t>View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3528" y="2853136"/>
            <a:ext cx="2518528" cy="1800000"/>
            <a:chOff x="2548975" y="103736"/>
            <a:chExt cx="3553233" cy="1620004"/>
          </a:xfrm>
          <a:scene3d>
            <a:camera prst="orthographicFront"/>
            <a:lightRig rig="flat" dir="t"/>
          </a:scene3d>
        </p:grpSpPr>
        <p:sp>
          <p:nvSpPr>
            <p:cNvPr id="22" name="Rectangle 21"/>
            <p:cNvSpPr/>
            <p:nvPr/>
          </p:nvSpPr>
          <p:spPr>
            <a:xfrm>
              <a:off x="2548975" y="103736"/>
              <a:ext cx="3553233" cy="1620004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2548975" y="103736"/>
              <a:ext cx="3553233" cy="16200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CH" sz="1000" b="1" dirty="0" smtClean="0"/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CH" sz="1000" b="1" dirty="0"/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 smtClean="0"/>
                <a:t>Table Name</a:t>
              </a:r>
              <a:r>
                <a:rPr lang="de-CH" sz="1000" b="1" dirty="0"/>
                <a:t>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Milestones</a:t>
              </a:r>
              <a:endParaRPr lang="de-CH" sz="1000" b="1" dirty="0"/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Primary Key: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MsId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Keys to related tables: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TkId, WsId, PiId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Attributes</a:t>
              </a:r>
              <a:r>
                <a:rPr lang="de-CH" sz="1000" dirty="0"/>
                <a:t>:</a:t>
              </a:r>
            </a:p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Only Attributes from </a:t>
              </a:r>
              <a:r>
                <a:rPr lang="en-US" sz="1000" dirty="0"/>
                <a:t>scheduling / Gantt Activities </a:t>
              </a:r>
              <a:r>
                <a:rPr lang="de-CH" sz="1000" dirty="0"/>
                <a:t>View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CH" sz="1000" dirty="0"/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CH" sz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421624" y="2853136"/>
            <a:ext cx="2518528" cy="1800000"/>
            <a:chOff x="2548975" y="103736"/>
            <a:chExt cx="3553233" cy="1620004"/>
          </a:xfrm>
          <a:scene3d>
            <a:camera prst="orthographicFront"/>
            <a:lightRig rig="flat" dir="t"/>
          </a:scene3d>
        </p:grpSpPr>
        <p:sp>
          <p:nvSpPr>
            <p:cNvPr id="25" name="Rectangle 24"/>
            <p:cNvSpPr/>
            <p:nvPr/>
          </p:nvSpPr>
          <p:spPr>
            <a:xfrm>
              <a:off x="2548975" y="103736"/>
              <a:ext cx="3553233" cy="1620004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2548975" y="103736"/>
              <a:ext cx="3553233" cy="16200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Table Name: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Workpackages</a:t>
              </a:r>
              <a:endParaRPr lang="de-CH" sz="1000" b="1" dirty="0"/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Primary Key: 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WsId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Keys to related tables: 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PiId, TkId, HrExId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Attributes: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None</a:t>
              </a: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2842056" y="3753136"/>
            <a:ext cx="577816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938400" y="1736712"/>
            <a:ext cx="577816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89249" y="2636912"/>
            <a:ext cx="4560" cy="242142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91529" y="4627018"/>
            <a:ext cx="4560" cy="242142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940152" y="5733256"/>
            <a:ext cx="577816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5" idx="1"/>
          </p:cNvCxnSpPr>
          <p:nvPr/>
        </p:nvCxnSpPr>
        <p:spPr>
          <a:xfrm>
            <a:off x="3131840" y="1736712"/>
            <a:ext cx="28803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131840" y="1736712"/>
            <a:ext cx="0" cy="20262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227308" y="1736712"/>
            <a:ext cx="1752" cy="39965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62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59904" y="269032"/>
            <a:ext cx="72008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u="sng" dirty="0"/>
              <a:t>3</a:t>
            </a:r>
            <a:r>
              <a:rPr lang="de-CH" u="sng" dirty="0" smtClean="0"/>
              <a:t>. Data Migration from Excel to Access</a:t>
            </a:r>
            <a:endParaRPr lang="de-CH" u="sng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544364"/>
            <a:ext cx="3625139" cy="2676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2915816" y="2492896"/>
            <a:ext cx="2207123" cy="1064809"/>
            <a:chOff x="2329380" y="1836680"/>
            <a:chExt cx="2207123" cy="1064809"/>
          </a:xfrm>
        </p:grpSpPr>
        <p:sp>
          <p:nvSpPr>
            <p:cNvPr id="5" name="Chevron 4"/>
            <p:cNvSpPr/>
            <p:nvPr/>
          </p:nvSpPr>
          <p:spPr>
            <a:xfrm>
              <a:off x="2329380" y="1836680"/>
              <a:ext cx="2207123" cy="1064808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Chevron 4"/>
            <p:cNvSpPr/>
            <p:nvPr/>
          </p:nvSpPr>
          <p:spPr>
            <a:xfrm rot="-5400000">
              <a:off x="2900537" y="1797927"/>
              <a:ext cx="1064808" cy="11423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vert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600" kern="1200" dirty="0" smtClean="0"/>
                <a:t>Macros in </a:t>
              </a:r>
              <a:r>
                <a:rPr lang="de-CH" sz="1600" kern="1200" dirty="0" smtClean="0"/>
                <a:t>MS Access</a:t>
              </a:r>
              <a:endParaRPr lang="de-CH" sz="16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9237" y="1544364"/>
            <a:ext cx="2202563" cy="3180780"/>
            <a:chOff x="1" y="1049397"/>
            <a:chExt cx="2202563" cy="2552187"/>
          </a:xfrm>
        </p:grpSpPr>
        <p:sp>
          <p:nvSpPr>
            <p:cNvPr id="8" name="Round Same Side Corner Rectangle 7"/>
            <p:cNvSpPr/>
            <p:nvPr/>
          </p:nvSpPr>
          <p:spPr>
            <a:xfrm rot="5400000">
              <a:off x="-174811" y="1224209"/>
              <a:ext cx="2552187" cy="2202563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ound Same Side Corner Rectangle 4"/>
            <p:cNvSpPr/>
            <p:nvPr/>
          </p:nvSpPr>
          <p:spPr>
            <a:xfrm>
              <a:off x="1" y="1156917"/>
              <a:ext cx="2095043" cy="2337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de-CH" sz="1400" b="1" u="sng" kern="1200" dirty="0"/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de-CH" sz="1400" b="1" u="sng" kern="1200" dirty="0"/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de-CH" sz="1400" b="1" u="sng" kern="1200" dirty="0"/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CH" sz="1400" dirty="0" smtClean="0"/>
                <a:t>Data </a:t>
              </a:r>
              <a:r>
                <a:rPr lang="de-CH" sz="1400" dirty="0" smtClean="0"/>
                <a:t>cleansing</a:t>
              </a:r>
              <a:r>
                <a:rPr lang="de-CH" sz="1400" dirty="0" smtClean="0"/>
                <a:t>. Remove all «Tabs» </a:t>
              </a:r>
              <a:r>
                <a:rPr lang="de-CH" sz="1400" dirty="0"/>
                <a:t>and </a:t>
              </a:r>
              <a:r>
                <a:rPr lang="de-CH" sz="1400" dirty="0" smtClean="0"/>
                <a:t>«Page Breaks» from the Excel tables</a:t>
              </a:r>
            </a:p>
            <a:p>
              <a:pPr marL="114300" lvl="1" indent="-114300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CH" sz="1400" kern="1200" dirty="0" smtClean="0"/>
                <a:t>Store the Excel tables as Tab-Delimited Text File (.txt)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CH" sz="1400" kern="1200" dirty="0" smtClean="0"/>
                <a:t>Migrate the </a:t>
              </a:r>
              <a:r>
                <a:rPr lang="de-CH" sz="1400" dirty="0" smtClean="0"/>
                <a:t>Tab-Delimited Text Files</a:t>
              </a:r>
              <a:r>
                <a:rPr lang="de-CH" sz="1400" dirty="0"/>
                <a:t> </a:t>
              </a:r>
              <a:r>
                <a:rPr lang="de-CH" sz="1400" kern="1200" dirty="0" smtClean="0"/>
                <a:t>into Access</a:t>
              </a:r>
              <a:endParaRPr lang="de-CH" sz="1400" kern="1200" dirty="0"/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384523" y="1648089"/>
            <a:ext cx="2376264" cy="534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u="sng" dirty="0" smtClean="0"/>
              <a:t>Generation of Base DataStructure</a:t>
            </a:r>
            <a:endParaRPr lang="de-CH" u="sng" dirty="0"/>
          </a:p>
        </p:txBody>
      </p:sp>
    </p:spTree>
    <p:extLst>
      <p:ext uri="{BB962C8B-B14F-4D97-AF65-F5344CB8AC3E}">
        <p14:creationId xmlns:p14="http://schemas.microsoft.com/office/powerpoint/2010/main" val="3716605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7504" y="116632"/>
            <a:ext cx="590465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u="sng" dirty="0" smtClean="0"/>
              <a:t>4.1 Additional Tables for Offline Customization</a:t>
            </a:r>
            <a:endParaRPr lang="de-CH" u="sng" dirty="0"/>
          </a:p>
        </p:txBody>
      </p:sp>
      <p:sp>
        <p:nvSpPr>
          <p:cNvPr id="27" name="Cross 26"/>
          <p:cNvSpPr/>
          <p:nvPr/>
        </p:nvSpPr>
        <p:spPr>
          <a:xfrm>
            <a:off x="2267744" y="1590763"/>
            <a:ext cx="288032" cy="292097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49" name="Group 48"/>
          <p:cNvGrpSpPr/>
          <p:nvPr/>
        </p:nvGrpSpPr>
        <p:grpSpPr>
          <a:xfrm>
            <a:off x="111885" y="764704"/>
            <a:ext cx="2518528" cy="1800000"/>
            <a:chOff x="2548975" y="103736"/>
            <a:chExt cx="3553233" cy="1620004"/>
          </a:xfrm>
          <a:scene3d>
            <a:camera prst="orthographicFront"/>
            <a:lightRig rig="flat" dir="t"/>
          </a:scene3d>
        </p:grpSpPr>
        <p:sp>
          <p:nvSpPr>
            <p:cNvPr id="50" name="Rectangle 49"/>
            <p:cNvSpPr/>
            <p:nvPr/>
          </p:nvSpPr>
          <p:spPr>
            <a:xfrm>
              <a:off x="2548975" y="103736"/>
              <a:ext cx="3553233" cy="1620004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1" name="Rectangle 50"/>
            <p:cNvSpPr/>
            <p:nvPr/>
          </p:nvSpPr>
          <p:spPr>
            <a:xfrm>
              <a:off x="2548975" y="103736"/>
              <a:ext cx="3553233" cy="16200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Tablename: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Hours&amp;ExpenditureLines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Primary Key: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HrExId/RsId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Keys to related tables: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TkId, WsId, PiId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Attributes</a:t>
              </a:r>
              <a:r>
                <a:rPr lang="de-CH" sz="1000" dirty="0"/>
                <a:t>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Hours, Costs, Units, RBS</a:t>
              </a:r>
              <a:endParaRPr lang="de-CH" sz="10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701544" y="764704"/>
            <a:ext cx="2518528" cy="1800000"/>
            <a:chOff x="2548975" y="103736"/>
            <a:chExt cx="3553233" cy="1620004"/>
          </a:xfrm>
          <a:scene3d>
            <a:camera prst="orthographicFront"/>
            <a:lightRig rig="flat" dir="t"/>
          </a:scene3d>
        </p:grpSpPr>
        <p:sp>
          <p:nvSpPr>
            <p:cNvPr id="53" name="Rectangle 52"/>
            <p:cNvSpPr/>
            <p:nvPr/>
          </p:nvSpPr>
          <p:spPr>
            <a:xfrm>
              <a:off x="2548975" y="103736"/>
              <a:ext cx="3553233" cy="1620004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4" name="Rectangle 53"/>
            <p:cNvSpPr/>
            <p:nvPr/>
          </p:nvSpPr>
          <p:spPr>
            <a:xfrm>
              <a:off x="2548975" y="103736"/>
              <a:ext cx="3553233" cy="16200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Tablename: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PiStrategicCropSplits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Primary Key: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PiId@ PiStrategicCrop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Keys to related tables: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PiId, PiId@PiStrategicCrop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Attributes</a:t>
              </a:r>
              <a:r>
                <a:rPr lang="de-CH" sz="1000" dirty="0"/>
                <a:t>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PiStrategicCropPercentages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378490" y="764704"/>
            <a:ext cx="2518528" cy="1800000"/>
            <a:chOff x="2548975" y="103736"/>
            <a:chExt cx="3553233" cy="1620004"/>
          </a:xfrm>
          <a:scene3d>
            <a:camera prst="orthographicFront"/>
            <a:lightRig rig="flat" dir="t"/>
          </a:scene3d>
        </p:grpSpPr>
        <p:sp>
          <p:nvSpPr>
            <p:cNvPr id="56" name="Rectangle 55"/>
            <p:cNvSpPr/>
            <p:nvPr/>
          </p:nvSpPr>
          <p:spPr>
            <a:xfrm>
              <a:off x="2548975" y="103736"/>
              <a:ext cx="3553233" cy="1620004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7" name="Rectangle 56"/>
            <p:cNvSpPr/>
            <p:nvPr/>
          </p:nvSpPr>
          <p:spPr>
            <a:xfrm>
              <a:off x="2548975" y="103736"/>
              <a:ext cx="3553233" cy="16200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Tablename: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Hours&amp;ExpenditureLines SpitByPiStrategicCrop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Primary Key: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HrExId/RsId@PiStrategicCrop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Keys to related tables: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TkId, WsId, PiId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Attributes</a:t>
              </a:r>
              <a:r>
                <a:rPr lang="de-CH" sz="1000" dirty="0"/>
                <a:t>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Hours, Costs, Units, RBS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22923" y="2780928"/>
            <a:ext cx="2518528" cy="1800000"/>
            <a:chOff x="2548975" y="103736"/>
            <a:chExt cx="3553233" cy="1620004"/>
          </a:xfrm>
          <a:scene3d>
            <a:camera prst="orthographicFront"/>
            <a:lightRig rig="flat" dir="t"/>
          </a:scene3d>
        </p:grpSpPr>
        <p:sp>
          <p:nvSpPr>
            <p:cNvPr id="59" name="Rectangle 58"/>
            <p:cNvSpPr/>
            <p:nvPr/>
          </p:nvSpPr>
          <p:spPr>
            <a:xfrm>
              <a:off x="2548975" y="103736"/>
              <a:ext cx="3553233" cy="1620004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0" name="Rectangle 59"/>
            <p:cNvSpPr/>
            <p:nvPr/>
          </p:nvSpPr>
          <p:spPr>
            <a:xfrm>
              <a:off x="2548975" y="103736"/>
              <a:ext cx="3553233" cy="16200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Table Name: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Projects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Primary Key: 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PiId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Keys to related tables: 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TkId, WsId, HrExId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Attributes: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Only Attributes from Projects View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383476" y="2853136"/>
            <a:ext cx="2518528" cy="1800000"/>
            <a:chOff x="2548975" y="103736"/>
            <a:chExt cx="3553233" cy="1620004"/>
          </a:xfrm>
          <a:scene3d>
            <a:camera prst="orthographicFront"/>
            <a:lightRig rig="flat" dir="t"/>
          </a:scene3d>
        </p:grpSpPr>
        <p:sp>
          <p:nvSpPr>
            <p:cNvPr id="62" name="Rectangle 61"/>
            <p:cNvSpPr/>
            <p:nvPr/>
          </p:nvSpPr>
          <p:spPr>
            <a:xfrm>
              <a:off x="2548975" y="103736"/>
              <a:ext cx="3553233" cy="1620004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3" name="Rectangle 62"/>
            <p:cNvSpPr/>
            <p:nvPr/>
          </p:nvSpPr>
          <p:spPr>
            <a:xfrm>
              <a:off x="2548975" y="103736"/>
              <a:ext cx="3553233" cy="16200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Table Name: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RDPortfolioReportingStructure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Primary Key: 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PiId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Keys to related tables: 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PiId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Attributes: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Technology, InnovationLifeCycle, InvestmentSegment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43511" y="4832375"/>
            <a:ext cx="2518528" cy="1800000"/>
            <a:chOff x="2548975" y="103736"/>
            <a:chExt cx="3553233" cy="1620004"/>
          </a:xfrm>
          <a:scene3d>
            <a:camera prst="orthographicFront"/>
            <a:lightRig rig="flat" dir="t"/>
          </a:scene3d>
        </p:grpSpPr>
        <p:sp>
          <p:nvSpPr>
            <p:cNvPr id="65" name="Rectangle 64"/>
            <p:cNvSpPr/>
            <p:nvPr/>
          </p:nvSpPr>
          <p:spPr>
            <a:xfrm>
              <a:off x="2548975" y="103736"/>
              <a:ext cx="3553233" cy="1620004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6" name="Rectangle 65"/>
            <p:cNvSpPr/>
            <p:nvPr/>
          </p:nvSpPr>
          <p:spPr>
            <a:xfrm>
              <a:off x="2548975" y="103736"/>
              <a:ext cx="3553233" cy="16200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Tablename: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PiStrategicCropSplits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Primary Key: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PiId@ PiStrategicCrop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Keys to related tables: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PiId, PiId@PiStrategicCrop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Attributes</a:t>
              </a:r>
              <a:r>
                <a:rPr lang="de-CH" sz="1000" dirty="0"/>
                <a:t>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PiStrategicCropPercentages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469707" y="4941168"/>
            <a:ext cx="2518528" cy="1800000"/>
            <a:chOff x="2548975" y="103736"/>
            <a:chExt cx="3553233" cy="1620004"/>
          </a:xfrm>
          <a:scene3d>
            <a:camera prst="orthographicFront"/>
            <a:lightRig rig="flat" dir="t"/>
          </a:scene3d>
        </p:grpSpPr>
        <p:sp>
          <p:nvSpPr>
            <p:cNvPr id="68" name="Rectangle 67"/>
            <p:cNvSpPr/>
            <p:nvPr/>
          </p:nvSpPr>
          <p:spPr>
            <a:xfrm>
              <a:off x="2548975" y="103736"/>
              <a:ext cx="3553233" cy="1620004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9" name="Rectangle 68"/>
            <p:cNvSpPr/>
            <p:nvPr/>
          </p:nvSpPr>
          <p:spPr>
            <a:xfrm>
              <a:off x="2548975" y="103736"/>
              <a:ext cx="3553233" cy="16200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Table Name: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BuildingBlocks&amp;StrategicPillars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Primary Key: 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PiId@PiStrategicCrop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Keys to related tables: 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PiId@PiStrategicCrop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Attributes: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Building Block, Strategic Pillar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949949" y="3423490"/>
            <a:ext cx="1681683" cy="659291"/>
            <a:chOff x="-7" y="1827460"/>
            <a:chExt cx="2207123" cy="1026488"/>
          </a:xfrm>
        </p:grpSpPr>
        <p:sp>
          <p:nvSpPr>
            <p:cNvPr id="71" name="Chevron 70"/>
            <p:cNvSpPr/>
            <p:nvPr/>
          </p:nvSpPr>
          <p:spPr>
            <a:xfrm>
              <a:off x="-7" y="1827460"/>
              <a:ext cx="2207123" cy="1026488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Chevron 4"/>
            <p:cNvSpPr/>
            <p:nvPr/>
          </p:nvSpPr>
          <p:spPr>
            <a:xfrm rot="16200000">
              <a:off x="590309" y="1750387"/>
              <a:ext cx="1026487" cy="11806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vert" wrap="square" lIns="10160" tIns="10160" rIns="10160" bIns="10160" numCol="1" spcCol="1270" anchor="ctr" anchorCtr="0">
              <a:noAutofit/>
            </a:bodyPr>
            <a:lstStyle/>
            <a:p>
              <a:pPr lvl="0"/>
              <a:r>
                <a:rPr lang="de-CH" sz="1600" dirty="0" smtClean="0"/>
                <a:t>Macros in MS </a:t>
              </a:r>
              <a:r>
                <a:rPr lang="de-CH" sz="1600" dirty="0"/>
                <a:t>Access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932040" y="1407165"/>
            <a:ext cx="1681683" cy="659292"/>
            <a:chOff x="-7" y="1827460"/>
            <a:chExt cx="2207123" cy="1026489"/>
          </a:xfrm>
        </p:grpSpPr>
        <p:sp>
          <p:nvSpPr>
            <p:cNvPr id="74" name="Chevron 73"/>
            <p:cNvSpPr/>
            <p:nvPr/>
          </p:nvSpPr>
          <p:spPr>
            <a:xfrm>
              <a:off x="-7" y="1827460"/>
              <a:ext cx="2207123" cy="1026488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Chevron 4"/>
            <p:cNvSpPr/>
            <p:nvPr/>
          </p:nvSpPr>
          <p:spPr>
            <a:xfrm rot="-5400000">
              <a:off x="590310" y="1750387"/>
              <a:ext cx="1026488" cy="11806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vert" wrap="square" lIns="10160" tIns="10160" rIns="10160" bIns="10160" numCol="1" spcCol="1270" anchor="ctr" anchorCtr="0">
              <a:noAutofit/>
            </a:bodyPr>
            <a:lstStyle/>
            <a:p>
              <a:pPr lvl="0"/>
              <a:r>
                <a:rPr lang="de-CH" sz="1600" dirty="0" smtClean="0"/>
                <a:t>Macros in MS </a:t>
              </a:r>
              <a:r>
                <a:rPr lang="de-CH" sz="1600" dirty="0"/>
                <a:t>Access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949949" y="5511521"/>
            <a:ext cx="1681683" cy="659292"/>
            <a:chOff x="-7" y="1827460"/>
            <a:chExt cx="2207123" cy="1026489"/>
          </a:xfrm>
        </p:grpSpPr>
        <p:sp>
          <p:nvSpPr>
            <p:cNvPr id="7" name="Chevron 6"/>
            <p:cNvSpPr/>
            <p:nvPr/>
          </p:nvSpPr>
          <p:spPr>
            <a:xfrm>
              <a:off x="-7" y="1827460"/>
              <a:ext cx="2207123" cy="1026488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Chevron 4"/>
            <p:cNvSpPr/>
            <p:nvPr/>
          </p:nvSpPr>
          <p:spPr>
            <a:xfrm rot="-5400000">
              <a:off x="590310" y="1750387"/>
              <a:ext cx="1026488" cy="11806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vert" wrap="square" lIns="10160" tIns="10160" rIns="10160" bIns="10160" numCol="1" spcCol="1270" anchor="ctr" anchorCtr="0">
              <a:noAutofit/>
            </a:bodyPr>
            <a:lstStyle/>
            <a:p>
              <a:pPr lvl="0"/>
              <a:r>
                <a:rPr lang="de-CH" sz="1600" dirty="0" smtClean="0"/>
                <a:t>Porfolio Managers</a:t>
              </a:r>
              <a:endParaRPr lang="de-CH" sz="1600" dirty="0"/>
            </a:p>
          </p:txBody>
        </p:sp>
      </p:grpSp>
      <p:sp>
        <p:nvSpPr>
          <p:cNvPr id="34" name="Cross 33"/>
          <p:cNvSpPr/>
          <p:nvPr/>
        </p:nvSpPr>
        <p:spPr>
          <a:xfrm>
            <a:off x="2518023" y="1518655"/>
            <a:ext cx="288032" cy="292097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4481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19872" y="836712"/>
            <a:ext cx="2518528" cy="1800000"/>
            <a:chOff x="2548975" y="103736"/>
            <a:chExt cx="3553233" cy="1620004"/>
          </a:xfrm>
          <a:scene3d>
            <a:camera prst="orthographicFront"/>
            <a:lightRig rig="flat" dir="t"/>
          </a:scene3d>
        </p:grpSpPr>
        <p:sp>
          <p:nvSpPr>
            <p:cNvPr id="5" name="Rectangle 4"/>
            <p:cNvSpPr/>
            <p:nvPr/>
          </p:nvSpPr>
          <p:spPr>
            <a:xfrm>
              <a:off x="2548975" y="103736"/>
              <a:ext cx="3553233" cy="1620004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2548975" y="103736"/>
              <a:ext cx="3553233" cy="16200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Table Name: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Projects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Primary Key: 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PiId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Keys to related tables: 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TkId, WsId, HrExId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Attributes: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Only Attributes from Projects View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469360" y="836712"/>
            <a:ext cx="2518528" cy="1800000"/>
            <a:chOff x="2548975" y="103736"/>
            <a:chExt cx="3553233" cy="1620004"/>
          </a:xfrm>
          <a:scene3d>
            <a:camera prst="orthographicFront"/>
            <a:lightRig rig="flat" dir="t"/>
          </a:scene3d>
        </p:grpSpPr>
        <p:sp>
          <p:nvSpPr>
            <p:cNvPr id="8" name="Rectangle 7"/>
            <p:cNvSpPr/>
            <p:nvPr/>
          </p:nvSpPr>
          <p:spPr>
            <a:xfrm>
              <a:off x="2548975" y="103736"/>
              <a:ext cx="3553233" cy="1620004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2548975" y="103736"/>
              <a:ext cx="3553233" cy="16200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Tablename: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PiStrategicCropSplits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Primary Key: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PiId@ PiStrategicCrop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Keys to related tables: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PiId, PiId@PiStrategicCrop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Attributes</a:t>
              </a:r>
              <a:r>
                <a:rPr lang="de-CH" sz="1000" dirty="0"/>
                <a:t>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PiStrategicCropPercentages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472283" y="4869360"/>
            <a:ext cx="2518528" cy="1800000"/>
            <a:chOff x="2548975" y="103736"/>
            <a:chExt cx="3553233" cy="1620004"/>
          </a:xfrm>
          <a:scene3d>
            <a:camera prst="orthographicFront"/>
            <a:lightRig rig="flat" dir="t"/>
          </a:scene3d>
        </p:grpSpPr>
        <p:sp>
          <p:nvSpPr>
            <p:cNvPr id="11" name="Rectangle 10"/>
            <p:cNvSpPr/>
            <p:nvPr/>
          </p:nvSpPr>
          <p:spPr>
            <a:xfrm>
              <a:off x="2548975" y="103736"/>
              <a:ext cx="3553233" cy="1620004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2548975" y="103736"/>
              <a:ext cx="3553233" cy="16200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Tablename: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Hours&amp;ExpenditureLines SpitByPiStrategicCrop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Primary Key: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HrExId/RsId@PiStrategicCrop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Keys to related tables: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TkId, WsId, PiId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Attributes</a:t>
              </a:r>
              <a:r>
                <a:rPr lang="de-CH" sz="1000" dirty="0"/>
                <a:t>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Hours, Costs, Units, RBS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469360" y="2839133"/>
            <a:ext cx="2518528" cy="1800000"/>
            <a:chOff x="2548975" y="103736"/>
            <a:chExt cx="3553233" cy="1620004"/>
          </a:xfrm>
          <a:scene3d>
            <a:camera prst="orthographicFront"/>
            <a:lightRig rig="flat" dir="t"/>
          </a:scene3d>
        </p:grpSpPr>
        <p:sp>
          <p:nvSpPr>
            <p:cNvPr id="14" name="Rectangle 13"/>
            <p:cNvSpPr/>
            <p:nvPr/>
          </p:nvSpPr>
          <p:spPr>
            <a:xfrm>
              <a:off x="2548975" y="103736"/>
              <a:ext cx="3553233" cy="1620004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2548975" y="103736"/>
              <a:ext cx="3553233" cy="16200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Table Name: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BuildingBlocks&amp;StrategicPillars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Primary Key: 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PiId@PiStrategicCrop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Keys to related tables: 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PiId@PiStrategicCrop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Attributes: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Building Block, Strategic Pillar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21624" y="4869360"/>
            <a:ext cx="2518528" cy="1800000"/>
            <a:chOff x="2548975" y="103736"/>
            <a:chExt cx="3553233" cy="1620004"/>
          </a:xfrm>
          <a:scene3d>
            <a:camera prst="orthographicFront"/>
            <a:lightRig rig="flat" dir="t"/>
          </a:scene3d>
        </p:grpSpPr>
        <p:sp>
          <p:nvSpPr>
            <p:cNvPr id="17" name="Rectangle 16"/>
            <p:cNvSpPr/>
            <p:nvPr/>
          </p:nvSpPr>
          <p:spPr>
            <a:xfrm>
              <a:off x="2548975" y="103736"/>
              <a:ext cx="3553233" cy="1620004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2548975" y="103736"/>
              <a:ext cx="3553233" cy="16200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Table Name: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Tasks</a:t>
              </a:r>
              <a:endParaRPr lang="de-CH" sz="1000" b="1" dirty="0"/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Primary Key: 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TkId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Keys to related tables: 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PiId, WsId, HrExId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Attributes: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Only Attributes from </a:t>
              </a:r>
              <a:r>
                <a:rPr lang="en-US" sz="1000" dirty="0" smtClean="0"/>
                <a:t>scheduling / Gantt </a:t>
              </a:r>
              <a:r>
                <a:rPr lang="en-US" sz="1000" dirty="0"/>
                <a:t>Activities </a:t>
              </a:r>
              <a:r>
                <a:rPr lang="de-CH" sz="1000" dirty="0"/>
                <a:t>View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3528" y="836712"/>
            <a:ext cx="2518528" cy="1800000"/>
            <a:chOff x="2548975" y="103736"/>
            <a:chExt cx="3553233" cy="1620004"/>
          </a:xfrm>
          <a:scene3d>
            <a:camera prst="orthographicFront"/>
            <a:lightRig rig="flat" dir="t"/>
          </a:scene3d>
        </p:grpSpPr>
        <p:sp>
          <p:nvSpPr>
            <p:cNvPr id="23" name="Rectangle 22"/>
            <p:cNvSpPr/>
            <p:nvPr/>
          </p:nvSpPr>
          <p:spPr>
            <a:xfrm>
              <a:off x="2548975" y="103736"/>
              <a:ext cx="3553233" cy="1620004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4" name="Rectangle 23"/>
            <p:cNvSpPr/>
            <p:nvPr/>
          </p:nvSpPr>
          <p:spPr>
            <a:xfrm>
              <a:off x="2548975" y="103736"/>
              <a:ext cx="3553233" cy="16200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Table Name: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RDPortfolioReportingStructure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Primary Key: 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PiId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Keys to related tables: 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PiId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Attributes: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Technology, InnovationLifeCycle, InvestmentSegment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23528" y="2853136"/>
            <a:ext cx="2518528" cy="1800000"/>
            <a:chOff x="2548975" y="103736"/>
            <a:chExt cx="3553233" cy="1620004"/>
          </a:xfrm>
          <a:scene3d>
            <a:camera prst="orthographicFront"/>
            <a:lightRig rig="flat" dir="t"/>
          </a:scene3d>
        </p:grpSpPr>
        <p:sp>
          <p:nvSpPr>
            <p:cNvPr id="26" name="Rectangle 25"/>
            <p:cNvSpPr/>
            <p:nvPr/>
          </p:nvSpPr>
          <p:spPr>
            <a:xfrm>
              <a:off x="2548975" y="103736"/>
              <a:ext cx="3553233" cy="1620004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2548975" y="103736"/>
              <a:ext cx="3553233" cy="16200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CH" sz="1000" b="1" dirty="0" smtClean="0"/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CH" sz="1000" b="1" dirty="0"/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 smtClean="0"/>
                <a:t>Table Name</a:t>
              </a:r>
              <a:r>
                <a:rPr lang="de-CH" sz="1000" b="1" dirty="0"/>
                <a:t>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Milestones</a:t>
              </a:r>
              <a:endParaRPr lang="de-CH" sz="1000" b="1" dirty="0"/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Primary Key: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MsId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Keys to related tables: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TkId, WsId, PiId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Attributes</a:t>
              </a:r>
              <a:r>
                <a:rPr lang="de-CH" sz="1000" dirty="0"/>
                <a:t>:</a:t>
              </a:r>
            </a:p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Only Attributes from </a:t>
              </a:r>
              <a:r>
                <a:rPr lang="en-US" sz="1000" dirty="0"/>
                <a:t>scheduling / Gantt Activities </a:t>
              </a:r>
              <a:r>
                <a:rPr lang="de-CH" sz="1000" dirty="0"/>
                <a:t>View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CH" sz="1000" dirty="0"/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CH" sz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421624" y="2853136"/>
            <a:ext cx="2518528" cy="1800000"/>
            <a:chOff x="2548975" y="103736"/>
            <a:chExt cx="3553233" cy="1620004"/>
          </a:xfrm>
          <a:scene3d>
            <a:camera prst="orthographicFront"/>
            <a:lightRig rig="flat" dir="t"/>
          </a:scene3d>
        </p:grpSpPr>
        <p:sp>
          <p:nvSpPr>
            <p:cNvPr id="30" name="Rectangle 29"/>
            <p:cNvSpPr/>
            <p:nvPr/>
          </p:nvSpPr>
          <p:spPr>
            <a:xfrm>
              <a:off x="2548975" y="103736"/>
              <a:ext cx="3553233" cy="1620004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2548975" y="103736"/>
              <a:ext cx="3553233" cy="16200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Table Name: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Workpackages</a:t>
              </a:r>
              <a:endParaRPr lang="de-CH" sz="1000" b="1" dirty="0"/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Primary Key: 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WsId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Keys to related tables: 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PiId, TkId, HrExId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b="1" dirty="0"/>
                <a:t>Attributes: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000" dirty="0"/>
                <a:t>None</a:t>
              </a:r>
            </a:p>
          </p:txBody>
        </p:sp>
      </p:grpSp>
      <p:cxnSp>
        <p:nvCxnSpPr>
          <p:cNvPr id="2049" name="Straight Arrow Connector 2048"/>
          <p:cNvCxnSpPr/>
          <p:nvPr/>
        </p:nvCxnSpPr>
        <p:spPr>
          <a:xfrm>
            <a:off x="2842056" y="3753136"/>
            <a:ext cx="577816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938400" y="3762947"/>
            <a:ext cx="577816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938400" y="1736712"/>
            <a:ext cx="577816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689249" y="2636912"/>
            <a:ext cx="4560" cy="242142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691529" y="4627018"/>
            <a:ext cx="4560" cy="242142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726987" y="2636912"/>
            <a:ext cx="4560" cy="242142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724064" y="4627018"/>
            <a:ext cx="4560" cy="242142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940152" y="5733256"/>
            <a:ext cx="577816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Connector 2058"/>
          <p:cNvCxnSpPr/>
          <p:nvPr/>
        </p:nvCxnSpPr>
        <p:spPr>
          <a:xfrm flipH="1">
            <a:off x="3130964" y="1736712"/>
            <a:ext cx="876" cy="40326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6227308" y="1736712"/>
            <a:ext cx="1752" cy="39965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itle 1"/>
          <p:cNvSpPr txBox="1">
            <a:spLocks/>
          </p:cNvSpPr>
          <p:nvPr/>
        </p:nvSpPr>
        <p:spPr>
          <a:xfrm>
            <a:off x="107504" y="116632"/>
            <a:ext cx="590465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u="sng" dirty="0" smtClean="0"/>
              <a:t>4.2 Extended Data Structure in Access</a:t>
            </a:r>
            <a:endParaRPr lang="de-CH" u="sng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843808" y="1736712"/>
            <a:ext cx="577816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8" idx="1"/>
          </p:cNvCxnSpPr>
          <p:nvPr/>
        </p:nvCxnSpPr>
        <p:spPr>
          <a:xfrm>
            <a:off x="3130964" y="5769360"/>
            <a:ext cx="29066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418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7504" y="116632"/>
            <a:ext cx="6696744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u="sng" dirty="0"/>
              <a:t>5</a:t>
            </a:r>
            <a:r>
              <a:rPr lang="de-CH" u="sng" dirty="0" smtClean="0"/>
              <a:t>. Customized DataSets/Reports</a:t>
            </a:r>
            <a:endParaRPr lang="de-CH" u="sng" dirty="0"/>
          </a:p>
        </p:txBody>
      </p:sp>
      <p:grpSp>
        <p:nvGrpSpPr>
          <p:cNvPr id="6" name="Group 5"/>
          <p:cNvGrpSpPr/>
          <p:nvPr/>
        </p:nvGrpSpPr>
        <p:grpSpPr>
          <a:xfrm>
            <a:off x="4067944" y="2447704"/>
            <a:ext cx="2207123" cy="1026489"/>
            <a:chOff x="-7" y="1827460"/>
            <a:chExt cx="2207123" cy="1026489"/>
          </a:xfrm>
        </p:grpSpPr>
        <p:sp>
          <p:nvSpPr>
            <p:cNvPr id="7" name="Chevron 6"/>
            <p:cNvSpPr/>
            <p:nvPr/>
          </p:nvSpPr>
          <p:spPr>
            <a:xfrm>
              <a:off x="-7" y="1827460"/>
              <a:ext cx="2207123" cy="1026488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Chevron 4"/>
            <p:cNvSpPr/>
            <p:nvPr/>
          </p:nvSpPr>
          <p:spPr>
            <a:xfrm rot="-5400000">
              <a:off x="590310" y="1750387"/>
              <a:ext cx="1026488" cy="11806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vert" wrap="square" lIns="10160" tIns="10160" rIns="10160" bIns="10160" numCol="1" spcCol="1270" anchor="ctr" anchorCtr="0">
              <a:noAutofit/>
            </a:bodyPr>
            <a:lstStyle/>
            <a:p>
              <a:pPr lvl="0"/>
              <a:r>
                <a:rPr lang="de-CH" sz="1600" dirty="0" smtClean="0"/>
                <a:t>SQL Queries and Macros </a:t>
              </a:r>
              <a:r>
                <a:rPr lang="de-CH" sz="1600" dirty="0" smtClean="0"/>
                <a:t>in MS </a:t>
              </a:r>
              <a:r>
                <a:rPr lang="de-CH" sz="1600" dirty="0"/>
                <a:t>Access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33" y="1412776"/>
            <a:ext cx="3666183" cy="2750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6516216" y="1842470"/>
            <a:ext cx="1892496" cy="2556244"/>
            <a:chOff x="2297887" y="1050508"/>
            <a:chExt cx="1892496" cy="2556244"/>
          </a:xfrm>
        </p:grpSpPr>
        <p:sp>
          <p:nvSpPr>
            <p:cNvPr id="10" name="Round Same Side Corner Rectangle 9"/>
            <p:cNvSpPr/>
            <p:nvPr/>
          </p:nvSpPr>
          <p:spPr>
            <a:xfrm rot="5400000">
              <a:off x="1966013" y="1382382"/>
              <a:ext cx="2556244" cy="1892496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ound Same Side Corner Rectangle 4"/>
            <p:cNvSpPr/>
            <p:nvPr/>
          </p:nvSpPr>
          <p:spPr>
            <a:xfrm>
              <a:off x="2297887" y="1142892"/>
              <a:ext cx="1800112" cy="23714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de-CH" sz="1400" kern="1200" dirty="0" smtClean="0"/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CH" sz="1400" kern="1200" dirty="0" smtClean="0"/>
                <a:t>Functional Reporting</a:t>
              </a:r>
              <a:endParaRPr lang="de-CH" sz="1400" b="1" u="sng" kern="1200" dirty="0"/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CH" sz="1400" kern="1200" dirty="0" smtClean="0"/>
                <a:t>Portfolio Reporting</a:t>
              </a:r>
              <a:endParaRPr lang="de-CH" sz="1400" kern="1200" dirty="0"/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CH" sz="1400" kern="1200" dirty="0" smtClean="0"/>
                <a:t>Milestone Reporting</a:t>
              </a:r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CH" sz="1400" dirty="0" smtClean="0"/>
                <a:t>Data Quality Tool Input</a:t>
              </a:r>
              <a:endParaRPr lang="de-CH" sz="1400" kern="1200" dirty="0"/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CH" sz="1400" kern="1200" dirty="0" smtClean="0"/>
                <a:t>Other Customized Reports</a:t>
              </a:r>
              <a:endParaRPr lang="de-CH" sz="1400" kern="1200" dirty="0"/>
            </a:p>
          </p:txBody>
        </p:sp>
      </p:grpSp>
      <p:sp>
        <p:nvSpPr>
          <p:cNvPr id="4" name="Title 1"/>
          <p:cNvSpPr txBox="1">
            <a:spLocks/>
          </p:cNvSpPr>
          <p:nvPr/>
        </p:nvSpPr>
        <p:spPr>
          <a:xfrm>
            <a:off x="6156176" y="1916832"/>
            <a:ext cx="237626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b="1" u="sng" dirty="0" smtClean="0"/>
              <a:t>Customized DataSets/Reports</a:t>
            </a:r>
            <a:endParaRPr lang="de-CH" b="1" u="sng" dirty="0"/>
          </a:p>
        </p:txBody>
      </p:sp>
    </p:spTree>
    <p:extLst>
      <p:ext uri="{BB962C8B-B14F-4D97-AF65-F5344CB8AC3E}">
        <p14:creationId xmlns:p14="http://schemas.microsoft.com/office/powerpoint/2010/main" val="1100159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>
          <a:xfrm>
            <a:off x="259904" y="269032"/>
            <a:ext cx="72008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u="sng" dirty="0"/>
              <a:t>6</a:t>
            </a:r>
            <a:r>
              <a:rPr lang="de-CH" u="sng" dirty="0" smtClean="0"/>
              <a:t>. Change Requests for Quarterly Reports</a:t>
            </a:r>
            <a:endParaRPr lang="de-CH" u="sng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896000"/>
            <a:ext cx="3666183" cy="2750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483593" y="1844824"/>
            <a:ext cx="2202563" cy="2552187"/>
            <a:chOff x="1" y="1049397"/>
            <a:chExt cx="2202563" cy="2552187"/>
          </a:xfrm>
        </p:grpSpPr>
        <p:sp>
          <p:nvSpPr>
            <p:cNvPr id="8" name="Round Same Side Corner Rectangle 7"/>
            <p:cNvSpPr/>
            <p:nvPr/>
          </p:nvSpPr>
          <p:spPr>
            <a:xfrm rot="5400000">
              <a:off x="-174811" y="1224209"/>
              <a:ext cx="2552187" cy="2202563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ound Same Side Corner Rectangle 4"/>
            <p:cNvSpPr/>
            <p:nvPr/>
          </p:nvSpPr>
          <p:spPr>
            <a:xfrm>
              <a:off x="1" y="1156917"/>
              <a:ext cx="2095043" cy="2337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CH" sz="1400" kern="1200" dirty="0" smtClean="0"/>
                <a:t>Template </a:t>
              </a:r>
              <a:r>
                <a:rPr lang="de-CH" sz="1400" kern="1200" dirty="0" smtClean="0"/>
                <a:t>tables </a:t>
              </a:r>
              <a:r>
                <a:rPr lang="de-CH" sz="1400" kern="1200" dirty="0" smtClean="0"/>
                <a:t>where requested change requests are entered</a:t>
              </a:r>
              <a:endParaRPr lang="de-CH" sz="1400" b="1" u="sng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15816" y="2588514"/>
            <a:ext cx="2207123" cy="1064809"/>
            <a:chOff x="2329380" y="1836680"/>
            <a:chExt cx="2207123" cy="1064809"/>
          </a:xfrm>
        </p:grpSpPr>
        <p:sp>
          <p:nvSpPr>
            <p:cNvPr id="11" name="Chevron 10"/>
            <p:cNvSpPr/>
            <p:nvPr/>
          </p:nvSpPr>
          <p:spPr>
            <a:xfrm>
              <a:off x="2329380" y="1836680"/>
              <a:ext cx="2207123" cy="1064808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Chevron 4"/>
            <p:cNvSpPr/>
            <p:nvPr/>
          </p:nvSpPr>
          <p:spPr>
            <a:xfrm rot="-5400000">
              <a:off x="2900537" y="1797927"/>
              <a:ext cx="1064808" cy="11423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vert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600" kern="1200" dirty="0" smtClean="0"/>
                <a:t>Update- Queries or Macros in MS Access</a:t>
              </a:r>
              <a:endParaRPr lang="de-CH" sz="1600" kern="1200" dirty="0"/>
            </a:p>
          </p:txBody>
        </p:sp>
      </p:grpSp>
      <p:sp>
        <p:nvSpPr>
          <p:cNvPr id="2" name="Title 1"/>
          <p:cNvSpPr txBox="1">
            <a:spLocks/>
          </p:cNvSpPr>
          <p:nvPr/>
        </p:nvSpPr>
        <p:spPr>
          <a:xfrm>
            <a:off x="467544" y="2054344"/>
            <a:ext cx="2160240" cy="534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u="sng" dirty="0" smtClean="0"/>
              <a:t>Change Requests for Quarterly Reports</a:t>
            </a:r>
            <a:endParaRPr lang="de-CH" u="sng" dirty="0"/>
          </a:p>
        </p:txBody>
      </p:sp>
    </p:spTree>
    <p:extLst>
      <p:ext uri="{BB962C8B-B14F-4D97-AF65-F5344CB8AC3E}">
        <p14:creationId xmlns:p14="http://schemas.microsoft.com/office/powerpoint/2010/main" val="396232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717</Words>
  <Application>Microsoft Office PowerPoint</Application>
  <PresentationFormat>On-screen Show (4:3)</PresentationFormat>
  <Paragraphs>211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Syngenta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Syngenta</dc:creator>
  <cp:lastModifiedBy>Syngenta</cp:lastModifiedBy>
  <cp:revision>45</cp:revision>
  <dcterms:created xsi:type="dcterms:W3CDTF">2012-10-29T10:03:45Z</dcterms:created>
  <dcterms:modified xsi:type="dcterms:W3CDTF">2012-10-31T13:17:52Z</dcterms:modified>
</cp:coreProperties>
</file>