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116" d="100"/>
          <a:sy n="116" d="100"/>
        </p:scale>
        <p:origin x="593"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2018/11/7</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2018/11/7</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2018/11/7</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2018/11/7</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2018/11/7</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2018/11/7</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2018/11/7</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2018/11/7</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2018/11/7</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2018/11/7</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2018/11/7</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2018/11/7</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調達仕入システム要件定義書</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2" y="5229200"/>
            <a:ext cx="5789935" cy="576064"/>
          </a:xfrm>
        </p:spPr>
        <p:txBody>
          <a:bodyPr/>
          <a:lstStyle/>
          <a:p>
            <a:pPr algn="l" eaLnBrk="1" hangingPunct="1"/>
            <a:r>
              <a:rPr lang="en-US" altLang="ja-JP" dirty="0">
                <a:solidFill>
                  <a:schemeClr val="tx1"/>
                </a:solidFill>
                <a:latin typeface="Meiryo UI" panose="020B0604030504040204" pitchFamily="50" charset="-128"/>
                <a:ea typeface="Meiryo UI" panose="020B0604030504040204" pitchFamily="50" charset="-128"/>
              </a:rPr>
              <a:t>Salesforce</a:t>
            </a:r>
            <a:r>
              <a:rPr lang="ja-JP" altLang="en-US" dirty="0">
                <a:solidFill>
                  <a:schemeClr val="tx1"/>
                </a:solidFill>
                <a:latin typeface="Meiryo UI" panose="020B0604030504040204" pitchFamily="50" charset="-128"/>
                <a:ea typeface="Meiryo UI" panose="020B0604030504040204" pitchFamily="50" charset="-128"/>
              </a:rPr>
              <a:t>画面、端末、各種マスタ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マスタデータとは</a:t>
            </a:r>
          </a:p>
        </p:txBody>
      </p:sp>
      <p:sp>
        <p:nvSpPr>
          <p:cNvPr id="2" name="フローチャート: 磁気ディスク 1">
            <a:extLst>
              <a:ext uri="{FF2B5EF4-FFF2-40B4-BE49-F238E27FC236}">
                <a16:creationId xmlns:a16="http://schemas.microsoft.com/office/drawing/2014/main" id="{B6A3C737-C912-4A57-9C75-D7A5A28D2988}"/>
              </a:ext>
            </a:extLst>
          </p:cNvPr>
          <p:cNvSpPr/>
          <p:nvPr/>
        </p:nvSpPr>
        <p:spPr>
          <a:xfrm>
            <a:off x="899592" y="1412776"/>
            <a:ext cx="2664296" cy="21602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eiryo UI" panose="020B0604030504040204" pitchFamily="50" charset="-128"/>
                <a:ea typeface="Meiryo UI" panose="020B0604030504040204" pitchFamily="50" charset="-128"/>
              </a:rPr>
              <a:t>マスタ</a:t>
            </a:r>
          </a:p>
        </p:txBody>
      </p:sp>
      <p:sp>
        <p:nvSpPr>
          <p:cNvPr id="7" name="フローチャート: 磁気ディスク 6">
            <a:extLst>
              <a:ext uri="{FF2B5EF4-FFF2-40B4-BE49-F238E27FC236}">
                <a16:creationId xmlns:a16="http://schemas.microsoft.com/office/drawing/2014/main" id="{EE985501-33CA-4FC6-82AE-3718AEBD5631}"/>
              </a:ext>
            </a:extLst>
          </p:cNvPr>
          <p:cNvSpPr/>
          <p:nvPr/>
        </p:nvSpPr>
        <p:spPr>
          <a:xfrm>
            <a:off x="5436096" y="1412776"/>
            <a:ext cx="2664296" cy="2160240"/>
          </a:xfrm>
          <a:prstGeom prst="flowChartMagneticDisk">
            <a:avLst/>
          </a:prstGeom>
          <a:solidFill>
            <a:schemeClr val="accent6"/>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eiryo UI" panose="020B0604030504040204" pitchFamily="50" charset="-128"/>
                <a:ea typeface="Meiryo UI" panose="020B0604030504040204" pitchFamily="50" charset="-128"/>
              </a:rPr>
              <a:t>トランザクション</a:t>
            </a:r>
          </a:p>
        </p:txBody>
      </p:sp>
      <p:sp>
        <p:nvSpPr>
          <p:cNvPr id="5" name="矢印: 左右 4">
            <a:extLst>
              <a:ext uri="{FF2B5EF4-FFF2-40B4-BE49-F238E27FC236}">
                <a16:creationId xmlns:a16="http://schemas.microsoft.com/office/drawing/2014/main" id="{9242F38D-5711-411A-8D24-4EA1AC65EFE6}"/>
              </a:ext>
            </a:extLst>
          </p:cNvPr>
          <p:cNvSpPr/>
          <p:nvPr/>
        </p:nvSpPr>
        <p:spPr>
          <a:xfrm>
            <a:off x="3851920" y="2132856"/>
            <a:ext cx="1224136" cy="648072"/>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621E89C-08AC-44D7-A55A-67CA53581435}"/>
              </a:ext>
            </a:extLst>
          </p:cNvPr>
          <p:cNvSpPr txBox="1"/>
          <p:nvPr/>
        </p:nvSpPr>
        <p:spPr>
          <a:xfrm>
            <a:off x="791580" y="3717032"/>
            <a:ext cx="2894012" cy="1169551"/>
          </a:xfrm>
          <a:prstGeom prst="rect">
            <a:avLst/>
          </a:prstGeom>
          <a:solidFill>
            <a:schemeClr val="bg1">
              <a:lumMod val="95000"/>
            </a:schemeClr>
          </a:solidFill>
        </p:spPr>
        <p:txBody>
          <a:bodyPr wrap="square" rtlCol="0">
            <a:spAutoFit/>
          </a:bodyPr>
          <a:lstStyle/>
          <a:p>
            <a:r>
              <a:rPr lang="ja-JP" altLang="en-US" sz="1400" dirty="0">
                <a:latin typeface="Meiryo UI" panose="020B0604030504040204" pitchFamily="50" charset="-128"/>
                <a:ea typeface="Meiryo UI" panose="020B0604030504040204" pitchFamily="50" charset="-128"/>
              </a:rPr>
              <a:t>主に企業が社内向けや業務向けなどで構築する情報システムにおいて、製品や顧客や会計など多くのデータベースで共通となる、基本的な情報のこと。</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製品マスター、顧客マスターなど・・・</a:t>
            </a:r>
            <a:endParaRPr kumimoji="1" lang="ja-JP" altLang="en-US"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391B864A-50C2-4600-8E5B-6E23CEDADB61}"/>
              </a:ext>
            </a:extLst>
          </p:cNvPr>
          <p:cNvSpPr txBox="1"/>
          <p:nvPr/>
        </p:nvSpPr>
        <p:spPr>
          <a:xfrm>
            <a:off x="5321237" y="3717032"/>
            <a:ext cx="3031183" cy="1169551"/>
          </a:xfrm>
          <a:prstGeom prst="rect">
            <a:avLst/>
          </a:prstGeom>
          <a:solidFill>
            <a:schemeClr val="bg1">
              <a:lumMod val="95000"/>
            </a:schemeClr>
          </a:solidFill>
        </p:spPr>
        <p:txBody>
          <a:bodyPr wrap="square" rtlCol="0">
            <a:spAutoFit/>
          </a:bodyPr>
          <a:lstStyle/>
          <a:p>
            <a:r>
              <a:rPr lang="ja-JP" altLang="en-US" sz="1400" dirty="0">
                <a:latin typeface="Meiryo UI" panose="020B0604030504040204" pitchFamily="50" charset="-128"/>
                <a:ea typeface="Meiryo UI" panose="020B0604030504040204" pitchFamily="50" charset="-128"/>
              </a:rPr>
              <a:t>業務に伴って発生した出来事の詳細を記録したデータのこと。“</a:t>
            </a:r>
            <a:r>
              <a:rPr lang="en-US" altLang="ja-JP" sz="1400" dirty="0">
                <a:latin typeface="Meiryo UI" panose="020B0604030504040204" pitchFamily="50" charset="-128"/>
                <a:ea typeface="Meiryo UI" panose="020B0604030504040204" pitchFamily="50" charset="-128"/>
              </a:rPr>
              <a:t>transaction”</a:t>
            </a:r>
            <a:r>
              <a:rPr lang="ja-JP" altLang="en-US" sz="1400" dirty="0">
                <a:latin typeface="Meiryo UI" panose="020B0604030504040204" pitchFamily="50" charset="-128"/>
                <a:ea typeface="Meiryo UI" panose="020B0604030504040204" pitchFamily="50" charset="-128"/>
              </a:rPr>
              <a:t>とは「</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商</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取引」の意味。</a:t>
            </a:r>
            <a:endParaRPr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トランザクションデータにマスタデータが連携する。</a:t>
            </a:r>
          </a:p>
        </p:txBody>
      </p:sp>
      <p:sp>
        <p:nvSpPr>
          <p:cNvPr id="10" name="テキスト ボックス 9">
            <a:extLst>
              <a:ext uri="{FF2B5EF4-FFF2-40B4-BE49-F238E27FC236}">
                <a16:creationId xmlns:a16="http://schemas.microsoft.com/office/drawing/2014/main" id="{1CE170A6-6960-4536-89C6-3ED0F24813DD}"/>
              </a:ext>
            </a:extLst>
          </p:cNvPr>
          <p:cNvSpPr txBox="1"/>
          <p:nvPr/>
        </p:nvSpPr>
        <p:spPr>
          <a:xfrm>
            <a:off x="791580" y="5157192"/>
            <a:ext cx="7204216" cy="1384995"/>
          </a:xfrm>
          <a:prstGeom prst="rect">
            <a:avLst/>
          </a:prstGeom>
          <a:noFill/>
        </p:spPr>
        <p:txBody>
          <a:bodyPr wrap="none" rtlCol="0">
            <a:spAutoFit/>
          </a:bodyPr>
          <a:lstStyle/>
          <a:p>
            <a:r>
              <a:rPr kumimoji="1" lang="ja-JP" altLang="en-US" sz="1400" u="sng" dirty="0">
                <a:latin typeface="Meiryo UI" panose="020B0604030504040204" pitchFamily="50" charset="-128"/>
                <a:ea typeface="Meiryo UI" panose="020B0604030504040204" pitchFamily="50" charset="-128"/>
              </a:rPr>
              <a:t>マスタデータを作成するメリット</a:t>
            </a:r>
            <a:endParaRPr kumimoji="1" lang="en-US" altLang="ja-JP" sz="1400" u="sng"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顧客の住所などが変更になったときに、一回の修正ですべてのトランザクションデータが変更される。</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半面、当時の住所をトランザクションデータに保持しておきたい場合はマスタ化はデメリットとなる。</a:t>
            </a:r>
            <a:endParaRPr kumimoji="1"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「顧客Ａ」「顧客</a:t>
            </a:r>
            <a:r>
              <a:rPr lang="en-US" altLang="ja-JP" sz="1400" dirty="0">
                <a:latin typeface="Meiryo UI" panose="020B0604030504040204" pitchFamily="50" charset="-128"/>
                <a:ea typeface="Meiryo UI" panose="020B0604030504040204" pitchFamily="50" charset="-128"/>
              </a:rPr>
              <a:t>A</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a:t>
            </a:r>
            <a:r>
              <a:rPr lang="ja-JP" altLang="en-US" sz="1400" dirty="0">
                <a:latin typeface="Meiryo UI" panose="020B0604030504040204" pitchFamily="50" charset="-128"/>
                <a:ea typeface="Meiryo UI" panose="020B0604030504040204" pitchFamily="50" charset="-128"/>
              </a:rPr>
              <a:t>の全角半角の違い</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など入力の仕方によって全く別のデータになるのを防ぐ</a:t>
            </a:r>
            <a:endParaRPr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3.</a:t>
            </a:r>
            <a:r>
              <a:rPr kumimoji="1" lang="ja-JP" altLang="en-US" sz="1400" dirty="0">
                <a:latin typeface="Meiryo UI" panose="020B0604030504040204" pitchFamily="50" charset="-128"/>
                <a:ea typeface="Meiryo UI" panose="020B0604030504040204" pitchFamily="50" charset="-128"/>
              </a:rPr>
              <a:t>マスタデータごとにシステム制御することが可能</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この商品は調達時に上長承認が必要等</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9811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調達仕入システムにおけるマスタデータ</a:t>
            </a:r>
          </a:p>
        </p:txBody>
      </p:sp>
      <p:sp>
        <p:nvSpPr>
          <p:cNvPr id="11" name="テキスト ボックス 48">
            <a:extLst>
              <a:ext uri="{FF2B5EF4-FFF2-40B4-BE49-F238E27FC236}">
                <a16:creationId xmlns:a16="http://schemas.microsoft.com/office/drawing/2014/main" id="{30BCA1AE-2495-45D4-8043-FCDA615D72E1}"/>
              </a:ext>
            </a:extLst>
          </p:cNvPr>
          <p:cNvSpPr txBox="1">
            <a:spLocks noChangeArrowheads="1"/>
          </p:cNvSpPr>
          <p:nvPr/>
        </p:nvSpPr>
        <p:spPr bwMode="auto">
          <a:xfrm>
            <a:off x="341313" y="1539875"/>
            <a:ext cx="184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400">
              <a:latin typeface="Meiryo UI" pitchFamily="50" charset="-128"/>
              <a:ea typeface="Meiryo UI" pitchFamily="50" charset="-128"/>
              <a:cs typeface="Meiryo UI" pitchFamily="50" charset="-128"/>
            </a:endParaRPr>
          </a:p>
          <a:p>
            <a:pPr eaLnBrk="1" hangingPunct="1"/>
            <a:endParaRPr lang="en-US" altLang="ja-JP" sz="1400">
              <a:latin typeface="Meiryo UI" pitchFamily="50" charset="-128"/>
              <a:ea typeface="Meiryo UI" pitchFamily="50" charset="-128"/>
              <a:cs typeface="Meiryo UI" pitchFamily="50" charset="-128"/>
            </a:endParaRPr>
          </a:p>
          <a:p>
            <a:pPr eaLnBrk="1" hangingPunct="1"/>
            <a:endParaRPr lang="ja-JP" altLang="en-US" sz="1400">
              <a:latin typeface="Meiryo UI" pitchFamily="50" charset="-128"/>
              <a:ea typeface="Meiryo UI" pitchFamily="50" charset="-128"/>
              <a:cs typeface="Meiryo UI" pitchFamily="50" charset="-128"/>
            </a:endParaRPr>
          </a:p>
        </p:txBody>
      </p:sp>
      <p:sp>
        <p:nvSpPr>
          <p:cNvPr id="12" name="正方形/長方形 11">
            <a:extLst>
              <a:ext uri="{FF2B5EF4-FFF2-40B4-BE49-F238E27FC236}">
                <a16:creationId xmlns:a16="http://schemas.microsoft.com/office/drawing/2014/main" id="{5CAFC194-FA68-4CB2-9576-10EDF91F60C3}"/>
              </a:ext>
            </a:extLst>
          </p:cNvPr>
          <p:cNvSpPr>
            <a:spLocks noChangeArrowheads="1"/>
          </p:cNvSpPr>
          <p:nvPr/>
        </p:nvSpPr>
        <p:spPr bwMode="auto">
          <a:xfrm>
            <a:off x="307975" y="1639885"/>
            <a:ext cx="8494712" cy="4523524"/>
          </a:xfrm>
          <a:prstGeom prst="rect">
            <a:avLst/>
          </a:prstGeom>
          <a:noFill/>
          <a:ln w="12700" cap="sq" algn="ctr">
            <a:solidFill>
              <a:srgbClr val="00CCFF"/>
            </a:solidFill>
            <a:round/>
            <a:headEnd type="none" w="lg" len="med"/>
            <a:tailEnd type="none" w="lg"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pic>
        <p:nvPicPr>
          <p:cNvPr id="13" name="Picture 2" descr="C:\Users\t-arai.MIS-CORP\Desktop\salesforce_logo.jpg">
            <a:extLst>
              <a:ext uri="{FF2B5EF4-FFF2-40B4-BE49-F238E27FC236}">
                <a16:creationId xmlns:a16="http://schemas.microsoft.com/office/drawing/2014/main" id="{AB53886E-4D2F-4DD1-B6DD-914D2340B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69" y="1313225"/>
            <a:ext cx="144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フローチャート : 磁気ディスク 11">
            <a:extLst>
              <a:ext uri="{FF2B5EF4-FFF2-40B4-BE49-F238E27FC236}">
                <a16:creationId xmlns:a16="http://schemas.microsoft.com/office/drawing/2014/main" id="{531A8C75-8414-48F5-B826-D5C0DA74A2B7}"/>
              </a:ext>
            </a:extLst>
          </p:cNvPr>
          <p:cNvSpPr>
            <a:spLocks noChangeArrowheads="1"/>
          </p:cNvSpPr>
          <p:nvPr/>
        </p:nvSpPr>
        <p:spPr bwMode="auto">
          <a:xfrm>
            <a:off x="4501792" y="28550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ヘッダ</a:t>
            </a:r>
          </a:p>
        </p:txBody>
      </p:sp>
      <p:pic>
        <p:nvPicPr>
          <p:cNvPr id="15" name="Picture 3">
            <a:extLst>
              <a:ext uri="{FF2B5EF4-FFF2-40B4-BE49-F238E27FC236}">
                <a16:creationId xmlns:a16="http://schemas.microsoft.com/office/drawing/2014/main" id="{193E485C-9543-418C-BF09-DA7D84DF29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3138" y="5101861"/>
            <a:ext cx="314099" cy="422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a:extLst>
              <a:ext uri="{FF2B5EF4-FFF2-40B4-BE49-F238E27FC236}">
                <a16:creationId xmlns:a16="http://schemas.microsoft.com/office/drawing/2014/main" id="{BA7E0E46-861E-46E2-AF0C-051346EC5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395" y="4959572"/>
            <a:ext cx="276218" cy="29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吹き出し: 角を丸めた四角形 16">
            <a:extLst>
              <a:ext uri="{FF2B5EF4-FFF2-40B4-BE49-F238E27FC236}">
                <a16:creationId xmlns:a16="http://schemas.microsoft.com/office/drawing/2014/main" id="{D8838034-CDA2-427B-9832-AB2C66D58A35}"/>
              </a:ext>
            </a:extLst>
          </p:cNvPr>
          <p:cNvSpPr/>
          <p:nvPr/>
        </p:nvSpPr>
        <p:spPr bwMode="auto">
          <a:xfrm>
            <a:off x="3649734" y="1937246"/>
            <a:ext cx="2556562" cy="572323"/>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調達情報全体を管理するデータベース。</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見積依頼先や各種日付、ステータスを管理。</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18" name="フローチャート : 磁気ディスク 11">
            <a:extLst>
              <a:ext uri="{FF2B5EF4-FFF2-40B4-BE49-F238E27FC236}">
                <a16:creationId xmlns:a16="http://schemas.microsoft.com/office/drawing/2014/main" id="{953FBCAC-4AB6-4EF5-8DE3-0C4D7AB8209D}"/>
              </a:ext>
            </a:extLst>
          </p:cNvPr>
          <p:cNvSpPr>
            <a:spLocks noChangeArrowheads="1"/>
          </p:cNvSpPr>
          <p:nvPr/>
        </p:nvSpPr>
        <p:spPr bwMode="auto">
          <a:xfrm>
            <a:off x="4501792"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明細</a:t>
            </a:r>
          </a:p>
        </p:txBody>
      </p:sp>
      <p:sp>
        <p:nvSpPr>
          <p:cNvPr id="19" name="フローチャート : 磁気ディスク 11">
            <a:extLst>
              <a:ext uri="{FF2B5EF4-FFF2-40B4-BE49-F238E27FC236}">
                <a16:creationId xmlns:a16="http://schemas.microsoft.com/office/drawing/2014/main" id="{70EEC8A9-A7A3-4A97-84CA-6DDBD9747CF8}"/>
              </a:ext>
            </a:extLst>
          </p:cNvPr>
          <p:cNvSpPr>
            <a:spLocks noChangeArrowheads="1"/>
          </p:cNvSpPr>
          <p:nvPr/>
        </p:nvSpPr>
        <p:spPr bwMode="auto">
          <a:xfrm>
            <a:off x="5690581"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見積</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回答</a:t>
            </a:r>
          </a:p>
        </p:txBody>
      </p:sp>
      <p:cxnSp>
        <p:nvCxnSpPr>
          <p:cNvPr id="20" name="直線コネクタ 19">
            <a:extLst>
              <a:ext uri="{FF2B5EF4-FFF2-40B4-BE49-F238E27FC236}">
                <a16:creationId xmlns:a16="http://schemas.microsoft.com/office/drawing/2014/main" id="{183B23A5-4C4A-447E-8833-020F7BBD5EA3}"/>
              </a:ext>
            </a:extLst>
          </p:cNvPr>
          <p:cNvCxnSpPr>
            <a:stCxn id="18" idx="4"/>
            <a:endCxn id="19" idx="2"/>
          </p:cNvCxnSpPr>
          <p:nvPr/>
        </p:nvCxnSpPr>
        <p:spPr bwMode="auto">
          <a:xfrm>
            <a:off x="5217168" y="4066840"/>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21" name="フローチャート : 磁気ディスク 11">
            <a:extLst>
              <a:ext uri="{FF2B5EF4-FFF2-40B4-BE49-F238E27FC236}">
                <a16:creationId xmlns:a16="http://schemas.microsoft.com/office/drawing/2014/main" id="{268EFCD5-8173-4AF4-8079-7A74FDACD0AB}"/>
              </a:ext>
            </a:extLst>
          </p:cNvPr>
          <p:cNvSpPr>
            <a:spLocks noChangeArrowheads="1"/>
          </p:cNvSpPr>
          <p:nvPr/>
        </p:nvSpPr>
        <p:spPr bwMode="auto">
          <a:xfrm>
            <a:off x="2082301" y="4790449"/>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部材</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22" name="コネクタ: カギ線 21">
            <a:extLst>
              <a:ext uri="{FF2B5EF4-FFF2-40B4-BE49-F238E27FC236}">
                <a16:creationId xmlns:a16="http://schemas.microsoft.com/office/drawing/2014/main" id="{E896D3E7-BE89-4C66-8E9D-341D4EBE0ACE}"/>
              </a:ext>
            </a:extLst>
          </p:cNvPr>
          <p:cNvCxnSpPr>
            <a:cxnSpLocks/>
            <a:stCxn id="23" idx="4"/>
            <a:endCxn id="38" idx="2"/>
          </p:cNvCxnSpPr>
          <p:nvPr/>
        </p:nvCxnSpPr>
        <p:spPr bwMode="auto">
          <a:xfrm flipV="1">
            <a:off x="2797677" y="5076409"/>
            <a:ext cx="1704115" cy="70128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23" name="フローチャート : 磁気ディスク 11">
            <a:extLst>
              <a:ext uri="{FF2B5EF4-FFF2-40B4-BE49-F238E27FC236}">
                <a16:creationId xmlns:a16="http://schemas.microsoft.com/office/drawing/2014/main" id="{34493AB3-733E-46B0-A430-6139A406D076}"/>
              </a:ext>
            </a:extLst>
          </p:cNvPr>
          <p:cNvSpPr>
            <a:spLocks noChangeArrowheads="1"/>
          </p:cNvSpPr>
          <p:nvPr/>
        </p:nvSpPr>
        <p:spPr bwMode="auto">
          <a:xfrm>
            <a:off x="2082301" y="5491536"/>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場所</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24" name="直線コネクタ 23">
            <a:extLst>
              <a:ext uri="{FF2B5EF4-FFF2-40B4-BE49-F238E27FC236}">
                <a16:creationId xmlns:a16="http://schemas.microsoft.com/office/drawing/2014/main" id="{E01E71D7-207F-4184-A441-EBFD6200E804}"/>
              </a:ext>
            </a:extLst>
          </p:cNvPr>
          <p:cNvCxnSpPr>
            <a:cxnSpLocks/>
            <a:stCxn id="21" idx="4"/>
            <a:endCxn id="38" idx="2"/>
          </p:cNvCxnSpPr>
          <p:nvPr/>
        </p:nvCxnSpPr>
        <p:spPr bwMode="auto">
          <a:xfrm flipV="1">
            <a:off x="2797677" y="5076409"/>
            <a:ext cx="1704115" cy="20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25" name="直線コネクタ 24">
            <a:extLst>
              <a:ext uri="{FF2B5EF4-FFF2-40B4-BE49-F238E27FC236}">
                <a16:creationId xmlns:a16="http://schemas.microsoft.com/office/drawing/2014/main" id="{7A9D40F8-C870-4458-909C-9021DA3DBE72}"/>
              </a:ext>
            </a:extLst>
          </p:cNvPr>
          <p:cNvCxnSpPr>
            <a:cxnSpLocks/>
            <a:stCxn id="18" idx="3"/>
            <a:endCxn id="38" idx="1"/>
          </p:cNvCxnSpPr>
          <p:nvPr/>
        </p:nvCxnSpPr>
        <p:spPr bwMode="auto">
          <a:xfrm>
            <a:off x="4859480" y="4353001"/>
            <a:ext cx="0" cy="43724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26" name="正方形/長方形 25">
            <a:extLst>
              <a:ext uri="{FF2B5EF4-FFF2-40B4-BE49-F238E27FC236}">
                <a16:creationId xmlns:a16="http://schemas.microsoft.com/office/drawing/2014/main" id="{32AF496A-0327-4DEB-B397-7F5965E87B2B}"/>
              </a:ext>
            </a:extLst>
          </p:cNvPr>
          <p:cNvSpPr/>
          <p:nvPr/>
        </p:nvSpPr>
        <p:spPr bwMode="auto">
          <a:xfrm>
            <a:off x="7017561" y="4945475"/>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仕入画面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C4B6A8DA-0C1F-4640-98C3-76EBDA8AD133}"/>
              </a:ext>
            </a:extLst>
          </p:cNvPr>
          <p:cNvSpPr/>
          <p:nvPr/>
        </p:nvSpPr>
        <p:spPr bwMode="auto">
          <a:xfrm>
            <a:off x="7017561" y="5236316"/>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入出庫画面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8" name="吹き出し: 四角形 27">
            <a:extLst>
              <a:ext uri="{FF2B5EF4-FFF2-40B4-BE49-F238E27FC236}">
                <a16:creationId xmlns:a16="http://schemas.microsoft.com/office/drawing/2014/main" id="{E895F974-BC73-465C-B8B7-C0D5AFFA6AD3}"/>
              </a:ext>
            </a:extLst>
          </p:cNvPr>
          <p:cNvSpPr/>
          <p:nvPr/>
        </p:nvSpPr>
        <p:spPr bwMode="auto">
          <a:xfrm>
            <a:off x="5408116" y="2575800"/>
            <a:ext cx="1977418" cy="598283"/>
          </a:xfrm>
          <a:prstGeom prst="wedgeRectCallout">
            <a:avLst>
              <a:gd name="adj1" fmla="val -63823"/>
              <a:gd name="adj2" fmla="val 6398"/>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ヘッダ</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ステータスにて注文全体を管理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・承認前・承認済・見積依頼中</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・仕入先決定・注文済・全数納入済</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・請求済　等・・・</a:t>
            </a:r>
            <a:endParaRPr lang="en-US" altLang="ja-JP" sz="800" dirty="0">
              <a:latin typeface="Meiryo UI" panose="020B0604030504040204" pitchFamily="50" charset="-128"/>
              <a:ea typeface="Meiryo UI" panose="020B0604030504040204" pitchFamily="50" charset="-128"/>
            </a:endParaRPr>
          </a:p>
        </p:txBody>
      </p:sp>
      <p:sp>
        <p:nvSpPr>
          <p:cNvPr id="29" name="フローチャート : 磁気ディスク 11">
            <a:extLst>
              <a:ext uri="{FF2B5EF4-FFF2-40B4-BE49-F238E27FC236}">
                <a16:creationId xmlns:a16="http://schemas.microsoft.com/office/drawing/2014/main" id="{468463CB-6F68-4B8D-B431-6B2F149480D3}"/>
              </a:ext>
            </a:extLst>
          </p:cNvPr>
          <p:cNvSpPr>
            <a:spLocks noChangeArrowheads="1"/>
          </p:cNvSpPr>
          <p:nvPr/>
        </p:nvSpPr>
        <p:spPr bwMode="auto">
          <a:xfrm>
            <a:off x="2082301" y="2601763"/>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p:txBody>
      </p:sp>
      <p:sp>
        <p:nvSpPr>
          <p:cNvPr id="30" name="フローチャート : 磁気ディスク 11">
            <a:extLst>
              <a:ext uri="{FF2B5EF4-FFF2-40B4-BE49-F238E27FC236}">
                <a16:creationId xmlns:a16="http://schemas.microsoft.com/office/drawing/2014/main" id="{534BE04F-97A9-42A7-B4CC-4FCA476EFDE7}"/>
              </a:ext>
            </a:extLst>
          </p:cNvPr>
          <p:cNvSpPr>
            <a:spLocks noChangeArrowheads="1"/>
          </p:cNvSpPr>
          <p:nvPr/>
        </p:nvSpPr>
        <p:spPr bwMode="auto">
          <a:xfrm>
            <a:off x="2082301" y="3336597"/>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責任者</a:t>
            </a:r>
          </a:p>
        </p:txBody>
      </p:sp>
      <p:cxnSp>
        <p:nvCxnSpPr>
          <p:cNvPr id="31" name="直線コネクタ 30">
            <a:extLst>
              <a:ext uri="{FF2B5EF4-FFF2-40B4-BE49-F238E27FC236}">
                <a16:creationId xmlns:a16="http://schemas.microsoft.com/office/drawing/2014/main" id="{E7FC73D5-49C1-449B-869D-E77AAEF7C85E}"/>
              </a:ext>
            </a:extLst>
          </p:cNvPr>
          <p:cNvCxnSpPr>
            <a:cxnSpLocks/>
            <a:stCxn id="29" idx="3"/>
            <a:endCxn id="30" idx="1"/>
          </p:cNvCxnSpPr>
          <p:nvPr/>
        </p:nvCxnSpPr>
        <p:spPr bwMode="auto">
          <a:xfrm>
            <a:off x="2439989" y="3174086"/>
            <a:ext cx="0" cy="16251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32" name="コネクタ: カギ線 31">
            <a:extLst>
              <a:ext uri="{FF2B5EF4-FFF2-40B4-BE49-F238E27FC236}">
                <a16:creationId xmlns:a16="http://schemas.microsoft.com/office/drawing/2014/main" id="{3F482489-52A0-49AD-BE8B-C44C37E49CCA}"/>
              </a:ext>
            </a:extLst>
          </p:cNvPr>
          <p:cNvCxnSpPr>
            <a:cxnSpLocks/>
            <a:stCxn id="29" idx="4"/>
            <a:endCxn id="14" idx="2"/>
          </p:cNvCxnSpPr>
          <p:nvPr/>
        </p:nvCxnSpPr>
        <p:spPr bwMode="auto">
          <a:xfrm>
            <a:off x="2797677" y="2887925"/>
            <a:ext cx="1704115" cy="253315"/>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33" name="コネクタ: カギ線 32">
            <a:extLst>
              <a:ext uri="{FF2B5EF4-FFF2-40B4-BE49-F238E27FC236}">
                <a16:creationId xmlns:a16="http://schemas.microsoft.com/office/drawing/2014/main" id="{4045DA5D-2A2F-4DD7-9A85-E17CE71ACFED}"/>
              </a:ext>
            </a:extLst>
          </p:cNvPr>
          <p:cNvCxnSpPr>
            <a:cxnSpLocks/>
            <a:stCxn id="30" idx="4"/>
            <a:endCxn id="14" idx="2"/>
          </p:cNvCxnSpPr>
          <p:nvPr/>
        </p:nvCxnSpPr>
        <p:spPr bwMode="auto">
          <a:xfrm flipV="1">
            <a:off x="2797677" y="3141240"/>
            <a:ext cx="1704115" cy="48151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34" name="直線コネクタ 33">
            <a:extLst>
              <a:ext uri="{FF2B5EF4-FFF2-40B4-BE49-F238E27FC236}">
                <a16:creationId xmlns:a16="http://schemas.microsoft.com/office/drawing/2014/main" id="{AC0EFA41-EC59-4990-9F34-21E0CD70021B}"/>
              </a:ext>
            </a:extLst>
          </p:cNvPr>
          <p:cNvCxnSpPr>
            <a:cxnSpLocks/>
            <a:stCxn id="14" idx="3"/>
            <a:endCxn id="18" idx="1"/>
          </p:cNvCxnSpPr>
          <p:nvPr/>
        </p:nvCxnSpPr>
        <p:spPr bwMode="auto">
          <a:xfrm>
            <a:off x="4859480" y="3427401"/>
            <a:ext cx="0" cy="353277"/>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35" name="フローチャート : 磁気ディスク 11">
            <a:extLst>
              <a:ext uri="{FF2B5EF4-FFF2-40B4-BE49-F238E27FC236}">
                <a16:creationId xmlns:a16="http://schemas.microsoft.com/office/drawing/2014/main" id="{933031A2-ABD2-4D42-9FF7-55FD48255BA1}"/>
              </a:ext>
            </a:extLst>
          </p:cNvPr>
          <p:cNvSpPr>
            <a:spLocks noChangeArrowheads="1"/>
          </p:cNvSpPr>
          <p:nvPr/>
        </p:nvSpPr>
        <p:spPr bwMode="auto">
          <a:xfrm>
            <a:off x="5690581"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仕入</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履歴</a:t>
            </a:r>
          </a:p>
        </p:txBody>
      </p:sp>
      <p:cxnSp>
        <p:nvCxnSpPr>
          <p:cNvPr id="36" name="直線コネクタ 35">
            <a:extLst>
              <a:ext uri="{FF2B5EF4-FFF2-40B4-BE49-F238E27FC236}">
                <a16:creationId xmlns:a16="http://schemas.microsoft.com/office/drawing/2014/main" id="{4F446E06-63F6-441E-BFFA-5787E0B83268}"/>
              </a:ext>
            </a:extLst>
          </p:cNvPr>
          <p:cNvCxnSpPr>
            <a:cxnSpLocks/>
            <a:stCxn id="38" idx="4"/>
            <a:endCxn id="35" idx="2"/>
          </p:cNvCxnSpPr>
          <p:nvPr/>
        </p:nvCxnSpPr>
        <p:spPr bwMode="auto">
          <a:xfrm>
            <a:off x="5217168" y="5076409"/>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37" name="コネクタ: カギ線 36">
            <a:extLst>
              <a:ext uri="{FF2B5EF4-FFF2-40B4-BE49-F238E27FC236}">
                <a16:creationId xmlns:a16="http://schemas.microsoft.com/office/drawing/2014/main" id="{C066A128-61EC-4391-B781-A9B902E6E8D4}"/>
              </a:ext>
            </a:extLst>
          </p:cNvPr>
          <p:cNvCxnSpPr>
            <a:cxnSpLocks/>
            <a:stCxn id="18" idx="3"/>
            <a:endCxn id="35" idx="2"/>
          </p:cNvCxnSpPr>
          <p:nvPr/>
        </p:nvCxnSpPr>
        <p:spPr bwMode="auto">
          <a:xfrm rot="16200000" flipH="1">
            <a:off x="4913326" y="4299154"/>
            <a:ext cx="723408" cy="831101"/>
          </a:xfrm>
          <a:prstGeom prst="bentConnector2">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38" name="フローチャート : 磁気ディスク 11">
            <a:extLst>
              <a:ext uri="{FF2B5EF4-FFF2-40B4-BE49-F238E27FC236}">
                <a16:creationId xmlns:a16="http://schemas.microsoft.com/office/drawing/2014/main" id="{87D3EBE3-CEAB-48A3-B3A1-BE8D18E9A83A}"/>
              </a:ext>
            </a:extLst>
          </p:cNvPr>
          <p:cNvSpPr>
            <a:spLocks noChangeArrowheads="1"/>
          </p:cNvSpPr>
          <p:nvPr/>
        </p:nvSpPr>
        <p:spPr bwMode="auto">
          <a:xfrm>
            <a:off x="4501792"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在庫</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管理</a:t>
            </a:r>
          </a:p>
        </p:txBody>
      </p:sp>
      <p:cxnSp>
        <p:nvCxnSpPr>
          <p:cNvPr id="39" name="直線コネクタ 38">
            <a:extLst>
              <a:ext uri="{FF2B5EF4-FFF2-40B4-BE49-F238E27FC236}">
                <a16:creationId xmlns:a16="http://schemas.microsoft.com/office/drawing/2014/main" id="{47D6CBD4-E6C6-49A0-B558-D7B315DCC41F}"/>
              </a:ext>
            </a:extLst>
          </p:cNvPr>
          <p:cNvCxnSpPr>
            <a:cxnSpLocks/>
            <a:stCxn id="35" idx="4"/>
            <a:endCxn id="26" idx="1"/>
          </p:cNvCxnSpPr>
          <p:nvPr/>
        </p:nvCxnSpPr>
        <p:spPr bwMode="auto">
          <a:xfrm>
            <a:off x="6405957" y="5076409"/>
            <a:ext cx="611604" cy="756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40" name="吹き出し: 角を丸めた四角形 39">
            <a:extLst>
              <a:ext uri="{FF2B5EF4-FFF2-40B4-BE49-F238E27FC236}">
                <a16:creationId xmlns:a16="http://schemas.microsoft.com/office/drawing/2014/main" id="{225AF8DE-564A-421F-86EA-D213571008E2}"/>
              </a:ext>
            </a:extLst>
          </p:cNvPr>
          <p:cNvSpPr/>
          <p:nvPr/>
        </p:nvSpPr>
        <p:spPr bwMode="auto">
          <a:xfrm>
            <a:off x="1213857" y="2211185"/>
            <a:ext cx="2068156" cy="291980"/>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施主・仕入先等関連企業を管理</a:t>
            </a:r>
          </a:p>
        </p:txBody>
      </p:sp>
      <p:sp>
        <p:nvSpPr>
          <p:cNvPr id="41" name="吹き出し: 角を丸めた四角形 40">
            <a:extLst>
              <a:ext uri="{FF2B5EF4-FFF2-40B4-BE49-F238E27FC236}">
                <a16:creationId xmlns:a16="http://schemas.microsoft.com/office/drawing/2014/main" id="{6D3ACD6E-95B8-44E6-ABD6-1BD686AB9C81}"/>
              </a:ext>
            </a:extLst>
          </p:cNvPr>
          <p:cNvSpPr/>
          <p:nvPr/>
        </p:nvSpPr>
        <p:spPr bwMode="auto">
          <a:xfrm>
            <a:off x="227380" y="3262271"/>
            <a:ext cx="1782503" cy="407361"/>
          </a:xfrm>
          <a:prstGeom prst="wedgeRoundRectCallout">
            <a:avLst>
              <a:gd name="adj1" fmla="val 57718"/>
              <a:gd name="adj2" fmla="val 41658"/>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関連企業の担当者を管理。</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各メール配信先となる。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42" name="吹き出し: 角を丸めた四角形 41">
            <a:extLst>
              <a:ext uri="{FF2B5EF4-FFF2-40B4-BE49-F238E27FC236}">
                <a16:creationId xmlns:a16="http://schemas.microsoft.com/office/drawing/2014/main" id="{EA715823-8C40-49B8-8A5E-B3784E796C3F}"/>
              </a:ext>
            </a:extLst>
          </p:cNvPr>
          <p:cNvSpPr/>
          <p:nvPr/>
        </p:nvSpPr>
        <p:spPr bwMode="auto">
          <a:xfrm>
            <a:off x="377376" y="6012299"/>
            <a:ext cx="1714480" cy="572323"/>
          </a:xfrm>
          <a:prstGeom prst="wedgeRoundRectCallout">
            <a:avLst>
              <a:gd name="adj1" fmla="val 50982"/>
              <a:gd name="adj2" fmla="val -62010"/>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施工現場のマスタ</a:t>
            </a:r>
            <a:endParaRPr lang="en-US" altLang="ja-JP" sz="1050" dirty="0">
              <a:solidFill>
                <a:schemeClr val="bg1"/>
              </a:solidFill>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要件定義時</a:t>
            </a: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不要と判断する可能性あり</a:t>
            </a:r>
          </a:p>
        </p:txBody>
      </p:sp>
      <p:sp>
        <p:nvSpPr>
          <p:cNvPr id="43" name="吹き出し: 角を丸めた四角形 42">
            <a:extLst>
              <a:ext uri="{FF2B5EF4-FFF2-40B4-BE49-F238E27FC236}">
                <a16:creationId xmlns:a16="http://schemas.microsoft.com/office/drawing/2014/main" id="{3D022368-9E4F-4C2A-B32D-D3E38286122F}"/>
              </a:ext>
            </a:extLst>
          </p:cNvPr>
          <p:cNvSpPr/>
          <p:nvPr/>
        </p:nvSpPr>
        <p:spPr bwMode="auto">
          <a:xfrm>
            <a:off x="2952997" y="5423620"/>
            <a:ext cx="1714480" cy="572323"/>
          </a:xfrm>
          <a:prstGeom prst="wedgeRoundRectCallout">
            <a:avLst>
              <a:gd name="adj1" fmla="val 50532"/>
              <a:gd name="adj2" fmla="val -77389"/>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dirty="0">
                <a:solidFill>
                  <a:schemeClr val="bg1"/>
                </a:solidFill>
                <a:latin typeface="Meiryo UI" panose="020B0604030504040204" pitchFamily="50" charset="-128"/>
                <a:ea typeface="Meiryo UI" panose="020B0604030504040204" pitchFamily="50" charset="-128"/>
              </a:rPr>
              <a:t>GPS</a:t>
            </a:r>
            <a:r>
              <a:rPr lang="ja-JP" altLang="en-US" sz="1050" dirty="0">
                <a:solidFill>
                  <a:schemeClr val="bg1"/>
                </a:solidFill>
                <a:latin typeface="Meiryo UI" panose="020B0604030504040204" pitchFamily="50" charset="-128"/>
                <a:ea typeface="Meiryo UI" panose="020B0604030504040204" pitchFamily="50" charset="-128"/>
              </a:rPr>
              <a:t>＋階数情報も付与した形で管理可能とする。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44" name="吹き出し: 四角形 43">
            <a:extLst>
              <a:ext uri="{FF2B5EF4-FFF2-40B4-BE49-F238E27FC236}">
                <a16:creationId xmlns:a16="http://schemas.microsoft.com/office/drawing/2014/main" id="{0B8CD832-C15D-49EA-96A7-49EFE5DCBBA9}"/>
              </a:ext>
            </a:extLst>
          </p:cNvPr>
          <p:cNvSpPr/>
          <p:nvPr/>
        </p:nvSpPr>
        <p:spPr bwMode="auto">
          <a:xfrm>
            <a:off x="5378401" y="3174083"/>
            <a:ext cx="2007133" cy="468023"/>
          </a:xfrm>
          <a:prstGeom prst="wedgeRectCallout">
            <a:avLst>
              <a:gd name="adj1" fmla="val -65384"/>
              <a:gd name="adj2" fmla="val 93437"/>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明細</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ステータスにて部材別ステータスを管理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・注文前・注文済・部分仕入・全数仕入</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等・・・</a:t>
            </a:r>
            <a:endParaRPr lang="en-US" altLang="ja-JP" sz="800" dirty="0">
              <a:latin typeface="Meiryo UI" panose="020B0604030504040204" pitchFamily="50" charset="-128"/>
              <a:ea typeface="Meiryo UI" panose="020B0604030504040204" pitchFamily="50" charset="-128"/>
            </a:endParaRPr>
          </a:p>
        </p:txBody>
      </p:sp>
      <p:cxnSp>
        <p:nvCxnSpPr>
          <p:cNvPr id="45" name="直線コネクタ 44">
            <a:extLst>
              <a:ext uri="{FF2B5EF4-FFF2-40B4-BE49-F238E27FC236}">
                <a16:creationId xmlns:a16="http://schemas.microsoft.com/office/drawing/2014/main" id="{CEA7D02A-9C91-4C57-89BE-C63485A37CB0}"/>
              </a:ext>
            </a:extLst>
          </p:cNvPr>
          <p:cNvCxnSpPr>
            <a:cxnSpLocks/>
            <a:stCxn id="18" idx="3"/>
            <a:endCxn id="35" idx="2"/>
          </p:cNvCxnSpPr>
          <p:nvPr/>
        </p:nvCxnSpPr>
        <p:spPr bwMode="auto">
          <a:xfrm>
            <a:off x="4859480" y="4353001"/>
            <a:ext cx="831101" cy="723408"/>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pic>
        <p:nvPicPr>
          <p:cNvPr id="46" name="図 81" descr="MC900432621.PNG">
            <a:extLst>
              <a:ext uri="{FF2B5EF4-FFF2-40B4-BE49-F238E27FC236}">
                <a16:creationId xmlns:a16="http://schemas.microsoft.com/office/drawing/2014/main" id="{CC47F63E-4A54-4303-B4D0-CAC9C9E94C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7307333" y="3895447"/>
            <a:ext cx="404000" cy="429101"/>
          </a:xfrm>
          <a:prstGeom prst="rect">
            <a:avLst/>
          </a:prstGeom>
        </p:spPr>
      </p:pic>
      <p:grpSp>
        <p:nvGrpSpPr>
          <p:cNvPr id="47" name="図形グループ 101">
            <a:extLst>
              <a:ext uri="{FF2B5EF4-FFF2-40B4-BE49-F238E27FC236}">
                <a16:creationId xmlns:a16="http://schemas.microsoft.com/office/drawing/2014/main" id="{4E6094A8-2F21-49D6-A22B-62DC1E709D86}"/>
              </a:ext>
            </a:extLst>
          </p:cNvPr>
          <p:cNvGrpSpPr/>
          <p:nvPr/>
        </p:nvGrpSpPr>
        <p:grpSpPr>
          <a:xfrm>
            <a:off x="7584237" y="5785034"/>
            <a:ext cx="513524" cy="550082"/>
            <a:chOff x="8424744" y="2517616"/>
            <a:chExt cx="719256" cy="774746"/>
          </a:xfrm>
        </p:grpSpPr>
        <p:pic>
          <p:nvPicPr>
            <p:cNvPr id="48" name="図 46">
              <a:extLst>
                <a:ext uri="{FF2B5EF4-FFF2-40B4-BE49-F238E27FC236}">
                  <a16:creationId xmlns:a16="http://schemas.microsoft.com/office/drawing/2014/main" id="{E0A16A26-F0BA-4644-9C67-6BC6EAB5E9DE}"/>
                </a:ext>
              </a:extLst>
            </p:cNvPr>
            <p:cNvPicPr>
              <a:picLocks noChangeAspect="1"/>
            </p:cNvPicPr>
            <p:nvPr/>
          </p:nvPicPr>
          <p:blipFill>
            <a:blip r:embed="rId6" cstate="print"/>
            <a:srcRect t="44277"/>
            <a:stretch>
              <a:fillRect/>
            </a:stretch>
          </p:blipFill>
          <p:spPr>
            <a:xfrm>
              <a:off x="8424744" y="2896374"/>
              <a:ext cx="719256" cy="395988"/>
            </a:xfrm>
            <a:prstGeom prst="rect">
              <a:avLst/>
            </a:prstGeom>
          </p:spPr>
        </p:pic>
        <p:pic>
          <p:nvPicPr>
            <p:cNvPr id="49" name="図 47">
              <a:extLst>
                <a:ext uri="{FF2B5EF4-FFF2-40B4-BE49-F238E27FC236}">
                  <a16:creationId xmlns:a16="http://schemas.microsoft.com/office/drawing/2014/main" id="{FE9154BD-05EE-4427-A10D-804D6A763EC4}"/>
                </a:ext>
              </a:extLst>
            </p:cNvPr>
            <p:cNvPicPr>
              <a:picLocks noChangeAspect="1"/>
            </p:cNvPicPr>
            <p:nvPr/>
          </p:nvPicPr>
          <p:blipFill>
            <a:blip r:embed="rId7" cstate="print"/>
            <a:srcRect b="47180"/>
            <a:stretch>
              <a:fillRect/>
            </a:stretch>
          </p:blipFill>
          <p:spPr>
            <a:xfrm>
              <a:off x="8487239" y="2517616"/>
              <a:ext cx="623338" cy="401037"/>
            </a:xfrm>
            <a:prstGeom prst="rect">
              <a:avLst/>
            </a:prstGeom>
          </p:spPr>
        </p:pic>
      </p:grpSp>
      <p:sp>
        <p:nvSpPr>
          <p:cNvPr id="50" name="テキスト ボックス 49">
            <a:extLst>
              <a:ext uri="{FF2B5EF4-FFF2-40B4-BE49-F238E27FC236}">
                <a16:creationId xmlns:a16="http://schemas.microsoft.com/office/drawing/2014/main" id="{46DE74E1-9991-4C97-BAF9-49A848C8AFC5}"/>
              </a:ext>
            </a:extLst>
          </p:cNvPr>
          <p:cNvSpPr txBox="1"/>
          <p:nvPr/>
        </p:nvSpPr>
        <p:spPr>
          <a:xfrm>
            <a:off x="7617024" y="4022041"/>
            <a:ext cx="646331"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仕入先</a:t>
            </a:r>
          </a:p>
        </p:txBody>
      </p:sp>
      <p:sp>
        <p:nvSpPr>
          <p:cNvPr id="51" name="矢印: 左 50">
            <a:extLst>
              <a:ext uri="{FF2B5EF4-FFF2-40B4-BE49-F238E27FC236}">
                <a16:creationId xmlns:a16="http://schemas.microsoft.com/office/drawing/2014/main" id="{707A17CB-5B8E-485E-B441-D1496E9ED352}"/>
              </a:ext>
            </a:extLst>
          </p:cNvPr>
          <p:cNvSpPr/>
          <p:nvPr/>
        </p:nvSpPr>
        <p:spPr bwMode="auto">
          <a:xfrm>
            <a:off x="6486551" y="3908920"/>
            <a:ext cx="763245" cy="325103"/>
          </a:xfrm>
          <a:prstGeom prst="leftArrow">
            <a:avLst/>
          </a:prstGeom>
          <a:solidFill>
            <a:schemeClr val="accent1">
              <a:lumMod val="20000"/>
              <a:lumOff val="80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latin typeface="Meiryo UI" panose="020B0604030504040204" pitchFamily="50" charset="-128"/>
                <a:ea typeface="Meiryo UI" panose="020B0604030504040204" pitchFamily="50" charset="-128"/>
              </a:rPr>
              <a:t>見積入力</a:t>
            </a:r>
            <a:endParaRPr kumimoji="1" lang="ja-JP" altLang="en-US" sz="9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52" name="吹き出し: 四角形 51">
            <a:extLst>
              <a:ext uri="{FF2B5EF4-FFF2-40B4-BE49-F238E27FC236}">
                <a16:creationId xmlns:a16="http://schemas.microsoft.com/office/drawing/2014/main" id="{2C476E57-C84F-43AB-8EC3-440BBC77804A}"/>
              </a:ext>
            </a:extLst>
          </p:cNvPr>
          <p:cNvSpPr/>
          <p:nvPr/>
        </p:nvSpPr>
        <p:spPr bwMode="auto">
          <a:xfrm>
            <a:off x="6664578" y="4340764"/>
            <a:ext cx="2007133" cy="373061"/>
          </a:xfrm>
          <a:prstGeom prst="wedgeRectCallout">
            <a:avLst>
              <a:gd name="adj1" fmla="val -64069"/>
              <a:gd name="adj2" fmla="val -9357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調達明細に対して見積依頼を受けた仕入先は見積回答情報を入力する。</a:t>
            </a:r>
            <a:endParaRPr lang="en-US" altLang="ja-JP" sz="80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820DA34C-B676-4BC9-81DA-34ADEE633C46}"/>
              </a:ext>
            </a:extLst>
          </p:cNvPr>
          <p:cNvSpPr txBox="1"/>
          <p:nvPr/>
        </p:nvSpPr>
        <p:spPr>
          <a:xfrm>
            <a:off x="8045009" y="594898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現場担当</a:t>
            </a:r>
          </a:p>
        </p:txBody>
      </p:sp>
      <p:cxnSp>
        <p:nvCxnSpPr>
          <p:cNvPr id="54" name="コネクタ: カギ線 53">
            <a:extLst>
              <a:ext uri="{FF2B5EF4-FFF2-40B4-BE49-F238E27FC236}">
                <a16:creationId xmlns:a16="http://schemas.microsoft.com/office/drawing/2014/main" id="{1BA69429-25FC-436A-8907-117CC1DE4C60}"/>
              </a:ext>
            </a:extLst>
          </p:cNvPr>
          <p:cNvCxnSpPr>
            <a:cxnSpLocks/>
            <a:stCxn id="38" idx="4"/>
            <a:endCxn id="27" idx="1"/>
          </p:cNvCxnSpPr>
          <p:nvPr/>
        </p:nvCxnSpPr>
        <p:spPr bwMode="auto">
          <a:xfrm>
            <a:off x="5217168" y="5076409"/>
            <a:ext cx="1800393" cy="298407"/>
          </a:xfrm>
          <a:prstGeom prst="bentConnector3">
            <a:avLst>
              <a:gd name="adj1" fmla="val 11908"/>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55" name="吹き出し: 四角形 54">
            <a:extLst>
              <a:ext uri="{FF2B5EF4-FFF2-40B4-BE49-F238E27FC236}">
                <a16:creationId xmlns:a16="http://schemas.microsoft.com/office/drawing/2014/main" id="{F2A98832-EF12-4A1E-B9D9-4205FC559DF1}"/>
              </a:ext>
            </a:extLst>
          </p:cNvPr>
          <p:cNvSpPr/>
          <p:nvPr/>
        </p:nvSpPr>
        <p:spPr bwMode="auto">
          <a:xfrm>
            <a:off x="4973451" y="5437581"/>
            <a:ext cx="2007133" cy="373061"/>
          </a:xfrm>
          <a:prstGeom prst="wedgeRectCallout">
            <a:avLst>
              <a:gd name="adj1" fmla="val 51138"/>
              <a:gd name="adj2" fmla="val -119495"/>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スキャンした調達番号から注文済部材を検索し、検品処理＋入庫処理を行う。</a:t>
            </a:r>
            <a:endParaRPr lang="en-US" altLang="ja-JP" sz="800" dirty="0">
              <a:latin typeface="Meiryo UI" panose="020B0604030504040204" pitchFamily="50" charset="-128"/>
              <a:ea typeface="Meiryo UI" panose="020B0604030504040204" pitchFamily="50" charset="-128"/>
            </a:endParaRPr>
          </a:p>
        </p:txBody>
      </p:sp>
      <p:cxnSp>
        <p:nvCxnSpPr>
          <p:cNvPr id="56" name="直線コネクタ 55">
            <a:extLst>
              <a:ext uri="{FF2B5EF4-FFF2-40B4-BE49-F238E27FC236}">
                <a16:creationId xmlns:a16="http://schemas.microsoft.com/office/drawing/2014/main" id="{CCE293BC-360C-4198-9134-77B7473886D2}"/>
              </a:ext>
            </a:extLst>
          </p:cNvPr>
          <p:cNvCxnSpPr>
            <a:cxnSpLocks/>
            <a:stCxn id="18" idx="4"/>
            <a:endCxn id="55" idx="4"/>
          </p:cNvCxnSpPr>
          <p:nvPr/>
        </p:nvCxnSpPr>
        <p:spPr bwMode="auto">
          <a:xfrm>
            <a:off x="5217168" y="4066840"/>
            <a:ext cx="1786257" cy="111148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7" name="吹き出し: 四角形 56">
            <a:extLst>
              <a:ext uri="{FF2B5EF4-FFF2-40B4-BE49-F238E27FC236}">
                <a16:creationId xmlns:a16="http://schemas.microsoft.com/office/drawing/2014/main" id="{893AFE39-79B5-4971-98FF-0A35BF4D199D}"/>
              </a:ext>
            </a:extLst>
          </p:cNvPr>
          <p:cNvSpPr/>
          <p:nvPr/>
        </p:nvSpPr>
        <p:spPr bwMode="auto">
          <a:xfrm>
            <a:off x="4973451" y="5860918"/>
            <a:ext cx="2007133" cy="318707"/>
          </a:xfrm>
          <a:prstGeom prst="wedgeRectCallout">
            <a:avLst>
              <a:gd name="adj1" fmla="val 78298"/>
              <a:gd name="adj2" fmla="val -17218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使用した場合の出庫処理や入力ミスの修正などにて使用。</a:t>
            </a:r>
            <a:endParaRPr lang="en-US" altLang="ja-JP" sz="800" dirty="0">
              <a:latin typeface="Meiryo UI" panose="020B0604030504040204" pitchFamily="50" charset="-128"/>
              <a:ea typeface="Meiryo UI" panose="020B0604030504040204" pitchFamily="50" charset="-128"/>
            </a:endParaRPr>
          </a:p>
        </p:txBody>
      </p:sp>
      <p:pic>
        <p:nvPicPr>
          <p:cNvPr id="58" name="図 81" descr="MC900432621.PNG">
            <a:extLst>
              <a:ext uri="{FF2B5EF4-FFF2-40B4-BE49-F238E27FC236}">
                <a16:creationId xmlns:a16="http://schemas.microsoft.com/office/drawing/2014/main" id="{79C33DAA-4A1D-4FFE-AC5E-A4A956B471F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2298530" y="4201047"/>
            <a:ext cx="404000" cy="429101"/>
          </a:xfrm>
          <a:prstGeom prst="rect">
            <a:avLst/>
          </a:prstGeom>
        </p:spPr>
      </p:pic>
      <p:sp>
        <p:nvSpPr>
          <p:cNvPr id="59" name="テキスト ボックス 58">
            <a:extLst>
              <a:ext uri="{FF2B5EF4-FFF2-40B4-BE49-F238E27FC236}">
                <a16:creationId xmlns:a16="http://schemas.microsoft.com/office/drawing/2014/main" id="{E741E2C7-C95D-444A-A40F-F94846AD24A9}"/>
              </a:ext>
            </a:extLst>
          </p:cNvPr>
          <p:cNvSpPr txBox="1"/>
          <p:nvPr/>
        </p:nvSpPr>
        <p:spPr>
          <a:xfrm>
            <a:off x="2702530" y="450042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購買部門</a:t>
            </a:r>
          </a:p>
        </p:txBody>
      </p:sp>
      <p:sp>
        <p:nvSpPr>
          <p:cNvPr id="60" name="吹き出し: 四角形 59">
            <a:extLst>
              <a:ext uri="{FF2B5EF4-FFF2-40B4-BE49-F238E27FC236}">
                <a16:creationId xmlns:a16="http://schemas.microsoft.com/office/drawing/2014/main" id="{6719A6AB-4B70-4920-B02B-1B9391901C3F}"/>
              </a:ext>
            </a:extLst>
          </p:cNvPr>
          <p:cNvSpPr/>
          <p:nvPr/>
        </p:nvSpPr>
        <p:spPr bwMode="auto">
          <a:xfrm>
            <a:off x="2686951" y="4043615"/>
            <a:ext cx="1628842" cy="468023"/>
          </a:xfrm>
          <a:prstGeom prst="wedgeRectCallout">
            <a:avLst>
              <a:gd name="adj1" fmla="val 67944"/>
              <a:gd name="adj2" fmla="val -41823"/>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800" dirty="0">
                <a:latin typeface="Meiryo UI" panose="020B0604030504040204" pitchFamily="50" charset="-128"/>
                <a:ea typeface="Meiryo UI" panose="020B0604030504040204" pitchFamily="50" charset="-128"/>
              </a:rPr>
              <a:t>OCR</a:t>
            </a:r>
            <a:r>
              <a:rPr lang="ja-JP" altLang="en-US" sz="800" dirty="0">
                <a:latin typeface="Meiryo UI" panose="020B0604030504040204" pitchFamily="50" charset="-128"/>
                <a:ea typeface="Meiryo UI" panose="020B0604030504040204" pitchFamily="50" charset="-128"/>
              </a:rPr>
              <a:t>リーダーにて仕入先からの請求書を読み、支払予定金額とのチェックを行う。</a:t>
            </a:r>
            <a:endParaRPr lang="en-US" altLang="ja-JP" sz="800" dirty="0">
              <a:latin typeface="Meiryo UI" panose="020B0604030504040204" pitchFamily="50" charset="-128"/>
              <a:ea typeface="Meiryo UI" panose="020B0604030504040204" pitchFamily="50" charset="-128"/>
            </a:endParaRPr>
          </a:p>
        </p:txBody>
      </p:sp>
      <p:sp>
        <p:nvSpPr>
          <p:cNvPr id="61" name="正方形/長方形 60">
            <a:extLst>
              <a:ext uri="{FF2B5EF4-FFF2-40B4-BE49-F238E27FC236}">
                <a16:creationId xmlns:a16="http://schemas.microsoft.com/office/drawing/2014/main" id="{414F8B63-462E-41E3-B27D-A89510360947}"/>
              </a:ext>
            </a:extLst>
          </p:cNvPr>
          <p:cNvSpPr/>
          <p:nvPr/>
        </p:nvSpPr>
        <p:spPr bwMode="auto">
          <a:xfrm>
            <a:off x="3036320" y="3722769"/>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請求書照合画面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cxnSp>
        <p:nvCxnSpPr>
          <p:cNvPr id="62" name="直線コネクタ 61">
            <a:extLst>
              <a:ext uri="{FF2B5EF4-FFF2-40B4-BE49-F238E27FC236}">
                <a16:creationId xmlns:a16="http://schemas.microsoft.com/office/drawing/2014/main" id="{2BFBB2D5-55F1-4B36-A268-F16D12A800F1}"/>
              </a:ext>
            </a:extLst>
          </p:cNvPr>
          <p:cNvCxnSpPr>
            <a:cxnSpLocks/>
            <a:stCxn id="61" idx="3"/>
            <a:endCxn id="18" idx="2"/>
          </p:cNvCxnSpPr>
          <p:nvPr/>
        </p:nvCxnSpPr>
        <p:spPr bwMode="auto">
          <a:xfrm>
            <a:off x="3879493" y="3861269"/>
            <a:ext cx="622299" cy="20557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63" name="テキスト ボックス 62">
            <a:extLst>
              <a:ext uri="{FF2B5EF4-FFF2-40B4-BE49-F238E27FC236}">
                <a16:creationId xmlns:a16="http://schemas.microsoft.com/office/drawing/2014/main" id="{E4D66CEA-7CC9-465E-B3CD-277ABDE43779}"/>
              </a:ext>
            </a:extLst>
          </p:cNvPr>
          <p:cNvSpPr txBox="1"/>
          <p:nvPr/>
        </p:nvSpPr>
        <p:spPr>
          <a:xfrm>
            <a:off x="7385534" y="3507325"/>
            <a:ext cx="1683474" cy="430887"/>
          </a:xfrm>
          <a:prstGeom prst="rect">
            <a:avLst/>
          </a:prstGeom>
          <a:no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ポイント①</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御社と仕入先の情報共有</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64" name="直線矢印コネクタ 63">
            <a:extLst>
              <a:ext uri="{FF2B5EF4-FFF2-40B4-BE49-F238E27FC236}">
                <a16:creationId xmlns:a16="http://schemas.microsoft.com/office/drawing/2014/main" id="{6A26BE36-55D1-48A6-BE50-5ED6EC2AAB92}"/>
              </a:ext>
            </a:extLst>
          </p:cNvPr>
          <p:cNvCxnSpPr>
            <a:stCxn id="63" idx="1"/>
          </p:cNvCxnSpPr>
          <p:nvPr/>
        </p:nvCxnSpPr>
        <p:spPr bwMode="auto">
          <a:xfrm flipH="1" flipV="1">
            <a:off x="7017561" y="2933974"/>
            <a:ext cx="367973" cy="788795"/>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65" name="直線矢印コネクタ 64">
            <a:extLst>
              <a:ext uri="{FF2B5EF4-FFF2-40B4-BE49-F238E27FC236}">
                <a16:creationId xmlns:a16="http://schemas.microsoft.com/office/drawing/2014/main" id="{8A5147AF-A4FE-4321-9018-433B1BB70FA9}"/>
              </a:ext>
            </a:extLst>
          </p:cNvPr>
          <p:cNvCxnSpPr>
            <a:cxnSpLocks/>
            <a:stCxn id="63" idx="1"/>
          </p:cNvCxnSpPr>
          <p:nvPr/>
        </p:nvCxnSpPr>
        <p:spPr bwMode="auto">
          <a:xfrm flipH="1" flipV="1">
            <a:off x="7003425" y="3457316"/>
            <a:ext cx="382109" cy="265453"/>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66" name="直線矢印コネクタ 65">
            <a:extLst>
              <a:ext uri="{FF2B5EF4-FFF2-40B4-BE49-F238E27FC236}">
                <a16:creationId xmlns:a16="http://schemas.microsoft.com/office/drawing/2014/main" id="{CD79A9FD-AE15-4D41-8999-0A2EABC5D99D}"/>
              </a:ext>
            </a:extLst>
          </p:cNvPr>
          <p:cNvCxnSpPr>
            <a:cxnSpLocks/>
            <a:stCxn id="63" idx="1"/>
          </p:cNvCxnSpPr>
          <p:nvPr/>
        </p:nvCxnSpPr>
        <p:spPr bwMode="auto">
          <a:xfrm flipH="1">
            <a:off x="7291951" y="3722769"/>
            <a:ext cx="93583" cy="570553"/>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7" name="テキスト ボックス 66">
            <a:extLst>
              <a:ext uri="{FF2B5EF4-FFF2-40B4-BE49-F238E27FC236}">
                <a16:creationId xmlns:a16="http://schemas.microsoft.com/office/drawing/2014/main" id="{25DFE48E-84A2-4A65-BCCB-C2FE3E620D5F}"/>
              </a:ext>
            </a:extLst>
          </p:cNvPr>
          <p:cNvSpPr txBox="1"/>
          <p:nvPr/>
        </p:nvSpPr>
        <p:spPr>
          <a:xfrm>
            <a:off x="3140866" y="6003523"/>
            <a:ext cx="1598515" cy="430887"/>
          </a:xfrm>
          <a:prstGeom prst="rect">
            <a:avLst/>
          </a:prstGeom>
          <a:solidFill>
            <a:schemeClr val="bg1"/>
          </a:solid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a:t>
            </a:r>
            <a:r>
              <a:rPr lang="ja-JP" altLang="en-US" sz="1100" b="1" dirty="0">
                <a:solidFill>
                  <a:srgbClr val="FF0000"/>
                </a:solidFill>
                <a:latin typeface="Meiryo UI" panose="020B0604030504040204" pitchFamily="50" charset="-128"/>
                <a:ea typeface="Meiryo UI" panose="020B0604030504040204" pitchFamily="50" charset="-128"/>
              </a:rPr>
              <a:t>②</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確実な検品と在庫管理</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68" name="直線矢印コネクタ 67">
            <a:extLst>
              <a:ext uri="{FF2B5EF4-FFF2-40B4-BE49-F238E27FC236}">
                <a16:creationId xmlns:a16="http://schemas.microsoft.com/office/drawing/2014/main" id="{41F0EC8B-E52D-4F23-B8D1-27217C75E92E}"/>
              </a:ext>
            </a:extLst>
          </p:cNvPr>
          <p:cNvCxnSpPr>
            <a:cxnSpLocks/>
            <a:endCxn id="57" idx="1"/>
          </p:cNvCxnSpPr>
          <p:nvPr/>
        </p:nvCxnSpPr>
        <p:spPr bwMode="auto">
          <a:xfrm flipV="1">
            <a:off x="4639174" y="6020272"/>
            <a:ext cx="334277" cy="28171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69" name="直線矢印コネクタ 68">
            <a:extLst>
              <a:ext uri="{FF2B5EF4-FFF2-40B4-BE49-F238E27FC236}">
                <a16:creationId xmlns:a16="http://schemas.microsoft.com/office/drawing/2014/main" id="{9A0313F7-7B20-46E4-A4DB-2F787BD7EDAB}"/>
              </a:ext>
            </a:extLst>
          </p:cNvPr>
          <p:cNvCxnSpPr>
            <a:cxnSpLocks/>
            <a:endCxn id="55" idx="1"/>
          </p:cNvCxnSpPr>
          <p:nvPr/>
        </p:nvCxnSpPr>
        <p:spPr bwMode="auto">
          <a:xfrm flipV="1">
            <a:off x="4648443" y="5624112"/>
            <a:ext cx="325008" cy="69462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70" name="テキスト ボックス 69">
            <a:extLst>
              <a:ext uri="{FF2B5EF4-FFF2-40B4-BE49-F238E27FC236}">
                <a16:creationId xmlns:a16="http://schemas.microsoft.com/office/drawing/2014/main" id="{E005DB96-F524-48AA-8017-3D700CEA8DD1}"/>
              </a:ext>
            </a:extLst>
          </p:cNvPr>
          <p:cNvSpPr txBox="1"/>
          <p:nvPr/>
        </p:nvSpPr>
        <p:spPr>
          <a:xfrm>
            <a:off x="491026" y="3939734"/>
            <a:ext cx="1454244" cy="430887"/>
          </a:xfrm>
          <a:prstGeom prst="rect">
            <a:avLst/>
          </a:prstGeom>
          <a:solidFill>
            <a:schemeClr val="bg1"/>
          </a:solid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a:t>
            </a:r>
            <a:r>
              <a:rPr lang="ja-JP" altLang="en-US" sz="1100" b="1" dirty="0">
                <a:solidFill>
                  <a:srgbClr val="FF0000"/>
                </a:solidFill>
                <a:latin typeface="Meiryo UI" panose="020B0604030504040204" pitchFamily="50" charset="-128"/>
                <a:ea typeface="Meiryo UI" panose="020B0604030504040204" pitchFamily="50" charset="-128"/>
              </a:rPr>
              <a:t>③</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請求内容確認簡素化</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71" name="直線矢印コネクタ 70">
            <a:extLst>
              <a:ext uri="{FF2B5EF4-FFF2-40B4-BE49-F238E27FC236}">
                <a16:creationId xmlns:a16="http://schemas.microsoft.com/office/drawing/2014/main" id="{63EC0D1E-9763-4641-BBC1-50E7A89CA38D}"/>
              </a:ext>
            </a:extLst>
          </p:cNvPr>
          <p:cNvCxnSpPr>
            <a:cxnSpLocks/>
            <a:stCxn id="70" idx="3"/>
          </p:cNvCxnSpPr>
          <p:nvPr/>
        </p:nvCxnSpPr>
        <p:spPr bwMode="auto">
          <a:xfrm>
            <a:off x="1945270" y="4155178"/>
            <a:ext cx="332284" cy="196866"/>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72" name="フローチャート : 磁気ディスク 11">
            <a:extLst>
              <a:ext uri="{FF2B5EF4-FFF2-40B4-BE49-F238E27FC236}">
                <a16:creationId xmlns:a16="http://schemas.microsoft.com/office/drawing/2014/main" id="{511D899B-5263-452A-91B8-D299141C7BFC}"/>
              </a:ext>
            </a:extLst>
          </p:cNvPr>
          <p:cNvSpPr>
            <a:spLocks noChangeArrowheads="1"/>
          </p:cNvSpPr>
          <p:nvPr/>
        </p:nvSpPr>
        <p:spPr bwMode="auto">
          <a:xfrm>
            <a:off x="7956335" y="1925023"/>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ユーザ</a:t>
            </a:r>
            <a:endParaRPr lang="en-US" altLang="ja-JP" sz="900" dirty="0">
              <a:solidFill>
                <a:schemeClr val="bg1"/>
              </a:solidFill>
              <a:latin typeface="Meiryo UI" pitchFamily="50" charset="-128"/>
              <a:ea typeface="Meiryo UI" pitchFamily="50" charset="-128"/>
              <a:cs typeface="Meiryo UI" pitchFamily="50" charset="-128"/>
            </a:endParaRPr>
          </a:p>
        </p:txBody>
      </p:sp>
      <p:sp>
        <p:nvSpPr>
          <p:cNvPr id="73" name="フローチャート : 磁気ディスク 11">
            <a:extLst>
              <a:ext uri="{FF2B5EF4-FFF2-40B4-BE49-F238E27FC236}">
                <a16:creationId xmlns:a16="http://schemas.microsoft.com/office/drawing/2014/main" id="{9FC9C9B6-B261-477A-825E-0822234DE1E9}"/>
              </a:ext>
            </a:extLst>
          </p:cNvPr>
          <p:cNvSpPr>
            <a:spLocks noChangeArrowheads="1"/>
          </p:cNvSpPr>
          <p:nvPr/>
        </p:nvSpPr>
        <p:spPr bwMode="auto">
          <a:xfrm>
            <a:off x="699748" y="5455503"/>
            <a:ext cx="715376" cy="572323"/>
          </a:xfrm>
          <a:prstGeom prst="flowChartMagneticDisk">
            <a:avLst/>
          </a:prstGeom>
          <a:solidFill>
            <a:srgbClr val="FF0000"/>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工番</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74" name="直線コネクタ 73">
            <a:extLst>
              <a:ext uri="{FF2B5EF4-FFF2-40B4-BE49-F238E27FC236}">
                <a16:creationId xmlns:a16="http://schemas.microsoft.com/office/drawing/2014/main" id="{88E28B7F-96FC-4CA3-A82F-352CAA78663F}"/>
              </a:ext>
            </a:extLst>
          </p:cNvPr>
          <p:cNvCxnSpPr>
            <a:cxnSpLocks/>
            <a:stCxn id="73" idx="4"/>
            <a:endCxn id="23" idx="2"/>
          </p:cNvCxnSpPr>
          <p:nvPr/>
        </p:nvCxnSpPr>
        <p:spPr bwMode="auto">
          <a:xfrm>
            <a:off x="1415124" y="5741665"/>
            <a:ext cx="667177" cy="36033"/>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75" name="テキスト ボックス 74">
            <a:extLst>
              <a:ext uri="{FF2B5EF4-FFF2-40B4-BE49-F238E27FC236}">
                <a16:creationId xmlns:a16="http://schemas.microsoft.com/office/drawing/2014/main" id="{902BFCC8-7EDA-4CFC-AAD5-5768F7D2DC5D}"/>
              </a:ext>
            </a:extLst>
          </p:cNvPr>
          <p:cNvSpPr txBox="1"/>
          <p:nvPr/>
        </p:nvSpPr>
        <p:spPr>
          <a:xfrm>
            <a:off x="-6340" y="4723689"/>
            <a:ext cx="1992853" cy="646331"/>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場所マスタは工番に紐づくため</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工番マスタを追加</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8820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各マスタの位置づけ</a:t>
            </a:r>
          </a:p>
        </p:txBody>
      </p:sp>
      <p:graphicFrame>
        <p:nvGraphicFramePr>
          <p:cNvPr id="2" name="表 1">
            <a:extLst>
              <a:ext uri="{FF2B5EF4-FFF2-40B4-BE49-F238E27FC236}">
                <a16:creationId xmlns:a16="http://schemas.microsoft.com/office/drawing/2014/main" id="{F6E782F6-4D01-420D-8F5E-9ACFE1413148}"/>
              </a:ext>
            </a:extLst>
          </p:cNvPr>
          <p:cNvGraphicFramePr>
            <a:graphicFrameLocks noGrp="1"/>
          </p:cNvGraphicFramePr>
          <p:nvPr>
            <p:extLst>
              <p:ext uri="{D42A27DB-BD31-4B8C-83A1-F6EECF244321}">
                <p14:modId xmlns:p14="http://schemas.microsoft.com/office/powerpoint/2010/main" val="1867624535"/>
              </p:ext>
            </p:extLst>
          </p:nvPr>
        </p:nvGraphicFramePr>
        <p:xfrm>
          <a:off x="214312" y="1397000"/>
          <a:ext cx="8750175" cy="4455160"/>
        </p:xfrm>
        <a:graphic>
          <a:graphicData uri="http://schemas.openxmlformats.org/drawingml/2006/table">
            <a:tbl>
              <a:tblPr firstRow="1" bandRow="1">
                <a:tableStyleId>{5C22544A-7EE6-4342-B048-85BDC9FD1C3A}</a:tableStyleId>
              </a:tblPr>
              <a:tblGrid>
                <a:gridCol w="1333352">
                  <a:extLst>
                    <a:ext uri="{9D8B030D-6E8A-4147-A177-3AD203B41FA5}">
                      <a16:colId xmlns:a16="http://schemas.microsoft.com/office/drawing/2014/main" val="3950229983"/>
                    </a:ext>
                  </a:extLst>
                </a:gridCol>
                <a:gridCol w="5688632">
                  <a:extLst>
                    <a:ext uri="{9D8B030D-6E8A-4147-A177-3AD203B41FA5}">
                      <a16:colId xmlns:a16="http://schemas.microsoft.com/office/drawing/2014/main" val="2369809406"/>
                    </a:ext>
                  </a:extLst>
                </a:gridCol>
                <a:gridCol w="1728191">
                  <a:extLst>
                    <a:ext uri="{9D8B030D-6E8A-4147-A177-3AD203B41FA5}">
                      <a16:colId xmlns:a16="http://schemas.microsoft.com/office/drawing/2014/main" val="281124775"/>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マスタ名</a:t>
                      </a:r>
                    </a:p>
                  </a:txBody>
                  <a:tcPr/>
                </a:tc>
                <a:tc>
                  <a:txBody>
                    <a:bodyPr/>
                    <a:lstStyle/>
                    <a:p>
                      <a:r>
                        <a:rPr kumimoji="1" lang="ja-JP" altLang="en-US" dirty="0">
                          <a:latin typeface="Meiryo UI" panose="020B0604030504040204" pitchFamily="50" charset="-128"/>
                          <a:ea typeface="Meiryo UI" panose="020B0604030504040204" pitchFamily="50" charset="-128"/>
                        </a:rPr>
                        <a:t>内容</a:t>
                      </a:r>
                    </a:p>
                  </a:txBody>
                  <a:tcPr/>
                </a:tc>
                <a:tc>
                  <a:txBody>
                    <a:bodyPr/>
                    <a:lstStyle/>
                    <a:p>
                      <a:r>
                        <a:rPr kumimoji="1" lang="ja-JP" altLang="en-US" dirty="0">
                          <a:latin typeface="Meiryo UI" panose="020B0604030504040204" pitchFamily="50" charset="-128"/>
                          <a:ea typeface="Meiryo UI" panose="020B0604030504040204" pitchFamily="50" charset="-128"/>
                        </a:rPr>
                        <a:t>更新者</a:t>
                      </a:r>
                    </a:p>
                  </a:txBody>
                  <a:tcPr/>
                </a:tc>
                <a:extLst>
                  <a:ext uri="{0D108BD9-81ED-4DB2-BD59-A6C34878D82A}">
                    <a16:rowId xmlns:a16="http://schemas.microsoft.com/office/drawing/2014/main" val="2536399554"/>
                  </a:ext>
                </a:extLst>
              </a:tr>
              <a:tr h="370840">
                <a:tc>
                  <a:txBody>
                    <a:bodyPr/>
                    <a:lstStyle/>
                    <a:p>
                      <a:r>
                        <a:rPr kumimoji="1" lang="ja-JP" altLang="en-US" sz="1400" dirty="0">
                          <a:latin typeface="Meiryo UI" panose="020B0604030504040204" pitchFamily="50" charset="-128"/>
                          <a:ea typeface="Meiryo UI" panose="020B0604030504040204" pitchFamily="50" charset="-128"/>
                        </a:rPr>
                        <a:t>ユーザ</a:t>
                      </a:r>
                    </a:p>
                  </a:txBody>
                  <a:tcPr/>
                </a:tc>
                <a:tc>
                  <a:txBody>
                    <a:bodyPr/>
                    <a:lstStyle/>
                    <a:p>
                      <a:r>
                        <a:rPr kumimoji="1" lang="en-US" altLang="ja-JP" sz="1400" u="sng" dirty="0">
                          <a:latin typeface="Meiryo UI" panose="020B0604030504040204" pitchFamily="50" charset="-128"/>
                          <a:ea typeface="Meiryo UI" panose="020B0604030504040204" pitchFamily="50" charset="-128"/>
                        </a:rPr>
                        <a:t>Salesforce</a:t>
                      </a:r>
                      <a:r>
                        <a:rPr kumimoji="1" lang="ja-JP" altLang="en-US" sz="1400" u="sng" dirty="0">
                          <a:latin typeface="Meiryo UI" panose="020B0604030504040204" pitchFamily="50" charset="-128"/>
                          <a:ea typeface="Meiryo UI" panose="020B0604030504040204" pitchFamily="50" charset="-128"/>
                        </a:rPr>
                        <a:t>にログインするユーザ</a:t>
                      </a:r>
                      <a:r>
                        <a:rPr kumimoji="1" lang="ja-JP" altLang="en-US" sz="1400" dirty="0">
                          <a:latin typeface="Meiryo UI" panose="020B0604030504040204" pitchFamily="50" charset="-128"/>
                          <a:ea typeface="Meiryo UI" panose="020B0604030504040204" pitchFamily="50" charset="-128"/>
                        </a:rPr>
                        <a:t>を管理するマスタ。</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管理項目の追加等が可能であり、上長がだれかなどを定義することも可能。</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Salesforce</a:t>
                      </a:r>
                      <a:r>
                        <a:rPr kumimoji="1" lang="ja-JP" altLang="en-US" sz="1400" dirty="0">
                          <a:latin typeface="Meiryo UI" panose="020B0604030504040204" pitchFamily="50" charset="-128"/>
                          <a:ea typeface="Meiryo UI" panose="020B0604030504040204" pitchFamily="50" charset="-128"/>
                        </a:rPr>
                        <a:t>にログインしないが、</a:t>
                      </a:r>
                      <a:r>
                        <a:rPr kumimoji="1" lang="ja-JP" altLang="en-US" sz="1400" u="sng" dirty="0">
                          <a:latin typeface="Meiryo UI" panose="020B0604030504040204" pitchFamily="50" charset="-128"/>
                          <a:ea typeface="Meiryo UI" panose="020B0604030504040204" pitchFamily="50" charset="-128"/>
                        </a:rPr>
                        <a:t>調達責任者</a:t>
                      </a:r>
                      <a:r>
                        <a:rPr kumimoji="1" lang="ja-JP" altLang="en-US" sz="1400" dirty="0">
                          <a:latin typeface="Meiryo UI" panose="020B0604030504040204" pitchFamily="50" charset="-128"/>
                          <a:ea typeface="Meiryo UI" panose="020B0604030504040204" pitchFamily="50" charset="-128"/>
                        </a:rPr>
                        <a:t>などの立場になる人物がいる場合は本ユーザマスタではなく別個に</a:t>
                      </a:r>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社員マスタなどを作成する必要がある。</a:t>
                      </a:r>
                    </a:p>
                  </a:txBody>
                  <a:tcPr/>
                </a:tc>
                <a:tc>
                  <a:txBody>
                    <a:bodyPr/>
                    <a:lstStyle/>
                    <a:p>
                      <a:r>
                        <a:rPr kumimoji="1" lang="ja-JP" altLang="en-US" sz="1400" dirty="0">
                          <a:latin typeface="Meiryo UI" panose="020B0604030504040204" pitchFamily="50" charset="-128"/>
                          <a:ea typeface="Meiryo UI" panose="020B0604030504040204" pitchFamily="50" charset="-128"/>
                        </a:rPr>
                        <a:t>システム管理者</a:t>
                      </a:r>
                    </a:p>
                  </a:txBody>
                  <a:tcPr/>
                </a:tc>
                <a:extLst>
                  <a:ext uri="{0D108BD9-81ED-4DB2-BD59-A6C34878D82A}">
                    <a16:rowId xmlns:a16="http://schemas.microsoft.com/office/drawing/2014/main" val="2185283887"/>
                  </a:ext>
                </a:extLst>
              </a:tr>
              <a:tr h="370840">
                <a:tc>
                  <a:txBody>
                    <a:bodyPr/>
                    <a:lstStyle/>
                    <a:p>
                      <a:r>
                        <a:rPr kumimoji="1" lang="ja-JP" altLang="en-US" sz="1400" dirty="0">
                          <a:latin typeface="Meiryo UI" panose="020B0604030504040204" pitchFamily="50" charset="-128"/>
                          <a:ea typeface="Meiryo UI" panose="020B0604030504040204" pitchFamily="50" charset="-128"/>
                        </a:rPr>
                        <a:t>取引先</a:t>
                      </a:r>
                    </a:p>
                  </a:txBody>
                  <a:tcPr/>
                </a:tc>
                <a:tc>
                  <a:txBody>
                    <a:bodyPr/>
                    <a:lstStyle/>
                    <a:p>
                      <a:r>
                        <a:rPr kumimoji="1" lang="ja-JP" altLang="en-US" sz="1400" dirty="0">
                          <a:latin typeface="Meiryo UI" panose="020B0604030504040204" pitchFamily="50" charset="-128"/>
                          <a:ea typeface="Meiryo UI" panose="020B0604030504040204" pitchFamily="50" charset="-128"/>
                        </a:rPr>
                        <a:t>取引先</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企業</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の情報を管理するマスタ。</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管理項目の追加等が可能であり、独自の情報を管理することも可能。</a:t>
                      </a:r>
                    </a:p>
                  </a:txBody>
                  <a:tcPr/>
                </a:tc>
                <a:tc>
                  <a:txBody>
                    <a:bodyPr/>
                    <a:lstStyle/>
                    <a:p>
                      <a:r>
                        <a:rPr kumimoji="1" lang="en-US" altLang="ja-JP" sz="1400" dirty="0">
                          <a:latin typeface="Meiryo UI" panose="020B0604030504040204" pitchFamily="50" charset="-128"/>
                          <a:ea typeface="Meiryo UI" panose="020B0604030504040204" pitchFamily="50" charset="-128"/>
                        </a:rPr>
                        <a:t>WHO</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solidFill>
                            <a:srgbClr val="FF0000"/>
                          </a:solidFill>
                          <a:latin typeface="Meiryo UI" panose="020B0604030504040204" pitchFamily="50" charset="-128"/>
                          <a:ea typeface="Meiryo UI" panose="020B0604030504040204" pitchFamily="50" charset="-128"/>
                        </a:rPr>
                        <a:t>→購買</a:t>
                      </a:r>
                      <a:r>
                        <a:rPr kumimoji="1" lang="en-US" altLang="ja-JP" sz="1400" dirty="0">
                          <a:solidFill>
                            <a:srgbClr val="FF0000"/>
                          </a:solidFill>
                          <a:latin typeface="Meiryo UI" panose="020B0604030504040204" pitchFamily="50" charset="-128"/>
                          <a:ea typeface="Meiryo UI" panose="020B0604030504040204" pitchFamily="50" charset="-128"/>
                        </a:rPr>
                        <a:t>G</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45322165"/>
                  </a:ext>
                </a:extLst>
              </a:tr>
              <a:tr h="370840">
                <a:tc>
                  <a:txBody>
                    <a:bodyPr/>
                    <a:lstStyle/>
                    <a:p>
                      <a:r>
                        <a:rPr kumimoji="1" lang="ja-JP" altLang="en-US" sz="1400" dirty="0">
                          <a:latin typeface="Meiryo UI" panose="020B0604030504040204" pitchFamily="50" charset="-128"/>
                          <a:ea typeface="Meiryo UI" panose="020B0604030504040204" pitchFamily="50" charset="-128"/>
                        </a:rPr>
                        <a:t>取引先責任者</a:t>
                      </a:r>
                    </a:p>
                  </a:txBody>
                  <a:tcPr/>
                </a:tc>
                <a:tc>
                  <a:txBody>
                    <a:bodyPr/>
                    <a:lstStyle/>
                    <a:p>
                      <a:r>
                        <a:rPr kumimoji="1" lang="ja-JP" altLang="en-US" sz="1400" dirty="0">
                          <a:latin typeface="Meiryo UI" panose="020B0604030504040204" pitchFamily="50" charset="-128"/>
                          <a:ea typeface="Meiryo UI" panose="020B0604030504040204" pitchFamily="50" charset="-128"/>
                        </a:rPr>
                        <a:t>取引先に所属する担当者の情報を管理するマスタであり、取引先とは</a:t>
                      </a:r>
                      <a:r>
                        <a:rPr kumimoji="1" lang="en-US" altLang="ja-JP" sz="1400" dirty="0">
                          <a:latin typeface="Meiryo UI" panose="020B0604030504040204" pitchFamily="50" charset="-128"/>
                          <a:ea typeface="Meiryo UI" panose="020B0604030504040204" pitchFamily="50" charset="-128"/>
                        </a:rPr>
                        <a:t>1:N</a:t>
                      </a:r>
                      <a:r>
                        <a:rPr kumimoji="1" lang="ja-JP" altLang="en-US" sz="1400" dirty="0">
                          <a:latin typeface="Meiryo UI" panose="020B0604030504040204" pitchFamily="50" charset="-128"/>
                          <a:ea typeface="Meiryo UI" panose="020B0604030504040204" pitchFamily="50" charset="-128"/>
                        </a:rPr>
                        <a:t>の関係になる。</a:t>
                      </a:r>
                    </a:p>
                  </a:txBody>
                  <a:tcPr/>
                </a:tc>
                <a:tc>
                  <a:txBody>
                    <a:bodyPr/>
                    <a:lstStyle/>
                    <a:p>
                      <a:r>
                        <a:rPr kumimoji="1" lang="en-US" altLang="ja-JP" sz="1400" dirty="0">
                          <a:latin typeface="Meiryo UI" panose="020B0604030504040204" pitchFamily="50" charset="-128"/>
                          <a:ea typeface="Meiryo UI" panose="020B0604030504040204" pitchFamily="50" charset="-128"/>
                        </a:rPr>
                        <a:t>WHO</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solidFill>
                            <a:srgbClr val="FF0000"/>
                          </a:solidFill>
                          <a:latin typeface="Meiryo UI" panose="020B0604030504040204" pitchFamily="50" charset="-128"/>
                          <a:ea typeface="Meiryo UI" panose="020B0604030504040204" pitchFamily="50" charset="-128"/>
                        </a:rPr>
                        <a:t>→購買</a:t>
                      </a:r>
                      <a:r>
                        <a:rPr kumimoji="1" lang="en-US" altLang="ja-JP" sz="1400" dirty="0">
                          <a:solidFill>
                            <a:srgbClr val="FF0000"/>
                          </a:solidFill>
                          <a:latin typeface="Meiryo UI" panose="020B0604030504040204" pitchFamily="50" charset="-128"/>
                          <a:ea typeface="Meiryo UI" panose="020B0604030504040204" pitchFamily="50" charset="-128"/>
                        </a:rPr>
                        <a:t>G</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0211371"/>
                  </a:ext>
                </a:extLst>
              </a:tr>
              <a:tr h="370840">
                <a:tc>
                  <a:txBody>
                    <a:bodyPr/>
                    <a:lstStyle/>
                    <a:p>
                      <a:r>
                        <a:rPr kumimoji="1" lang="ja-JP" altLang="en-US" sz="1400" dirty="0">
                          <a:latin typeface="Meiryo UI" panose="020B0604030504040204" pitchFamily="50" charset="-128"/>
                          <a:ea typeface="Meiryo UI" panose="020B0604030504040204" pitchFamily="50" charset="-128"/>
                        </a:rPr>
                        <a:t>部材マスタ</a:t>
                      </a:r>
                    </a:p>
                  </a:txBody>
                  <a:tcPr/>
                </a:tc>
                <a:tc>
                  <a:txBody>
                    <a:bodyPr/>
                    <a:lstStyle/>
                    <a:p>
                      <a:r>
                        <a:rPr kumimoji="1" lang="ja-JP" altLang="en-US" sz="1400" dirty="0">
                          <a:latin typeface="Meiryo UI" panose="020B0604030504040204" pitchFamily="50" charset="-128"/>
                          <a:ea typeface="Meiryo UI" panose="020B0604030504040204" pitchFamily="50" charset="-128"/>
                        </a:rPr>
                        <a:t>仕入先とやり取りする部材のマスタ。</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在庫管理対象となる部材のマスタ。</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配管</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部材から製造</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も部材マスタに登録しておき、在庫管理対象とする。</a:t>
                      </a:r>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WHO</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solidFill>
                            <a:srgbClr val="FF0000"/>
                          </a:solidFill>
                          <a:latin typeface="Meiryo UI" panose="020B0604030504040204" pitchFamily="50" charset="-128"/>
                          <a:ea typeface="Meiryo UI" panose="020B0604030504040204" pitchFamily="50" charset="-128"/>
                        </a:rPr>
                        <a:t>→購買</a:t>
                      </a:r>
                      <a:r>
                        <a:rPr kumimoji="1" lang="en-US" altLang="ja-JP" sz="1400" dirty="0">
                          <a:solidFill>
                            <a:srgbClr val="FF0000"/>
                          </a:solidFill>
                          <a:latin typeface="Meiryo UI" panose="020B0604030504040204" pitchFamily="50" charset="-128"/>
                          <a:ea typeface="Meiryo UI" panose="020B0604030504040204" pitchFamily="50" charset="-128"/>
                        </a:rPr>
                        <a:t>G</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19340134"/>
                  </a:ext>
                </a:extLst>
              </a:tr>
              <a:tr h="324584">
                <a:tc>
                  <a:txBody>
                    <a:bodyPr/>
                    <a:lstStyle/>
                    <a:p>
                      <a:r>
                        <a:rPr kumimoji="1" lang="ja-JP" altLang="en-US" sz="1400" dirty="0">
                          <a:latin typeface="Meiryo UI" panose="020B0604030504040204" pitchFamily="50" charset="-128"/>
                          <a:ea typeface="Meiryo UI" panose="020B0604030504040204" pitchFamily="50" charset="-128"/>
                        </a:rPr>
                        <a:t>場所マスタ</a:t>
                      </a:r>
                    </a:p>
                  </a:txBody>
                  <a:tcPr/>
                </a:tc>
                <a:tc>
                  <a:txBody>
                    <a:bodyPr/>
                    <a:lstStyle/>
                    <a:p>
                      <a:r>
                        <a:rPr kumimoji="1" lang="ja-JP" altLang="en-US" sz="1400" dirty="0">
                          <a:latin typeface="Meiryo UI" panose="020B0604030504040204" pitchFamily="50" charset="-128"/>
                          <a:ea typeface="Meiryo UI" panose="020B0604030504040204" pitchFamily="50" charset="-128"/>
                        </a:rPr>
                        <a:t>現場での在庫管理を行う際に登録する「現場」のマスタ。</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客先や配管製造会社など在庫管理されるべき場所すべてを登録する必要あり。</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その「現場」のどこにあるのかは、入庫時に登録される</a:t>
                      </a:r>
                      <a:r>
                        <a:rPr kumimoji="1" lang="en-US" altLang="ja-JP" sz="1400" dirty="0">
                          <a:latin typeface="Meiryo UI" panose="020B0604030504040204" pitchFamily="50" charset="-128"/>
                          <a:ea typeface="Meiryo UI" panose="020B0604030504040204" pitchFamily="50" charset="-128"/>
                        </a:rPr>
                        <a:t>GPS</a:t>
                      </a:r>
                      <a:r>
                        <a:rPr kumimoji="1" lang="ja-JP" altLang="en-US" sz="1400" dirty="0">
                          <a:latin typeface="Meiryo UI" panose="020B0604030504040204" pitchFamily="50" charset="-128"/>
                          <a:ea typeface="Meiryo UI" panose="020B0604030504040204" pitchFamily="50" charset="-128"/>
                        </a:rPr>
                        <a:t>情報より特定可能。</a:t>
                      </a:r>
                    </a:p>
                  </a:txBody>
                  <a:tcPr/>
                </a:tc>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各現場担当者</a:t>
                      </a:r>
                    </a:p>
                  </a:txBody>
                  <a:tcPr/>
                </a:tc>
                <a:extLst>
                  <a:ext uri="{0D108BD9-81ED-4DB2-BD59-A6C34878D82A}">
                    <a16:rowId xmlns:a16="http://schemas.microsoft.com/office/drawing/2014/main" val="37442108"/>
                  </a:ext>
                </a:extLst>
              </a:tr>
            </a:tbl>
          </a:graphicData>
        </a:graphic>
      </p:graphicFrame>
      <p:sp>
        <p:nvSpPr>
          <p:cNvPr id="3" name="テキスト ボックス 2">
            <a:extLst>
              <a:ext uri="{FF2B5EF4-FFF2-40B4-BE49-F238E27FC236}">
                <a16:creationId xmlns:a16="http://schemas.microsoft.com/office/drawing/2014/main" id="{6658D2B7-D83C-4E00-B42B-B2A7EE0F24BE}"/>
              </a:ext>
            </a:extLst>
          </p:cNvPr>
          <p:cNvSpPr txBox="1"/>
          <p:nvPr/>
        </p:nvSpPr>
        <p:spPr>
          <a:xfrm>
            <a:off x="1691680" y="4437112"/>
            <a:ext cx="57606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部材</a:t>
            </a:r>
            <a:r>
              <a:rPr kumimoji="1" lang="en-US" altLang="ja-JP" sz="1050" dirty="0">
                <a:latin typeface="Meiryo UI" panose="020B0604030504040204" pitchFamily="50" charset="-128"/>
                <a:ea typeface="Meiryo UI" panose="020B0604030504040204" pitchFamily="50" charset="-128"/>
              </a:rPr>
              <a:t>A</a:t>
            </a:r>
            <a:endParaRPr kumimoji="1" lang="ja-JP" altLang="en-US" sz="1050"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5878135E-FB77-4855-BB9C-36E12E9EEB0D}"/>
              </a:ext>
            </a:extLst>
          </p:cNvPr>
          <p:cNvSpPr txBox="1"/>
          <p:nvPr/>
        </p:nvSpPr>
        <p:spPr>
          <a:xfrm>
            <a:off x="3563888" y="4437112"/>
            <a:ext cx="57606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部材</a:t>
            </a:r>
            <a:r>
              <a:rPr kumimoji="1" lang="en-US" altLang="ja-JP" sz="1050" dirty="0">
                <a:latin typeface="Meiryo UI" panose="020B0604030504040204" pitchFamily="50" charset="-128"/>
                <a:ea typeface="Meiryo UI" panose="020B0604030504040204" pitchFamily="50" charset="-128"/>
              </a:rPr>
              <a:t>B</a:t>
            </a:r>
          </a:p>
        </p:txBody>
      </p:sp>
      <p:sp>
        <p:nvSpPr>
          <p:cNvPr id="74" name="テキスト ボックス 73">
            <a:extLst>
              <a:ext uri="{FF2B5EF4-FFF2-40B4-BE49-F238E27FC236}">
                <a16:creationId xmlns:a16="http://schemas.microsoft.com/office/drawing/2014/main" id="{6C9100D6-CB43-4364-B7C9-CA358AA8053C}"/>
              </a:ext>
            </a:extLst>
          </p:cNvPr>
          <p:cNvSpPr txBox="1"/>
          <p:nvPr/>
        </p:nvSpPr>
        <p:spPr>
          <a:xfrm>
            <a:off x="5364088" y="4437112"/>
            <a:ext cx="57606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配管</a:t>
            </a:r>
            <a:r>
              <a:rPr kumimoji="1" lang="en-US" altLang="ja-JP" sz="1050" dirty="0">
                <a:latin typeface="Meiryo UI" panose="020B0604030504040204" pitchFamily="50" charset="-128"/>
                <a:ea typeface="Meiryo UI" panose="020B0604030504040204" pitchFamily="50" charset="-128"/>
              </a:rPr>
              <a:t>A</a:t>
            </a:r>
          </a:p>
        </p:txBody>
      </p:sp>
      <p:pic>
        <p:nvPicPr>
          <p:cNvPr id="2050" name="Picture 2" descr="ãéç®¡ ææ ç»åãã®ç»åæ¤ç´¢çµæ">
            <a:extLst>
              <a:ext uri="{FF2B5EF4-FFF2-40B4-BE49-F238E27FC236}">
                <a16:creationId xmlns:a16="http://schemas.microsoft.com/office/drawing/2014/main" id="{24EA6F97-5577-4591-BBF3-BBFC0E767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376" y="4697454"/>
            <a:ext cx="370672" cy="3706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ãéç®¡ ææ ç»åãã®ç»åæ¤ç´¢çµæ">
            <a:extLst>
              <a:ext uri="{FF2B5EF4-FFF2-40B4-BE49-F238E27FC236}">
                <a16:creationId xmlns:a16="http://schemas.microsoft.com/office/drawing/2014/main" id="{F87E5158-C61D-4508-A20F-8135503B5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565" y="4697454"/>
            <a:ext cx="370672" cy="3706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ãéç®¡ãã®ç»åæ¤ç´¢çµæ">
            <a:extLst>
              <a:ext uri="{FF2B5EF4-FFF2-40B4-BE49-F238E27FC236}">
                <a16:creationId xmlns:a16="http://schemas.microsoft.com/office/drawing/2014/main" id="{6E9E3069-005C-40BE-8531-8E3F1DD4C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697454"/>
            <a:ext cx="494229" cy="37067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a:extLst>
              <a:ext uri="{FF2B5EF4-FFF2-40B4-BE49-F238E27FC236}">
                <a16:creationId xmlns:a16="http://schemas.microsoft.com/office/drawing/2014/main" id="{0BC811F1-9076-4567-BFD0-150EC9030367}"/>
              </a:ext>
            </a:extLst>
          </p:cNvPr>
          <p:cNvCxnSpPr/>
          <p:nvPr/>
        </p:nvCxnSpPr>
        <p:spPr>
          <a:xfrm>
            <a:off x="1619672" y="4149080"/>
            <a:ext cx="24482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37E26F8-FB28-46F3-857A-2AFBB070952A}"/>
              </a:ext>
            </a:extLst>
          </p:cNvPr>
          <p:cNvCxnSpPr>
            <a:cxnSpLocks/>
          </p:cNvCxnSpPr>
          <p:nvPr/>
        </p:nvCxnSpPr>
        <p:spPr>
          <a:xfrm>
            <a:off x="1619672" y="4365104"/>
            <a:ext cx="50405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6115663-2B4D-4F40-9ED9-DAE3BE9AA4DB}"/>
              </a:ext>
            </a:extLst>
          </p:cNvPr>
          <p:cNvSpPr txBox="1"/>
          <p:nvPr/>
        </p:nvSpPr>
        <p:spPr>
          <a:xfrm>
            <a:off x="92262" y="4391473"/>
            <a:ext cx="2246128" cy="646331"/>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配管は在庫管理対象外とすること</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に決定したため削除</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8B7DC541-9E94-40E2-B900-1A5FFFB0A334}"/>
              </a:ext>
            </a:extLst>
          </p:cNvPr>
          <p:cNvCxnSpPr/>
          <p:nvPr/>
        </p:nvCxnSpPr>
        <p:spPr>
          <a:xfrm>
            <a:off x="5364088" y="4564070"/>
            <a:ext cx="576064" cy="5040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076F4C2-44F9-4C64-9CB6-E35DABB5B08A}"/>
              </a:ext>
            </a:extLst>
          </p:cNvPr>
          <p:cNvCxnSpPr>
            <a:cxnSpLocks/>
          </p:cNvCxnSpPr>
          <p:nvPr/>
        </p:nvCxnSpPr>
        <p:spPr>
          <a:xfrm flipV="1">
            <a:off x="5364088" y="4564070"/>
            <a:ext cx="576064" cy="5104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825455A-6B44-4EA6-896A-F5326CB1CEF6}"/>
              </a:ext>
            </a:extLst>
          </p:cNvPr>
          <p:cNvSpPr txBox="1"/>
          <p:nvPr/>
        </p:nvSpPr>
        <p:spPr>
          <a:xfrm>
            <a:off x="7199260" y="2132856"/>
            <a:ext cx="1765227"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更新者決定</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6946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各マスタの管理項目</a:t>
            </a:r>
          </a:p>
        </p:txBody>
      </p:sp>
      <p:graphicFrame>
        <p:nvGraphicFramePr>
          <p:cNvPr id="5" name="表 4">
            <a:extLst>
              <a:ext uri="{FF2B5EF4-FFF2-40B4-BE49-F238E27FC236}">
                <a16:creationId xmlns:a16="http://schemas.microsoft.com/office/drawing/2014/main" id="{51504122-E4DB-4E96-924F-95851139B3B9}"/>
              </a:ext>
            </a:extLst>
          </p:cNvPr>
          <p:cNvGraphicFramePr>
            <a:graphicFrameLocks noGrp="1"/>
          </p:cNvGraphicFramePr>
          <p:nvPr>
            <p:extLst>
              <p:ext uri="{D42A27DB-BD31-4B8C-83A1-F6EECF244321}">
                <p14:modId xmlns:p14="http://schemas.microsoft.com/office/powerpoint/2010/main" val="530327517"/>
              </p:ext>
            </p:extLst>
          </p:nvPr>
        </p:nvGraphicFramePr>
        <p:xfrm>
          <a:off x="214312" y="1556792"/>
          <a:ext cx="8750175" cy="2956560"/>
        </p:xfrm>
        <a:graphic>
          <a:graphicData uri="http://schemas.openxmlformats.org/drawingml/2006/table">
            <a:tbl>
              <a:tblPr firstRow="1" bandRow="1">
                <a:tableStyleId>{F5AB1C69-6EDB-4FF4-983F-18BD219EF322}</a:tableStyleId>
              </a:tblPr>
              <a:tblGrid>
                <a:gridCol w="2197448">
                  <a:extLst>
                    <a:ext uri="{9D8B030D-6E8A-4147-A177-3AD203B41FA5}">
                      <a16:colId xmlns:a16="http://schemas.microsoft.com/office/drawing/2014/main" val="2899305052"/>
                    </a:ext>
                  </a:extLst>
                </a:gridCol>
                <a:gridCol w="4824536">
                  <a:extLst>
                    <a:ext uri="{9D8B030D-6E8A-4147-A177-3AD203B41FA5}">
                      <a16:colId xmlns:a16="http://schemas.microsoft.com/office/drawing/2014/main" val="334295533"/>
                    </a:ext>
                  </a:extLst>
                </a:gridCol>
                <a:gridCol w="1728191">
                  <a:extLst>
                    <a:ext uri="{9D8B030D-6E8A-4147-A177-3AD203B41FA5}">
                      <a16:colId xmlns:a16="http://schemas.microsoft.com/office/drawing/2014/main" val="1151778967"/>
                    </a:ext>
                  </a:extLst>
                </a:gridCol>
              </a:tblGrid>
              <a:tr h="216024">
                <a:tc>
                  <a:txBody>
                    <a:bodyPr/>
                    <a:lstStyle/>
                    <a:p>
                      <a:r>
                        <a:rPr kumimoji="1" lang="ja-JP" altLang="en-US" dirty="0">
                          <a:latin typeface="Meiryo UI" panose="020B0604030504040204" pitchFamily="50" charset="-128"/>
                          <a:ea typeface="Meiryo UI" panose="020B0604030504040204" pitchFamily="50" charset="-128"/>
                        </a:rPr>
                        <a:t>項目名</a:t>
                      </a:r>
                    </a:p>
                  </a:txBody>
                  <a:tcPr/>
                </a:tc>
                <a:tc>
                  <a:txBody>
                    <a:bodyPr/>
                    <a:lstStyle/>
                    <a:p>
                      <a:r>
                        <a:rPr kumimoji="1" lang="ja-JP" altLang="en-US" dirty="0">
                          <a:latin typeface="Meiryo UI" panose="020B0604030504040204" pitchFamily="50" charset="-128"/>
                          <a:ea typeface="Meiryo UI" panose="020B0604030504040204" pitchFamily="50" charset="-128"/>
                        </a:rPr>
                        <a:t>使用用途</a:t>
                      </a:r>
                    </a:p>
                  </a:txBody>
                  <a:tcPr/>
                </a:tc>
                <a:tc>
                  <a:txBody>
                    <a:bodyPr/>
                    <a:lstStyle/>
                    <a:p>
                      <a:r>
                        <a:rPr kumimoji="1" lang="ja-JP" altLang="en-US" dirty="0">
                          <a:latin typeface="Meiryo UI" panose="020B0604030504040204" pitchFamily="50" charset="-128"/>
                          <a:ea typeface="Meiryo UI" panose="020B0604030504040204" pitchFamily="50" charset="-128"/>
                        </a:rPr>
                        <a:t>他</a:t>
                      </a:r>
                      <a:r>
                        <a:rPr kumimoji="1" lang="en-US" altLang="ja-JP" dirty="0">
                          <a:latin typeface="Meiryo UI" panose="020B0604030504040204" pitchFamily="50" charset="-128"/>
                          <a:ea typeface="Meiryo UI" panose="020B0604030504040204" pitchFamily="50" charset="-128"/>
                        </a:rPr>
                        <a:t>DB</a:t>
                      </a:r>
                      <a:r>
                        <a:rPr kumimoji="1" lang="ja-JP" altLang="en-US"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216024">
                <a:tc>
                  <a:txBody>
                    <a:bodyPr/>
                    <a:lstStyle/>
                    <a:p>
                      <a:r>
                        <a:rPr kumimoji="1" lang="ja-JP" altLang="en-US" sz="1400" dirty="0">
                          <a:latin typeface="Meiryo UI" panose="020B0604030504040204" pitchFamily="50" charset="-128"/>
                          <a:ea typeface="Meiryo UI" panose="020B0604030504040204" pitchFamily="50" charset="-128"/>
                        </a:rPr>
                        <a:t>ユーザ名</a:t>
                      </a:r>
                    </a:p>
                  </a:txBody>
                  <a:tcPr/>
                </a:tc>
                <a:tc>
                  <a:txBody>
                    <a:bodyPr/>
                    <a:lstStyle/>
                    <a:p>
                      <a:r>
                        <a:rPr kumimoji="1" lang="ja-JP" altLang="en-US" sz="1400" dirty="0">
                          <a:latin typeface="Meiryo UI" panose="020B0604030504040204" pitchFamily="50" charset="-128"/>
                          <a:ea typeface="Meiryo UI" panose="020B0604030504040204" pitchFamily="50" charset="-128"/>
                        </a:rPr>
                        <a:t>ユーザのログイン</a:t>
                      </a:r>
                      <a:r>
                        <a:rPr kumimoji="1" lang="en-US" altLang="ja-JP" sz="1400" dirty="0">
                          <a:latin typeface="Meiryo UI" panose="020B0604030504040204" pitchFamily="50" charset="-128"/>
                          <a:ea typeface="Meiryo UI" panose="020B0604030504040204" pitchFamily="50" charset="-128"/>
                        </a:rPr>
                        <a:t>ID</a:t>
                      </a:r>
                      <a:r>
                        <a:rPr kumimoji="1" lang="ja-JP" altLang="en-US" sz="1400" dirty="0" err="1">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400" dirty="0">
                          <a:latin typeface="Meiryo UI" panose="020B0604030504040204" pitchFamily="50" charset="-128"/>
                          <a:ea typeface="Meiryo UI" panose="020B0604030504040204" pitchFamily="50" charset="-128"/>
                        </a:rPr>
                        <a:t>名前</a:t>
                      </a:r>
                    </a:p>
                  </a:txBody>
                  <a:tcPr/>
                </a:tc>
                <a:tc>
                  <a:txBody>
                    <a:bodyPr/>
                    <a:lstStyle/>
                    <a:p>
                      <a:r>
                        <a:rPr kumimoji="1" lang="ja-JP" altLang="en-US" sz="1400" dirty="0">
                          <a:latin typeface="Meiryo UI" panose="020B0604030504040204" pitchFamily="50" charset="-128"/>
                          <a:ea typeface="Meiryo UI" panose="020B0604030504040204" pitchFamily="50" charset="-128"/>
                        </a:rPr>
                        <a:t>ユーザの名前。</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400" dirty="0">
                          <a:latin typeface="Meiryo UI" panose="020B0604030504040204" pitchFamily="50" charset="-128"/>
                          <a:ea typeface="Meiryo UI" panose="020B0604030504040204" pitchFamily="50" charset="-128"/>
                        </a:rPr>
                        <a:t>メールアドレス</a:t>
                      </a:r>
                    </a:p>
                  </a:txBody>
                  <a:tcPr/>
                </a:tc>
                <a:tc>
                  <a:txBody>
                    <a:bodyPr/>
                    <a:lstStyle/>
                    <a:p>
                      <a:r>
                        <a:rPr kumimoji="1" lang="ja-JP" altLang="en-US" sz="1400" dirty="0">
                          <a:latin typeface="Meiryo UI" panose="020B0604030504040204" pitchFamily="50" charset="-128"/>
                          <a:ea typeface="Meiryo UI" panose="020B0604030504040204" pitchFamily="50" charset="-128"/>
                        </a:rPr>
                        <a:t>取引状況が</a:t>
                      </a:r>
                      <a:r>
                        <a:rPr kumimoji="1" lang="en-US" altLang="ja-JP" sz="1400" dirty="0">
                          <a:latin typeface="Meiryo UI" panose="020B0604030504040204" pitchFamily="50" charset="-128"/>
                          <a:ea typeface="Meiryo UI" panose="020B0604030504040204" pitchFamily="50" charset="-128"/>
                        </a:rPr>
                        <a:t>XXX</a:t>
                      </a:r>
                      <a:r>
                        <a:rPr kumimoji="1" lang="ja-JP" altLang="en-US" sz="1400" dirty="0">
                          <a:latin typeface="Meiryo UI" panose="020B0604030504040204" pitchFamily="50" charset="-128"/>
                          <a:ea typeface="Meiryo UI" panose="020B0604030504040204" pitchFamily="50" charset="-128"/>
                        </a:rPr>
                        <a:t>になったらメールで連絡するなど、アクセス先になるアドレス。</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400" dirty="0">
                          <a:latin typeface="Meiryo UI" panose="020B0604030504040204" pitchFamily="50" charset="-128"/>
                          <a:ea typeface="Meiryo UI" panose="020B0604030504040204" pitchFamily="50" charset="-128"/>
                        </a:rPr>
                        <a:t>プロファイル</a:t>
                      </a:r>
                    </a:p>
                  </a:txBody>
                  <a:tcPr/>
                </a:tc>
                <a:tc>
                  <a:txBody>
                    <a:bodyPr/>
                    <a:lstStyle/>
                    <a:p>
                      <a:r>
                        <a:rPr kumimoji="1" lang="ja-JP" altLang="en-US" sz="1400" dirty="0">
                          <a:latin typeface="Meiryo UI" panose="020B0604030504040204" pitchFamily="50" charset="-128"/>
                          <a:ea typeface="Meiryo UI" panose="020B0604030504040204" pitchFamily="50" charset="-128"/>
                        </a:rPr>
                        <a:t>組織上の部門をグルーピングする。このグルーピングされた括りで、画面レイアウトやデータベースや項目に対するアクセス権限を定義することが可能。</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現時点の案は「購買部門」「社外ユーザ」の二つで、今後増加する予定。</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gridSpan="3">
                  <a:txBody>
                    <a:bodyPr/>
                    <a:lstStyle/>
                    <a:p>
                      <a:r>
                        <a:rPr kumimoji="1" lang="ja-JP" altLang="en-US" sz="1400" dirty="0">
                          <a:latin typeface="Meiryo UI" panose="020B0604030504040204" pitchFamily="50" charset="-128"/>
                          <a:ea typeface="Meiryo UI" panose="020B0604030504040204" pitchFamily="50" charset="-128"/>
                        </a:rPr>
                        <a:t>その他</a:t>
                      </a:r>
                      <a:r>
                        <a:rPr kumimoji="1" lang="en-US" altLang="ja-JP" sz="1400" dirty="0">
                          <a:latin typeface="Meiryo UI" panose="020B0604030504040204" pitchFamily="50" charset="-128"/>
                          <a:ea typeface="Meiryo UI" panose="020B0604030504040204" pitchFamily="50" charset="-128"/>
                        </a:rPr>
                        <a:t>Salesforce</a:t>
                      </a:r>
                      <a:r>
                        <a:rPr kumimoji="1" lang="ja-JP" altLang="en-US" sz="1400" dirty="0">
                          <a:latin typeface="Meiryo UI" panose="020B0604030504040204" pitchFamily="50" charset="-128"/>
                          <a:ea typeface="Meiryo UI" panose="020B0604030504040204" pitchFamily="50" charset="-128"/>
                        </a:rPr>
                        <a:t>標準機能で準備されている項目は必要に応じ説明</a:t>
                      </a:r>
                    </a:p>
                  </a:txBody>
                  <a:tcP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02492126"/>
                  </a:ext>
                </a:extLst>
              </a:tr>
            </a:tbl>
          </a:graphicData>
        </a:graphic>
      </p:graphicFrame>
      <p:sp>
        <p:nvSpPr>
          <p:cNvPr id="6" name="テキスト ボックス 5">
            <a:extLst>
              <a:ext uri="{FF2B5EF4-FFF2-40B4-BE49-F238E27FC236}">
                <a16:creationId xmlns:a16="http://schemas.microsoft.com/office/drawing/2014/main" id="{29BA5E28-E82C-4611-84B6-4345F2D9802E}"/>
              </a:ext>
            </a:extLst>
          </p:cNvPr>
          <p:cNvSpPr txBox="1"/>
          <p:nvPr/>
        </p:nvSpPr>
        <p:spPr>
          <a:xfrm>
            <a:off x="214313" y="1124744"/>
            <a:ext cx="692818" cy="338554"/>
          </a:xfrm>
          <a:prstGeom prst="rect">
            <a:avLst/>
          </a:prstGeom>
          <a:noFill/>
        </p:spPr>
        <p:txBody>
          <a:bodyPr wrap="none" rtlCol="0">
            <a:spAutoFit/>
          </a:bodyPr>
          <a:lstStyle/>
          <a:p>
            <a:r>
              <a:rPr kumimoji="1" lang="ja-JP" altLang="en-US" sz="1600" u="sng" dirty="0">
                <a:latin typeface="Meiryo UI" panose="020B0604030504040204" pitchFamily="50" charset="-128"/>
                <a:ea typeface="Meiryo UI" panose="020B0604030504040204" pitchFamily="50" charset="-128"/>
              </a:rPr>
              <a:t>ユーザ</a:t>
            </a:r>
          </a:p>
        </p:txBody>
      </p:sp>
    </p:spTree>
    <p:extLst>
      <p:ext uri="{BB962C8B-B14F-4D97-AF65-F5344CB8AC3E}">
        <p14:creationId xmlns:p14="http://schemas.microsoft.com/office/powerpoint/2010/main" val="296604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各マスタの管理項目</a:t>
            </a:r>
          </a:p>
        </p:txBody>
      </p:sp>
      <p:sp>
        <p:nvSpPr>
          <p:cNvPr id="6" name="テキスト ボックス 5">
            <a:extLst>
              <a:ext uri="{FF2B5EF4-FFF2-40B4-BE49-F238E27FC236}">
                <a16:creationId xmlns:a16="http://schemas.microsoft.com/office/drawing/2014/main" id="{29BA5E28-E82C-4611-84B6-4345F2D9802E}"/>
              </a:ext>
            </a:extLst>
          </p:cNvPr>
          <p:cNvSpPr txBox="1"/>
          <p:nvPr/>
        </p:nvSpPr>
        <p:spPr>
          <a:xfrm>
            <a:off x="214313" y="1124744"/>
            <a:ext cx="800219" cy="338554"/>
          </a:xfrm>
          <a:prstGeom prst="rect">
            <a:avLst/>
          </a:prstGeom>
          <a:noFill/>
        </p:spPr>
        <p:txBody>
          <a:bodyPr wrap="none" rtlCol="0">
            <a:spAutoFit/>
          </a:bodyPr>
          <a:lstStyle/>
          <a:p>
            <a:r>
              <a:rPr kumimoji="1" lang="ja-JP" altLang="en-US" sz="1600" u="sng" dirty="0">
                <a:latin typeface="Meiryo UI" panose="020B0604030504040204" pitchFamily="50" charset="-128"/>
                <a:ea typeface="Meiryo UI" panose="020B0604030504040204" pitchFamily="50" charset="-128"/>
              </a:rPr>
              <a:t>取引先</a:t>
            </a:r>
          </a:p>
        </p:txBody>
      </p:sp>
      <p:graphicFrame>
        <p:nvGraphicFramePr>
          <p:cNvPr id="7" name="表 6">
            <a:extLst>
              <a:ext uri="{FF2B5EF4-FFF2-40B4-BE49-F238E27FC236}">
                <a16:creationId xmlns:a16="http://schemas.microsoft.com/office/drawing/2014/main" id="{AFF8B898-862A-4BA4-B91A-6A2957B41567}"/>
              </a:ext>
            </a:extLst>
          </p:cNvPr>
          <p:cNvGraphicFramePr>
            <a:graphicFrameLocks noGrp="1"/>
          </p:cNvGraphicFramePr>
          <p:nvPr>
            <p:extLst>
              <p:ext uri="{D42A27DB-BD31-4B8C-83A1-F6EECF244321}">
                <p14:modId xmlns:p14="http://schemas.microsoft.com/office/powerpoint/2010/main" val="3106649720"/>
              </p:ext>
            </p:extLst>
          </p:nvPr>
        </p:nvGraphicFramePr>
        <p:xfrm>
          <a:off x="214312" y="1556792"/>
          <a:ext cx="8750175" cy="3764280"/>
        </p:xfrm>
        <a:graphic>
          <a:graphicData uri="http://schemas.openxmlformats.org/drawingml/2006/table">
            <a:tbl>
              <a:tblPr firstRow="1" bandRow="1">
                <a:tableStyleId>{F5AB1C69-6EDB-4FF4-983F-18BD219EF322}</a:tableStyleId>
              </a:tblPr>
              <a:tblGrid>
                <a:gridCol w="1981424">
                  <a:extLst>
                    <a:ext uri="{9D8B030D-6E8A-4147-A177-3AD203B41FA5}">
                      <a16:colId xmlns:a16="http://schemas.microsoft.com/office/drawing/2014/main" val="2899305052"/>
                    </a:ext>
                  </a:extLst>
                </a:gridCol>
                <a:gridCol w="5040560">
                  <a:extLst>
                    <a:ext uri="{9D8B030D-6E8A-4147-A177-3AD203B41FA5}">
                      <a16:colId xmlns:a16="http://schemas.microsoft.com/office/drawing/2014/main" val="334295533"/>
                    </a:ext>
                  </a:extLst>
                </a:gridCol>
                <a:gridCol w="1728191">
                  <a:extLst>
                    <a:ext uri="{9D8B030D-6E8A-4147-A177-3AD203B41FA5}">
                      <a16:colId xmlns:a16="http://schemas.microsoft.com/office/drawing/2014/main" val="1151778967"/>
                    </a:ext>
                  </a:extLst>
                </a:gridCol>
              </a:tblGrid>
              <a:tr h="216024">
                <a:tc>
                  <a:txBody>
                    <a:bodyPr/>
                    <a:lstStyle/>
                    <a:p>
                      <a:r>
                        <a:rPr kumimoji="1" lang="ja-JP" altLang="en-US" dirty="0">
                          <a:latin typeface="Meiryo UI" panose="020B0604030504040204" pitchFamily="50" charset="-128"/>
                          <a:ea typeface="Meiryo UI" panose="020B0604030504040204" pitchFamily="50" charset="-128"/>
                        </a:rPr>
                        <a:t>項目名</a:t>
                      </a:r>
                    </a:p>
                  </a:txBody>
                  <a:tcPr/>
                </a:tc>
                <a:tc>
                  <a:txBody>
                    <a:bodyPr/>
                    <a:lstStyle/>
                    <a:p>
                      <a:r>
                        <a:rPr kumimoji="1" lang="ja-JP" altLang="en-US" dirty="0">
                          <a:latin typeface="Meiryo UI" panose="020B0604030504040204" pitchFamily="50" charset="-128"/>
                          <a:ea typeface="Meiryo UI" panose="020B0604030504040204" pitchFamily="50" charset="-128"/>
                        </a:rPr>
                        <a:t>使用用途</a:t>
                      </a:r>
                    </a:p>
                  </a:txBody>
                  <a:tcPr/>
                </a:tc>
                <a:tc>
                  <a:txBody>
                    <a:bodyPr/>
                    <a:lstStyle/>
                    <a:p>
                      <a:r>
                        <a:rPr kumimoji="1" lang="ja-JP" altLang="en-US" dirty="0">
                          <a:latin typeface="Meiryo UI" panose="020B0604030504040204" pitchFamily="50" charset="-128"/>
                          <a:ea typeface="Meiryo UI" panose="020B0604030504040204" pitchFamily="50" charset="-128"/>
                        </a:rPr>
                        <a:t>他</a:t>
                      </a:r>
                      <a:r>
                        <a:rPr kumimoji="1" lang="en-US" altLang="ja-JP" dirty="0">
                          <a:latin typeface="Meiryo UI" panose="020B0604030504040204" pitchFamily="50" charset="-128"/>
                          <a:ea typeface="Meiryo UI" panose="020B0604030504040204" pitchFamily="50" charset="-128"/>
                        </a:rPr>
                        <a:t>DB</a:t>
                      </a:r>
                      <a:r>
                        <a:rPr kumimoji="1" lang="ja-JP" altLang="en-US"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216024">
                <a:tc>
                  <a:txBody>
                    <a:bodyPr/>
                    <a:lstStyle/>
                    <a:p>
                      <a:r>
                        <a:rPr kumimoji="1" lang="ja-JP" altLang="en-US" sz="1400" dirty="0">
                          <a:latin typeface="Meiryo UI" panose="020B0604030504040204" pitchFamily="50" charset="-128"/>
                          <a:ea typeface="Meiryo UI" panose="020B0604030504040204" pitchFamily="50" charset="-128"/>
                        </a:rPr>
                        <a:t>取引先名</a:t>
                      </a:r>
                    </a:p>
                  </a:txBody>
                  <a:tcPr/>
                </a:tc>
                <a:tc>
                  <a:txBody>
                    <a:bodyPr/>
                    <a:lstStyle/>
                    <a:p>
                      <a:r>
                        <a:rPr kumimoji="1" lang="ja-JP" altLang="en-US" sz="1400" dirty="0">
                          <a:latin typeface="Meiryo UI" panose="020B0604030504040204" pitchFamily="50" charset="-128"/>
                          <a:ea typeface="Meiryo UI" panose="020B0604030504040204" pitchFamily="50" charset="-128"/>
                        </a:rPr>
                        <a:t>取引先の正式名称</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400" dirty="0">
                          <a:latin typeface="Meiryo UI" panose="020B0604030504040204" pitchFamily="50" charset="-128"/>
                          <a:ea typeface="Meiryo UI" panose="020B0604030504040204" pitchFamily="50" charset="-128"/>
                        </a:rPr>
                        <a:t>取引先区分</a:t>
                      </a:r>
                    </a:p>
                  </a:txBody>
                  <a:tcPr/>
                </a:tc>
                <a:tc>
                  <a:txBody>
                    <a:bodyPr/>
                    <a:lstStyle/>
                    <a:p>
                      <a:r>
                        <a:rPr kumimoji="1" lang="ja-JP" altLang="en-US" sz="1400" dirty="0">
                          <a:latin typeface="Meiryo UI" panose="020B0604030504040204" pitchFamily="50" charset="-128"/>
                          <a:ea typeface="Meiryo UI" panose="020B0604030504040204" pitchFamily="50" charset="-128"/>
                        </a:rPr>
                        <a:t>「施主」「仕入先」「協力会社」</a:t>
                      </a:r>
                      <a:r>
                        <a:rPr kumimoji="1" lang="ja-JP" altLang="en-US" sz="1200" dirty="0">
                          <a:solidFill>
                            <a:schemeClr val="bg1">
                              <a:lumMod val="65000"/>
                            </a:schemeClr>
                          </a:solidFill>
                          <a:latin typeface="Meiryo UI" panose="020B0604030504040204" pitchFamily="50" charset="-128"/>
                          <a:ea typeface="Meiryo UI" panose="020B0604030504040204" pitchFamily="50" charset="-128"/>
                        </a:rPr>
                        <a:t>←配管製造と施工の会社を分けるか？</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1381588"/>
                  </a:ext>
                </a:extLst>
              </a:tr>
              <a:tr h="216024">
                <a:tc>
                  <a:txBody>
                    <a:bodyPr/>
                    <a:lstStyle/>
                    <a:p>
                      <a:r>
                        <a:rPr kumimoji="1" lang="ja-JP" altLang="en-US" sz="1400" dirty="0">
                          <a:latin typeface="Meiryo UI" panose="020B0604030504040204" pitchFamily="50" charset="-128"/>
                          <a:ea typeface="Meiryo UI" panose="020B0604030504040204" pitchFamily="50" charset="-128"/>
                        </a:rPr>
                        <a:t>郵便番号</a:t>
                      </a:r>
                    </a:p>
                  </a:txBody>
                  <a:tcPr/>
                </a:tc>
                <a:tc>
                  <a:txBody>
                    <a:bodyPr/>
                    <a:lstStyle/>
                    <a:p>
                      <a:r>
                        <a:rPr kumimoji="1" lang="ja-JP" altLang="en-US" sz="1400" dirty="0">
                          <a:latin typeface="Meiryo UI" panose="020B0604030504040204" pitchFamily="50" charset="-128"/>
                          <a:ea typeface="Meiryo UI" panose="020B0604030504040204" pitchFamily="50" charset="-128"/>
                        </a:rPr>
                        <a:t>郵便番号</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400" dirty="0">
                          <a:latin typeface="Meiryo UI" panose="020B0604030504040204" pitchFamily="50" charset="-128"/>
                          <a:ea typeface="Meiryo UI" panose="020B0604030504040204" pitchFamily="50" charset="-128"/>
                        </a:rPr>
                        <a:t>住所</a:t>
                      </a:r>
                    </a:p>
                  </a:txBody>
                  <a:tcPr/>
                </a:tc>
                <a:tc>
                  <a:txBody>
                    <a:bodyPr/>
                    <a:lstStyle/>
                    <a:p>
                      <a:r>
                        <a:rPr kumimoji="1" lang="ja-JP" altLang="en-US" sz="1400" dirty="0">
                          <a:latin typeface="Meiryo UI" panose="020B0604030504040204" pitchFamily="50" charset="-128"/>
                          <a:ea typeface="Meiryo UI" panose="020B0604030504040204" pitchFamily="50" charset="-128"/>
                        </a:rPr>
                        <a:t>建物のビル名や階数までの住所</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電話番号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電話番号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400" dirty="0">
                          <a:latin typeface="Meiryo UI" panose="020B0604030504040204" pitchFamily="50" charset="-128"/>
                          <a:ea typeface="Meiryo UI" panose="020B0604030504040204" pitchFamily="50" charset="-128"/>
                        </a:rPr>
                        <a:t>親取引先</a:t>
                      </a:r>
                    </a:p>
                  </a:txBody>
                  <a:tcPr/>
                </a:tc>
                <a:tc>
                  <a:txBody>
                    <a:bodyPr/>
                    <a:lstStyle/>
                    <a:p>
                      <a:r>
                        <a:rPr kumimoji="1" lang="ja-JP" altLang="en-US" sz="1400" dirty="0">
                          <a:latin typeface="Meiryo UI" panose="020B0604030504040204" pitchFamily="50" charset="-128"/>
                          <a:ea typeface="Meiryo UI" panose="020B0604030504040204" pitchFamily="50" charset="-128"/>
                        </a:rPr>
                        <a:t>親子関係がある場合に親会社を設定</a:t>
                      </a:r>
                      <a:br>
                        <a:rPr kumimoji="1" lang="en-US" altLang="ja-JP" sz="1200" dirty="0">
                          <a:solidFill>
                            <a:schemeClr val="bg1">
                              <a:lumMod val="65000"/>
                            </a:schemeClr>
                          </a:solidFill>
                          <a:latin typeface="Meiryo UI" panose="020B0604030504040204" pitchFamily="50" charset="-128"/>
                          <a:ea typeface="Meiryo UI" panose="020B0604030504040204" pitchFamily="50" charset="-128"/>
                        </a:rPr>
                      </a:br>
                      <a:r>
                        <a:rPr kumimoji="1" lang="en-US" altLang="ja-JP" sz="1200" dirty="0">
                          <a:solidFill>
                            <a:schemeClr val="bg1">
                              <a:lumMod val="65000"/>
                            </a:schemeClr>
                          </a:solidFill>
                          <a:latin typeface="Meiryo UI" panose="020B0604030504040204" pitchFamily="50" charset="-128"/>
                          <a:ea typeface="Meiryo UI" panose="020B0604030504040204" pitchFamily="50" charset="-128"/>
                        </a:rPr>
                        <a:t>※</a:t>
                      </a:r>
                      <a:r>
                        <a:rPr kumimoji="1" lang="ja-JP" altLang="en-US" sz="1200" dirty="0">
                          <a:solidFill>
                            <a:schemeClr val="bg1">
                              <a:lumMod val="65000"/>
                            </a:schemeClr>
                          </a:solidFill>
                          <a:latin typeface="Meiryo UI" panose="020B0604030504040204" pitchFamily="50" charset="-128"/>
                          <a:ea typeface="Meiryo UI" panose="020B0604030504040204" pitchFamily="50" charset="-128"/>
                        </a:rPr>
                        <a:t>請求書をまとめるなどの場合に利用する。つかわなくてもよし</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5635203"/>
                  </a:ext>
                </a:extLst>
              </a:tr>
              <a:tr h="216024">
                <a:tc>
                  <a:txBody>
                    <a:bodyPr/>
                    <a:lstStyle/>
                    <a:p>
                      <a:r>
                        <a:rPr kumimoji="1" lang="en-US" altLang="ja-JP" sz="1400" dirty="0" err="1">
                          <a:latin typeface="Meiryo UI" panose="020B0604030504040204" pitchFamily="50" charset="-128"/>
                          <a:ea typeface="Meiryo UI" panose="020B0604030504040204" pitchFamily="50" charset="-128"/>
                        </a:rPr>
                        <a:t>GoogleMap</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住所に対する</a:t>
                      </a:r>
                      <a:r>
                        <a:rPr kumimoji="1" lang="en-US" altLang="ja-JP" sz="1400" dirty="0" err="1">
                          <a:latin typeface="Meiryo UI" panose="020B0604030504040204" pitchFamily="50" charset="-128"/>
                          <a:ea typeface="Meiryo UI" panose="020B0604030504040204" pitchFamily="50" charset="-128"/>
                        </a:rPr>
                        <a:t>GoogleMAP</a:t>
                      </a:r>
                      <a:r>
                        <a:rPr kumimoji="1" lang="ja-JP" altLang="en-US" sz="1400" dirty="0" err="1">
                          <a:latin typeface="Meiryo UI" panose="020B0604030504040204" pitchFamily="50" charset="-128"/>
                          <a:ea typeface="Meiryo UI" panose="020B0604030504040204" pitchFamily="50" charset="-128"/>
                        </a:rPr>
                        <a:t>での</a:t>
                      </a:r>
                      <a:r>
                        <a:rPr kumimoji="1" lang="ja-JP" altLang="en-US" sz="1400" dirty="0">
                          <a:latin typeface="Meiryo UI" panose="020B0604030504040204" pitchFamily="50" charset="-128"/>
                          <a:ea typeface="Meiryo UI" panose="020B0604030504040204" pitchFamily="50" charset="-128"/>
                        </a:rPr>
                        <a:t>表現</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0392769"/>
                  </a:ext>
                </a:extLst>
              </a:tr>
              <a:tr h="216024">
                <a:tc>
                  <a:txBody>
                    <a:bodyPr/>
                    <a:lstStyle/>
                    <a:p>
                      <a:r>
                        <a:rPr kumimoji="1" lang="ja-JP" altLang="en-US" sz="1400" dirty="0">
                          <a:latin typeface="Meiryo UI" panose="020B0604030504040204" pitchFamily="50" charset="-128"/>
                          <a:ea typeface="Meiryo UI" panose="020B0604030504040204" pitchFamily="50" charset="-128"/>
                        </a:rPr>
                        <a:t>備考</a:t>
                      </a:r>
                    </a:p>
                  </a:txBody>
                  <a:tcPr/>
                </a:tc>
                <a:tc>
                  <a:txBody>
                    <a:bodyPr/>
                    <a:lstStyle/>
                    <a:p>
                      <a:r>
                        <a:rPr kumimoji="1" lang="ja-JP" altLang="en-US" sz="1400" dirty="0">
                          <a:latin typeface="Meiryo UI" panose="020B0604030504040204" pitchFamily="50" charset="-128"/>
                          <a:ea typeface="Meiryo UI" panose="020B0604030504040204" pitchFamily="50" charset="-128"/>
                        </a:rPr>
                        <a:t>取引先に対しての注意事項や特別取引次項などの設定</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86353227"/>
                  </a:ext>
                </a:extLst>
              </a:tr>
              <a:tr h="216024">
                <a:tc>
                  <a:txBody>
                    <a:bodyPr/>
                    <a:lstStyle/>
                    <a:p>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担当者</a:t>
                      </a:r>
                    </a:p>
                  </a:txBody>
                  <a:tcPr/>
                </a:tc>
                <a:tc>
                  <a:txBody>
                    <a:bodyPr/>
                    <a:lstStyle/>
                    <a:p>
                      <a:r>
                        <a:rPr kumimoji="1" lang="ja-JP" altLang="en-US" sz="1400" dirty="0">
                          <a:latin typeface="Meiryo UI" panose="020B0604030504040204" pitchFamily="50" charset="-128"/>
                          <a:ea typeface="Meiryo UI" panose="020B0604030504040204" pitchFamily="50" charset="-128"/>
                        </a:rPr>
                        <a:t>各取引先に対する</a:t>
                      </a:r>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側の担当者</a:t>
                      </a:r>
                      <a:endParaRPr kumimoji="1" lang="en-US" altLang="ja-JP" sz="1400" dirty="0">
                        <a:latin typeface="Meiryo UI" panose="020B0604030504040204" pitchFamily="50" charset="-128"/>
                        <a:ea typeface="Meiryo UI" panose="020B0604030504040204" pitchFamily="50" charset="-128"/>
                      </a:endParaRPr>
                    </a:p>
                    <a:p>
                      <a:r>
                        <a:rPr kumimoji="1" lang="en-US" altLang="ja-JP" sz="1100" dirty="0">
                          <a:solidFill>
                            <a:schemeClr val="bg1">
                              <a:lumMod val="65000"/>
                            </a:schemeClr>
                          </a:solidFill>
                          <a:latin typeface="Meiryo UI" panose="020B0604030504040204" pitchFamily="50" charset="-128"/>
                          <a:ea typeface="Meiryo UI" panose="020B0604030504040204" pitchFamily="50" charset="-128"/>
                        </a:rPr>
                        <a:t>※</a:t>
                      </a:r>
                      <a:r>
                        <a:rPr kumimoji="1" lang="ja-JP" altLang="en-US" sz="1100" dirty="0">
                          <a:solidFill>
                            <a:schemeClr val="bg1">
                              <a:lumMod val="65000"/>
                            </a:schemeClr>
                          </a:solidFill>
                          <a:latin typeface="Meiryo UI" panose="020B0604030504040204" pitchFamily="50" charset="-128"/>
                          <a:ea typeface="Meiryo UI" panose="020B0604030504040204" pitchFamily="50" charset="-128"/>
                        </a:rPr>
                        <a:t>施主の場合は営業担当者？仕入先は担当者はいる？</a:t>
                      </a:r>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ユーザ</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名前</a:t>
                      </a:r>
                    </a:p>
                  </a:txBody>
                  <a:tcPr/>
                </a:tc>
                <a:extLst>
                  <a:ext uri="{0D108BD9-81ED-4DB2-BD59-A6C34878D82A}">
                    <a16:rowId xmlns:a16="http://schemas.microsoft.com/office/drawing/2014/main" val="4214558128"/>
                  </a:ext>
                </a:extLst>
              </a:tr>
              <a:tr h="216024">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取引先</a:t>
                      </a:r>
                      <a:r>
                        <a:rPr kumimoji="1" lang="en-US" altLang="ja-JP" sz="1400" dirty="0">
                          <a:solidFill>
                            <a:srgbClr val="FF0000"/>
                          </a:solidFill>
                          <a:latin typeface="Meiryo UI" panose="020B0604030504040204" pitchFamily="50" charset="-128"/>
                          <a:ea typeface="Meiryo UI" panose="020B0604030504040204" pitchFamily="50" charset="-128"/>
                        </a:rPr>
                        <a:t>ID</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オービックで管理している取引先</a:t>
                      </a:r>
                      <a:r>
                        <a:rPr kumimoji="1" lang="en-US" altLang="ja-JP" sz="1400" dirty="0">
                          <a:solidFill>
                            <a:srgbClr val="FF0000"/>
                          </a:solidFill>
                          <a:latin typeface="Meiryo UI" panose="020B0604030504040204" pitchFamily="50" charset="-128"/>
                          <a:ea typeface="Meiryo UI" panose="020B0604030504040204" pitchFamily="50" charset="-128"/>
                        </a:rPr>
                        <a:t>ID</a:t>
                      </a:r>
                      <a:r>
                        <a:rPr kumimoji="1" lang="ja-JP" altLang="en-US" sz="1400" dirty="0">
                          <a:solidFill>
                            <a:srgbClr val="FF0000"/>
                          </a:solidFill>
                          <a:latin typeface="Meiryo UI" panose="020B0604030504040204" pitchFamily="50" charset="-128"/>
                          <a:ea typeface="Meiryo UI" panose="020B0604030504040204" pitchFamily="50" charset="-128"/>
                        </a:rPr>
                        <a:t>を連携する</a:t>
                      </a:r>
                      <a:endParaRPr kumimoji="1" lang="en-US" altLang="ja-JP" sz="1400" dirty="0">
                        <a:solidFill>
                          <a:srgbClr val="FF0000"/>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41324863"/>
                  </a:ext>
                </a:extLst>
              </a:tr>
            </a:tbl>
          </a:graphicData>
        </a:graphic>
      </p:graphicFrame>
      <p:cxnSp>
        <p:nvCxnSpPr>
          <p:cNvPr id="9" name="直線コネクタ 8">
            <a:extLst>
              <a:ext uri="{FF2B5EF4-FFF2-40B4-BE49-F238E27FC236}">
                <a16:creationId xmlns:a16="http://schemas.microsoft.com/office/drawing/2014/main" id="{3E653BAF-88AE-4DD0-8C0D-174442C979E0}"/>
              </a:ext>
            </a:extLst>
          </p:cNvPr>
          <p:cNvCxnSpPr>
            <a:cxnSpLocks/>
          </p:cNvCxnSpPr>
          <p:nvPr/>
        </p:nvCxnSpPr>
        <p:spPr>
          <a:xfrm>
            <a:off x="2195736" y="2348880"/>
            <a:ext cx="648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1DB6E74-9DA6-42BD-9342-E7649311BC52}"/>
              </a:ext>
            </a:extLst>
          </p:cNvPr>
          <p:cNvCxnSpPr>
            <a:cxnSpLocks/>
          </p:cNvCxnSpPr>
          <p:nvPr/>
        </p:nvCxnSpPr>
        <p:spPr>
          <a:xfrm>
            <a:off x="3635896" y="2348880"/>
            <a:ext cx="7200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03F6C47-8881-4225-9BA4-9DED73F095D4}"/>
              </a:ext>
            </a:extLst>
          </p:cNvPr>
          <p:cNvSpPr txBox="1"/>
          <p:nvPr/>
        </p:nvSpPr>
        <p:spPr>
          <a:xfrm>
            <a:off x="4572000" y="1876870"/>
            <a:ext cx="3546164"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施主と協力会社は</a:t>
            </a:r>
            <a:r>
              <a:rPr lang="en-US" altLang="ja-JP" sz="1200" dirty="0">
                <a:solidFill>
                  <a:srgbClr val="FF0000"/>
                </a:solidFill>
                <a:latin typeface="Meiryo UI" panose="020B0604030504040204" pitchFamily="50" charset="-128"/>
                <a:ea typeface="Meiryo UI" panose="020B0604030504040204" pitchFamily="50" charset="-128"/>
              </a:rPr>
              <a:t>STEP1</a:t>
            </a:r>
            <a:r>
              <a:rPr lang="ja-JP" altLang="en-US" sz="1200" dirty="0">
                <a:solidFill>
                  <a:srgbClr val="FF0000"/>
                </a:solidFill>
                <a:latin typeface="Meiryo UI" panose="020B0604030504040204" pitchFamily="50" charset="-128"/>
                <a:ea typeface="Meiryo UI" panose="020B0604030504040204" pitchFamily="50" charset="-128"/>
              </a:rPr>
              <a:t>対象外のため区分設定なし</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0D9913E-9A9E-49B2-AF63-9675D560B36F}"/>
              </a:ext>
            </a:extLst>
          </p:cNvPr>
          <p:cNvSpPr txBox="1"/>
          <p:nvPr/>
        </p:nvSpPr>
        <p:spPr>
          <a:xfrm>
            <a:off x="2860847" y="5298774"/>
            <a:ext cx="2372765"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オービック連携を考慮して項目追加</a:t>
            </a:r>
          </a:p>
        </p:txBody>
      </p:sp>
      <p:cxnSp>
        <p:nvCxnSpPr>
          <p:cNvPr id="15" name="直線コネクタ 14">
            <a:extLst>
              <a:ext uri="{FF2B5EF4-FFF2-40B4-BE49-F238E27FC236}">
                <a16:creationId xmlns:a16="http://schemas.microsoft.com/office/drawing/2014/main" id="{C0564AB0-8709-4F1E-9D31-2A67C09B919B}"/>
              </a:ext>
            </a:extLst>
          </p:cNvPr>
          <p:cNvCxnSpPr>
            <a:cxnSpLocks/>
          </p:cNvCxnSpPr>
          <p:nvPr/>
        </p:nvCxnSpPr>
        <p:spPr>
          <a:xfrm>
            <a:off x="290386" y="3645024"/>
            <a:ext cx="5505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E43C388-5ABC-45D6-A889-7358B453F4E0}"/>
              </a:ext>
            </a:extLst>
          </p:cNvPr>
          <p:cNvCxnSpPr>
            <a:cxnSpLocks/>
          </p:cNvCxnSpPr>
          <p:nvPr/>
        </p:nvCxnSpPr>
        <p:spPr>
          <a:xfrm>
            <a:off x="290386" y="3789040"/>
            <a:ext cx="5505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863FFCB-352C-423D-B526-9AB7355F86DE}"/>
              </a:ext>
            </a:extLst>
          </p:cNvPr>
          <p:cNvSpPr txBox="1"/>
          <p:nvPr/>
        </p:nvSpPr>
        <p:spPr>
          <a:xfrm>
            <a:off x="5976238" y="3435085"/>
            <a:ext cx="2794355"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親にまとめて支払うことは無いため項目削除</a:t>
            </a:r>
          </a:p>
        </p:txBody>
      </p:sp>
      <p:cxnSp>
        <p:nvCxnSpPr>
          <p:cNvPr id="12" name="直線コネクタ 11">
            <a:extLst>
              <a:ext uri="{FF2B5EF4-FFF2-40B4-BE49-F238E27FC236}">
                <a16:creationId xmlns:a16="http://schemas.microsoft.com/office/drawing/2014/main" id="{5826EFC9-F0FF-4A56-A56E-D0961028550F}"/>
              </a:ext>
            </a:extLst>
          </p:cNvPr>
          <p:cNvCxnSpPr>
            <a:cxnSpLocks/>
          </p:cNvCxnSpPr>
          <p:nvPr/>
        </p:nvCxnSpPr>
        <p:spPr>
          <a:xfrm>
            <a:off x="276594" y="4103869"/>
            <a:ext cx="5505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8F9C2-A41C-4DFE-B0F9-2866D1AD99F3}"/>
              </a:ext>
            </a:extLst>
          </p:cNvPr>
          <p:cNvSpPr txBox="1"/>
          <p:nvPr/>
        </p:nvSpPr>
        <p:spPr>
          <a:xfrm>
            <a:off x="6444208" y="3904223"/>
            <a:ext cx="2876108"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住所から自動的にマップ表示されるため不要</a:t>
            </a:r>
          </a:p>
        </p:txBody>
      </p:sp>
    </p:spTree>
    <p:extLst>
      <p:ext uri="{BB962C8B-B14F-4D97-AF65-F5344CB8AC3E}">
        <p14:creationId xmlns:p14="http://schemas.microsoft.com/office/powerpoint/2010/main" val="132874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各マスタの管理項目</a:t>
            </a:r>
          </a:p>
        </p:txBody>
      </p:sp>
      <p:sp>
        <p:nvSpPr>
          <p:cNvPr id="6" name="テキスト ボックス 5">
            <a:extLst>
              <a:ext uri="{FF2B5EF4-FFF2-40B4-BE49-F238E27FC236}">
                <a16:creationId xmlns:a16="http://schemas.microsoft.com/office/drawing/2014/main" id="{29BA5E28-E82C-4611-84B6-4345F2D9802E}"/>
              </a:ext>
            </a:extLst>
          </p:cNvPr>
          <p:cNvSpPr txBox="1"/>
          <p:nvPr/>
        </p:nvSpPr>
        <p:spPr>
          <a:xfrm>
            <a:off x="214313" y="1124744"/>
            <a:ext cx="1415772" cy="338554"/>
          </a:xfrm>
          <a:prstGeom prst="rect">
            <a:avLst/>
          </a:prstGeom>
          <a:noFill/>
        </p:spPr>
        <p:txBody>
          <a:bodyPr wrap="none" rtlCol="0">
            <a:spAutoFit/>
          </a:bodyPr>
          <a:lstStyle/>
          <a:p>
            <a:r>
              <a:rPr kumimoji="1" lang="ja-JP" altLang="en-US" sz="1600" u="sng" dirty="0">
                <a:latin typeface="Meiryo UI" panose="020B0604030504040204" pitchFamily="50" charset="-128"/>
                <a:ea typeface="Meiryo UI" panose="020B0604030504040204" pitchFamily="50" charset="-128"/>
              </a:rPr>
              <a:t>取引先責任者</a:t>
            </a:r>
          </a:p>
        </p:txBody>
      </p:sp>
      <p:graphicFrame>
        <p:nvGraphicFramePr>
          <p:cNvPr id="7" name="表 6">
            <a:extLst>
              <a:ext uri="{FF2B5EF4-FFF2-40B4-BE49-F238E27FC236}">
                <a16:creationId xmlns:a16="http://schemas.microsoft.com/office/drawing/2014/main" id="{D9A095D4-F743-44AA-8F03-1F24CAD4BEC3}"/>
              </a:ext>
            </a:extLst>
          </p:cNvPr>
          <p:cNvGraphicFramePr>
            <a:graphicFrameLocks noGrp="1"/>
          </p:cNvGraphicFramePr>
          <p:nvPr>
            <p:extLst>
              <p:ext uri="{D42A27DB-BD31-4B8C-83A1-F6EECF244321}">
                <p14:modId xmlns:p14="http://schemas.microsoft.com/office/powerpoint/2010/main" val="3489530056"/>
              </p:ext>
            </p:extLst>
          </p:nvPr>
        </p:nvGraphicFramePr>
        <p:xfrm>
          <a:off x="214312" y="1556792"/>
          <a:ext cx="8750175" cy="2804160"/>
        </p:xfrm>
        <a:graphic>
          <a:graphicData uri="http://schemas.openxmlformats.org/drawingml/2006/table">
            <a:tbl>
              <a:tblPr firstRow="1" bandRow="1">
                <a:tableStyleId>{F5AB1C69-6EDB-4FF4-983F-18BD219EF322}</a:tableStyleId>
              </a:tblPr>
              <a:tblGrid>
                <a:gridCol w="1981424">
                  <a:extLst>
                    <a:ext uri="{9D8B030D-6E8A-4147-A177-3AD203B41FA5}">
                      <a16:colId xmlns:a16="http://schemas.microsoft.com/office/drawing/2014/main" val="2899305052"/>
                    </a:ext>
                  </a:extLst>
                </a:gridCol>
                <a:gridCol w="5040560">
                  <a:extLst>
                    <a:ext uri="{9D8B030D-6E8A-4147-A177-3AD203B41FA5}">
                      <a16:colId xmlns:a16="http://schemas.microsoft.com/office/drawing/2014/main" val="334295533"/>
                    </a:ext>
                  </a:extLst>
                </a:gridCol>
                <a:gridCol w="1728191">
                  <a:extLst>
                    <a:ext uri="{9D8B030D-6E8A-4147-A177-3AD203B41FA5}">
                      <a16:colId xmlns:a16="http://schemas.microsoft.com/office/drawing/2014/main" val="1151778967"/>
                    </a:ext>
                  </a:extLst>
                </a:gridCol>
              </a:tblGrid>
              <a:tr h="216024">
                <a:tc>
                  <a:txBody>
                    <a:bodyPr/>
                    <a:lstStyle/>
                    <a:p>
                      <a:r>
                        <a:rPr kumimoji="1" lang="ja-JP" altLang="en-US" dirty="0">
                          <a:latin typeface="Meiryo UI" panose="020B0604030504040204" pitchFamily="50" charset="-128"/>
                          <a:ea typeface="Meiryo UI" panose="020B0604030504040204" pitchFamily="50" charset="-128"/>
                        </a:rPr>
                        <a:t>項目名</a:t>
                      </a:r>
                    </a:p>
                  </a:txBody>
                  <a:tcPr/>
                </a:tc>
                <a:tc>
                  <a:txBody>
                    <a:bodyPr/>
                    <a:lstStyle/>
                    <a:p>
                      <a:r>
                        <a:rPr kumimoji="1" lang="ja-JP" altLang="en-US" dirty="0">
                          <a:latin typeface="Meiryo UI" panose="020B0604030504040204" pitchFamily="50" charset="-128"/>
                          <a:ea typeface="Meiryo UI" panose="020B0604030504040204" pitchFamily="50" charset="-128"/>
                        </a:rPr>
                        <a:t>使用用途</a:t>
                      </a:r>
                    </a:p>
                  </a:txBody>
                  <a:tcPr/>
                </a:tc>
                <a:tc>
                  <a:txBody>
                    <a:bodyPr/>
                    <a:lstStyle/>
                    <a:p>
                      <a:r>
                        <a:rPr kumimoji="1" lang="ja-JP" altLang="en-US" dirty="0">
                          <a:latin typeface="Meiryo UI" panose="020B0604030504040204" pitchFamily="50" charset="-128"/>
                          <a:ea typeface="Meiryo UI" panose="020B0604030504040204" pitchFamily="50" charset="-128"/>
                        </a:rPr>
                        <a:t>他</a:t>
                      </a:r>
                      <a:r>
                        <a:rPr kumimoji="1" lang="en-US" altLang="ja-JP" dirty="0">
                          <a:latin typeface="Meiryo UI" panose="020B0604030504040204" pitchFamily="50" charset="-128"/>
                          <a:ea typeface="Meiryo UI" panose="020B0604030504040204" pitchFamily="50" charset="-128"/>
                        </a:rPr>
                        <a:t>DB</a:t>
                      </a:r>
                      <a:r>
                        <a:rPr kumimoji="1" lang="ja-JP" altLang="en-US"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216024">
                <a:tc>
                  <a:txBody>
                    <a:bodyPr/>
                    <a:lstStyle/>
                    <a:p>
                      <a:r>
                        <a:rPr kumimoji="1" lang="ja-JP" altLang="en-US" sz="1400" dirty="0">
                          <a:latin typeface="Meiryo UI" panose="020B0604030504040204" pitchFamily="50" charset="-128"/>
                          <a:ea typeface="Meiryo UI" panose="020B0604030504040204" pitchFamily="50" charset="-128"/>
                        </a:rPr>
                        <a:t>取引先名</a:t>
                      </a:r>
                    </a:p>
                  </a:txBody>
                  <a:tcPr/>
                </a:tc>
                <a:tc>
                  <a:txBody>
                    <a:bodyPr/>
                    <a:lstStyle/>
                    <a:p>
                      <a:r>
                        <a:rPr kumimoji="1" lang="ja-JP" altLang="en-US" sz="1400" dirty="0">
                          <a:latin typeface="Meiryo UI" panose="020B0604030504040204" pitchFamily="50" charset="-128"/>
                          <a:ea typeface="Meiryo UI" panose="020B0604030504040204" pitchFamily="50" charset="-128"/>
                        </a:rPr>
                        <a:t>担当者が所属する取引先</a:t>
                      </a:r>
                    </a:p>
                  </a:txBody>
                  <a:tcPr/>
                </a:tc>
                <a:tc>
                  <a:txBody>
                    <a:bodyPr/>
                    <a:lstStyle/>
                    <a:p>
                      <a:r>
                        <a:rPr kumimoji="1" lang="ja-JP" altLang="en-US" sz="1400" dirty="0">
                          <a:latin typeface="Meiryo UI" panose="020B0604030504040204" pitchFamily="50" charset="-128"/>
                          <a:ea typeface="Meiryo UI" panose="020B0604030504040204" pitchFamily="50" charset="-128"/>
                        </a:rPr>
                        <a:t>取引先</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取引先名</a:t>
                      </a:r>
                    </a:p>
                  </a:txBody>
                  <a:tcPr/>
                </a:tc>
                <a:extLst>
                  <a:ext uri="{0D108BD9-81ED-4DB2-BD59-A6C34878D82A}">
                    <a16:rowId xmlns:a16="http://schemas.microsoft.com/office/drawing/2014/main" val="8230900"/>
                  </a:ext>
                </a:extLst>
              </a:tr>
              <a:tr h="216024">
                <a:tc>
                  <a:txBody>
                    <a:bodyPr/>
                    <a:lstStyle/>
                    <a:p>
                      <a:r>
                        <a:rPr kumimoji="1" lang="ja-JP" altLang="en-US" sz="1400" dirty="0">
                          <a:latin typeface="Meiryo UI" panose="020B0604030504040204" pitchFamily="50" charset="-128"/>
                          <a:ea typeface="Meiryo UI" panose="020B0604030504040204" pitchFamily="50" charset="-128"/>
                        </a:rPr>
                        <a:t>担当者氏名</a:t>
                      </a:r>
                    </a:p>
                  </a:txBody>
                  <a:tcPr/>
                </a:tc>
                <a:tc>
                  <a:txBody>
                    <a:bodyPr/>
                    <a:lstStyle/>
                    <a:p>
                      <a:r>
                        <a:rPr kumimoji="1" lang="ja-JP" altLang="en-US" sz="1400" dirty="0">
                          <a:latin typeface="Meiryo UI" panose="020B0604030504040204" pitchFamily="50" charset="-128"/>
                          <a:ea typeface="Meiryo UI" panose="020B0604030504040204" pitchFamily="50" charset="-128"/>
                        </a:rPr>
                        <a:t>取引先に属する担当者名</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400" dirty="0">
                          <a:latin typeface="Meiryo UI" panose="020B0604030504040204" pitchFamily="50" charset="-128"/>
                          <a:ea typeface="Meiryo UI" panose="020B0604030504040204" pitchFamily="50" charset="-128"/>
                        </a:rPr>
                        <a:t>部署</a:t>
                      </a:r>
                    </a:p>
                  </a:txBody>
                  <a:tcPr/>
                </a:tc>
                <a:tc>
                  <a:txBody>
                    <a:bodyPr/>
                    <a:lstStyle/>
                    <a:p>
                      <a:r>
                        <a:rPr kumimoji="1" lang="ja-JP" altLang="en-US" sz="1400" dirty="0">
                          <a:latin typeface="Meiryo UI" panose="020B0604030504040204" pitchFamily="50" charset="-128"/>
                          <a:ea typeface="Meiryo UI" panose="020B0604030504040204" pitchFamily="50" charset="-128"/>
                        </a:rPr>
                        <a:t>担当者が所属する部署</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400" dirty="0">
                          <a:latin typeface="Meiryo UI" panose="020B0604030504040204" pitchFamily="50" charset="-128"/>
                          <a:ea typeface="Meiryo UI" panose="020B0604030504040204" pitchFamily="50" charset="-128"/>
                        </a:rPr>
                        <a:t>役職</a:t>
                      </a:r>
                    </a:p>
                  </a:txBody>
                  <a:tcPr/>
                </a:tc>
                <a:tc>
                  <a:txBody>
                    <a:bodyPr/>
                    <a:lstStyle/>
                    <a:p>
                      <a:r>
                        <a:rPr kumimoji="1" lang="ja-JP" altLang="en-US" sz="1400" dirty="0">
                          <a:latin typeface="Meiryo UI" panose="020B0604030504040204" pitchFamily="50" charset="-128"/>
                          <a:ea typeface="Meiryo UI" panose="020B0604030504040204" pitchFamily="50" charset="-128"/>
                        </a:rPr>
                        <a:t>担当者の役職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400" dirty="0">
                          <a:latin typeface="Meiryo UI" panose="020B0604030504040204" pitchFamily="50" charset="-128"/>
                          <a:ea typeface="Meiryo UI" panose="020B0604030504040204" pitchFamily="50" charset="-128"/>
                        </a:rPr>
                        <a:t>郵便番号</a:t>
                      </a:r>
                    </a:p>
                  </a:txBody>
                  <a:tcPr/>
                </a:tc>
                <a:tc>
                  <a:txBody>
                    <a:bodyPr/>
                    <a:lstStyle/>
                    <a:p>
                      <a:r>
                        <a:rPr kumimoji="1" lang="ja-JP" altLang="en-US" sz="1400" dirty="0">
                          <a:latin typeface="Meiryo UI" panose="020B0604030504040204" pitchFamily="50" charset="-128"/>
                          <a:ea typeface="Meiryo UI" panose="020B0604030504040204" pitchFamily="50" charset="-128"/>
                        </a:rPr>
                        <a:t>郵便番号</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5635203"/>
                  </a:ext>
                </a:extLst>
              </a:tr>
              <a:tr h="216024">
                <a:tc>
                  <a:txBody>
                    <a:bodyPr/>
                    <a:lstStyle/>
                    <a:p>
                      <a:r>
                        <a:rPr kumimoji="1" lang="ja-JP" altLang="en-US" sz="1400" dirty="0">
                          <a:latin typeface="Meiryo UI" panose="020B0604030504040204" pitchFamily="50" charset="-128"/>
                          <a:ea typeface="Meiryo UI" panose="020B0604030504040204" pitchFamily="50" charset="-128"/>
                        </a:rPr>
                        <a:t>住所</a:t>
                      </a:r>
                    </a:p>
                  </a:txBody>
                  <a:tcPr/>
                </a:tc>
                <a:tc>
                  <a:txBody>
                    <a:bodyPr/>
                    <a:lstStyle/>
                    <a:p>
                      <a:r>
                        <a:rPr kumimoji="1" lang="ja-JP" altLang="en-US" sz="1400" dirty="0">
                          <a:latin typeface="Meiryo UI" panose="020B0604030504040204" pitchFamily="50" charset="-128"/>
                          <a:ea typeface="Meiryo UI" panose="020B0604030504040204" pitchFamily="50" charset="-128"/>
                        </a:rPr>
                        <a:t>建物のビル名や階数までの住所</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12348241"/>
                  </a:ext>
                </a:extLst>
              </a:tr>
              <a:tr h="216024">
                <a:tc>
                  <a:txBody>
                    <a:bodyPr/>
                    <a:lstStyle/>
                    <a:p>
                      <a:r>
                        <a:rPr kumimoji="1" lang="ja-JP" altLang="en-US" sz="1400" dirty="0">
                          <a:latin typeface="Meiryo UI" panose="020B0604030504040204" pitchFamily="50" charset="-128"/>
                          <a:ea typeface="Meiryo UI" panose="020B0604030504040204" pitchFamily="50" charset="-128"/>
                        </a:rPr>
                        <a:t>電話番号</a:t>
                      </a:r>
                    </a:p>
                  </a:txBody>
                  <a:tcPr/>
                </a:tc>
                <a:tc>
                  <a:txBody>
                    <a:bodyPr/>
                    <a:lstStyle/>
                    <a:p>
                      <a:r>
                        <a:rPr kumimoji="1" lang="ja-JP" altLang="en-US" sz="1400" dirty="0">
                          <a:latin typeface="Meiryo UI" panose="020B0604030504040204" pitchFamily="50" charset="-128"/>
                          <a:ea typeface="Meiryo UI" panose="020B0604030504040204" pitchFamily="50" charset="-128"/>
                        </a:rPr>
                        <a:t>電話番号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0392769"/>
                  </a:ext>
                </a:extLst>
              </a:tr>
              <a:tr h="216024">
                <a:tc>
                  <a:txBody>
                    <a:bodyPr/>
                    <a:lstStyle/>
                    <a:p>
                      <a:r>
                        <a:rPr kumimoji="1" lang="ja-JP" altLang="en-US" sz="1400" dirty="0">
                          <a:latin typeface="Meiryo UI" panose="020B0604030504040204" pitchFamily="50" charset="-128"/>
                          <a:ea typeface="Meiryo UI" panose="020B0604030504040204" pitchFamily="50" charset="-128"/>
                        </a:rPr>
                        <a:t>メールアドレス</a:t>
                      </a:r>
                    </a:p>
                  </a:txBody>
                  <a:tcPr/>
                </a:tc>
                <a:tc>
                  <a:txBody>
                    <a:bodyPr/>
                    <a:lstStyle/>
                    <a:p>
                      <a:r>
                        <a:rPr kumimoji="1" lang="ja-JP" altLang="en-US" sz="1400" dirty="0">
                          <a:latin typeface="Meiryo UI" panose="020B0604030504040204" pitchFamily="50" charset="-128"/>
                          <a:ea typeface="Meiryo UI" panose="020B0604030504040204" pitchFamily="50" charset="-128"/>
                        </a:rPr>
                        <a:t>メールアドレス</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6235825"/>
                  </a:ext>
                </a:extLst>
              </a:tr>
            </a:tbl>
          </a:graphicData>
        </a:graphic>
      </p:graphicFrame>
    </p:spTree>
    <p:extLst>
      <p:ext uri="{BB962C8B-B14F-4D97-AF65-F5344CB8AC3E}">
        <p14:creationId xmlns:p14="http://schemas.microsoft.com/office/powerpoint/2010/main" val="142975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各マスタの管理項目</a:t>
            </a:r>
          </a:p>
        </p:txBody>
      </p:sp>
      <p:sp>
        <p:nvSpPr>
          <p:cNvPr id="6" name="テキスト ボックス 5">
            <a:extLst>
              <a:ext uri="{FF2B5EF4-FFF2-40B4-BE49-F238E27FC236}">
                <a16:creationId xmlns:a16="http://schemas.microsoft.com/office/drawing/2014/main" id="{29BA5E28-E82C-4611-84B6-4345F2D9802E}"/>
              </a:ext>
            </a:extLst>
          </p:cNvPr>
          <p:cNvSpPr txBox="1"/>
          <p:nvPr/>
        </p:nvSpPr>
        <p:spPr>
          <a:xfrm>
            <a:off x="214313" y="1124744"/>
            <a:ext cx="6732933" cy="507831"/>
          </a:xfrm>
          <a:prstGeom prst="rect">
            <a:avLst/>
          </a:prstGeom>
          <a:noFill/>
        </p:spPr>
        <p:txBody>
          <a:bodyPr wrap="none" rtlCol="0">
            <a:spAutoFit/>
          </a:bodyPr>
          <a:lstStyle/>
          <a:p>
            <a:r>
              <a:rPr kumimoji="1" lang="ja-JP" altLang="en-US" sz="1600" u="sng" dirty="0">
                <a:latin typeface="Meiryo UI" panose="020B0604030504040204" pitchFamily="50" charset="-128"/>
                <a:ea typeface="Meiryo UI" panose="020B0604030504040204" pitchFamily="50" charset="-128"/>
              </a:rPr>
              <a:t>資材</a:t>
            </a:r>
            <a:endParaRPr kumimoji="1" lang="en-US" altLang="ja-JP" sz="1600" u="sng" dirty="0">
              <a:latin typeface="Meiryo UI" panose="020B0604030504040204" pitchFamily="50" charset="-128"/>
              <a:ea typeface="Meiryo UI" panose="020B0604030504040204" pitchFamily="50" charset="-128"/>
            </a:endParaRPr>
          </a:p>
          <a:p>
            <a:r>
              <a:rPr lang="en-US" altLang="ja-JP" sz="1100" dirty="0">
                <a:solidFill>
                  <a:schemeClr val="bg1">
                    <a:lumMod val="65000"/>
                  </a:schemeClr>
                </a:solidFill>
                <a:latin typeface="Meiryo UI" panose="020B0604030504040204" pitchFamily="50" charset="-128"/>
                <a:ea typeface="Meiryo UI" panose="020B0604030504040204" pitchFamily="50" charset="-128"/>
              </a:rPr>
              <a:t>※</a:t>
            </a:r>
            <a:r>
              <a:rPr lang="ja-JP" altLang="en-US" sz="1100" dirty="0">
                <a:solidFill>
                  <a:schemeClr val="bg1">
                    <a:lumMod val="65000"/>
                  </a:schemeClr>
                </a:solidFill>
                <a:latin typeface="Meiryo UI" panose="020B0604030504040204" pitchFamily="50" charset="-128"/>
                <a:ea typeface="Meiryo UI" panose="020B0604030504040204" pitchFamily="50" charset="-128"/>
              </a:rPr>
              <a:t>仕入先に発注する部材はもちろんだが、配管も在庫管理するため本マスタで定義する。「部材」という名称で良いか？</a:t>
            </a:r>
            <a:endParaRPr kumimoji="1" lang="ja-JP" altLang="en-US" sz="1100" dirty="0">
              <a:solidFill>
                <a:schemeClr val="bg1">
                  <a:lumMod val="65000"/>
                </a:schemeClr>
              </a:solidFill>
              <a:latin typeface="Meiryo UI" panose="020B0604030504040204" pitchFamily="50" charset="-128"/>
              <a:ea typeface="Meiryo UI" panose="020B0604030504040204" pitchFamily="50" charset="-128"/>
            </a:endParaRPr>
          </a:p>
        </p:txBody>
      </p:sp>
      <p:graphicFrame>
        <p:nvGraphicFramePr>
          <p:cNvPr id="7" name="表 6">
            <a:extLst>
              <a:ext uri="{FF2B5EF4-FFF2-40B4-BE49-F238E27FC236}">
                <a16:creationId xmlns:a16="http://schemas.microsoft.com/office/drawing/2014/main" id="{0E8BCE47-0729-43AC-8E7A-93756E63AA96}"/>
              </a:ext>
            </a:extLst>
          </p:cNvPr>
          <p:cNvGraphicFramePr>
            <a:graphicFrameLocks noGrp="1"/>
          </p:cNvGraphicFramePr>
          <p:nvPr>
            <p:extLst>
              <p:ext uri="{D42A27DB-BD31-4B8C-83A1-F6EECF244321}">
                <p14:modId xmlns:p14="http://schemas.microsoft.com/office/powerpoint/2010/main" val="2125268858"/>
              </p:ext>
            </p:extLst>
          </p:nvPr>
        </p:nvGraphicFramePr>
        <p:xfrm>
          <a:off x="214312" y="1738702"/>
          <a:ext cx="8750175" cy="3886200"/>
        </p:xfrm>
        <a:graphic>
          <a:graphicData uri="http://schemas.openxmlformats.org/drawingml/2006/table">
            <a:tbl>
              <a:tblPr firstRow="1" bandRow="1">
                <a:tableStyleId>{F5AB1C69-6EDB-4FF4-983F-18BD219EF322}</a:tableStyleId>
              </a:tblPr>
              <a:tblGrid>
                <a:gridCol w="1981424">
                  <a:extLst>
                    <a:ext uri="{9D8B030D-6E8A-4147-A177-3AD203B41FA5}">
                      <a16:colId xmlns:a16="http://schemas.microsoft.com/office/drawing/2014/main" val="2899305052"/>
                    </a:ext>
                  </a:extLst>
                </a:gridCol>
                <a:gridCol w="5040560">
                  <a:extLst>
                    <a:ext uri="{9D8B030D-6E8A-4147-A177-3AD203B41FA5}">
                      <a16:colId xmlns:a16="http://schemas.microsoft.com/office/drawing/2014/main" val="334295533"/>
                    </a:ext>
                  </a:extLst>
                </a:gridCol>
                <a:gridCol w="1728191">
                  <a:extLst>
                    <a:ext uri="{9D8B030D-6E8A-4147-A177-3AD203B41FA5}">
                      <a16:colId xmlns:a16="http://schemas.microsoft.com/office/drawing/2014/main" val="1151778967"/>
                    </a:ext>
                  </a:extLst>
                </a:gridCol>
              </a:tblGrid>
              <a:tr h="216024">
                <a:tc>
                  <a:txBody>
                    <a:bodyPr/>
                    <a:lstStyle/>
                    <a:p>
                      <a:r>
                        <a:rPr kumimoji="1" lang="ja-JP" altLang="en-US" dirty="0">
                          <a:latin typeface="Meiryo UI" panose="020B0604030504040204" pitchFamily="50" charset="-128"/>
                          <a:ea typeface="Meiryo UI" panose="020B0604030504040204" pitchFamily="50" charset="-128"/>
                        </a:rPr>
                        <a:t>項目名</a:t>
                      </a:r>
                    </a:p>
                  </a:txBody>
                  <a:tcPr/>
                </a:tc>
                <a:tc>
                  <a:txBody>
                    <a:bodyPr/>
                    <a:lstStyle/>
                    <a:p>
                      <a:r>
                        <a:rPr kumimoji="1" lang="ja-JP" altLang="en-US" dirty="0">
                          <a:latin typeface="Meiryo UI" panose="020B0604030504040204" pitchFamily="50" charset="-128"/>
                          <a:ea typeface="Meiryo UI" panose="020B0604030504040204" pitchFamily="50" charset="-128"/>
                        </a:rPr>
                        <a:t>使用用途</a:t>
                      </a:r>
                    </a:p>
                  </a:txBody>
                  <a:tcPr/>
                </a:tc>
                <a:tc>
                  <a:txBody>
                    <a:bodyPr/>
                    <a:lstStyle/>
                    <a:p>
                      <a:r>
                        <a:rPr kumimoji="1" lang="ja-JP" altLang="en-US" dirty="0">
                          <a:latin typeface="Meiryo UI" panose="020B0604030504040204" pitchFamily="50" charset="-128"/>
                          <a:ea typeface="Meiryo UI" panose="020B0604030504040204" pitchFamily="50" charset="-128"/>
                        </a:rPr>
                        <a:t>他</a:t>
                      </a:r>
                      <a:r>
                        <a:rPr kumimoji="1" lang="en-US" altLang="ja-JP" dirty="0">
                          <a:latin typeface="Meiryo UI" panose="020B0604030504040204" pitchFamily="50" charset="-128"/>
                          <a:ea typeface="Meiryo UI" panose="020B0604030504040204" pitchFamily="50" charset="-128"/>
                        </a:rPr>
                        <a:t>DB</a:t>
                      </a:r>
                      <a:r>
                        <a:rPr kumimoji="1" lang="ja-JP" altLang="en-US"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216024">
                <a:tc>
                  <a:txBody>
                    <a:bodyPr/>
                    <a:lstStyle/>
                    <a:p>
                      <a:r>
                        <a:rPr kumimoji="1" lang="ja-JP" altLang="en-US" sz="1400" dirty="0">
                          <a:latin typeface="Meiryo UI" panose="020B0604030504040204" pitchFamily="50" charset="-128"/>
                          <a:ea typeface="Meiryo UI" panose="020B0604030504040204" pitchFamily="50" charset="-128"/>
                        </a:rPr>
                        <a:t>資材コード</a:t>
                      </a:r>
                    </a:p>
                  </a:txBody>
                  <a:tcPr/>
                </a:tc>
                <a:tc>
                  <a:txBody>
                    <a:bodyPr/>
                    <a:lstStyle/>
                    <a:p>
                      <a:r>
                        <a:rPr kumimoji="1" lang="ja-JP" altLang="en-US" sz="1400" dirty="0">
                          <a:latin typeface="Meiryo UI" panose="020B0604030504040204" pitchFamily="50" charset="-128"/>
                          <a:ea typeface="Meiryo UI" panose="020B0604030504040204" pitchFamily="50" charset="-128"/>
                        </a:rPr>
                        <a:t>資材が一意となるコード。</a:t>
                      </a:r>
                      <a:endParaRPr kumimoji="1" lang="en-US" altLang="ja-JP" sz="1400" dirty="0">
                        <a:latin typeface="Meiryo UI" panose="020B0604030504040204" pitchFamily="50" charset="-128"/>
                        <a:ea typeface="Meiryo UI" panose="020B0604030504040204" pitchFamily="50" charset="-128"/>
                      </a:endParaRPr>
                    </a:p>
                    <a:p>
                      <a:r>
                        <a:rPr kumimoji="1" lang="en-US" altLang="ja-JP" sz="1100" dirty="0">
                          <a:solidFill>
                            <a:schemeClr val="bg1">
                              <a:lumMod val="65000"/>
                            </a:schemeClr>
                          </a:solidFill>
                          <a:latin typeface="Meiryo UI" panose="020B0604030504040204" pitchFamily="50" charset="-128"/>
                          <a:ea typeface="Meiryo UI" panose="020B0604030504040204" pitchFamily="50" charset="-128"/>
                        </a:rPr>
                        <a:t>※</a:t>
                      </a:r>
                      <a:r>
                        <a:rPr kumimoji="1" lang="ja-JP" altLang="en-US" sz="1100" dirty="0">
                          <a:solidFill>
                            <a:schemeClr val="bg1">
                              <a:lumMod val="65000"/>
                            </a:schemeClr>
                          </a:solidFill>
                          <a:latin typeface="Meiryo UI" panose="020B0604030504040204" pitchFamily="50" charset="-128"/>
                          <a:ea typeface="Meiryo UI" panose="020B0604030504040204" pitchFamily="50" charset="-128"/>
                        </a:rPr>
                        <a:t>仕入先又は支給先からの納品書には本コードのバーコード又は</a:t>
                      </a:r>
                      <a:r>
                        <a:rPr kumimoji="1" lang="en-US" altLang="ja-JP" sz="1100" dirty="0">
                          <a:solidFill>
                            <a:schemeClr val="bg1">
                              <a:lumMod val="65000"/>
                            </a:schemeClr>
                          </a:solidFill>
                          <a:latin typeface="Meiryo UI" panose="020B0604030504040204" pitchFamily="50" charset="-128"/>
                          <a:ea typeface="Meiryo UI" panose="020B0604030504040204" pitchFamily="50" charset="-128"/>
                        </a:rPr>
                        <a:t>QR</a:t>
                      </a:r>
                      <a:r>
                        <a:rPr kumimoji="1" lang="ja-JP" altLang="en-US" sz="1100" dirty="0">
                          <a:solidFill>
                            <a:schemeClr val="bg1">
                              <a:lumMod val="65000"/>
                            </a:schemeClr>
                          </a:solidFill>
                          <a:latin typeface="Meiryo UI" panose="020B0604030504040204" pitchFamily="50" charset="-128"/>
                          <a:ea typeface="Meiryo UI" panose="020B0604030504040204" pitchFamily="50" charset="-128"/>
                        </a:rPr>
                        <a:t>を印字してもらう</a:t>
                      </a:r>
                      <a:endParaRPr kumimoji="1" lang="en-US" altLang="ja-JP" sz="1100" dirty="0">
                        <a:solidFill>
                          <a:schemeClr val="bg1">
                            <a:lumMod val="65000"/>
                          </a:schemeClr>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400" dirty="0">
                          <a:latin typeface="Meiryo UI" panose="020B0604030504040204" pitchFamily="50" charset="-128"/>
                          <a:ea typeface="Meiryo UI" panose="020B0604030504040204" pitchFamily="50" charset="-128"/>
                        </a:rPr>
                        <a:t>資材名</a:t>
                      </a:r>
                      <a:r>
                        <a:rPr kumimoji="1" lang="ja-JP" altLang="en-US" sz="1400" dirty="0">
                          <a:solidFill>
                            <a:srgbClr val="FF0000"/>
                          </a:solidFill>
                          <a:latin typeface="Meiryo UI" panose="020B0604030504040204" pitchFamily="50" charset="-128"/>
                          <a:ea typeface="Meiryo UI" panose="020B0604030504040204" pitchFamily="50" charset="-128"/>
                        </a:rPr>
                        <a:t>→品名</a:t>
                      </a:r>
                    </a:p>
                  </a:txBody>
                  <a:tcPr/>
                </a:tc>
                <a:tc>
                  <a:txBody>
                    <a:bodyPr/>
                    <a:lstStyle/>
                    <a:p>
                      <a:r>
                        <a:rPr kumimoji="1" lang="ja-JP" altLang="en-US" sz="1400" dirty="0">
                          <a:latin typeface="Meiryo UI" panose="020B0604030504040204" pitchFamily="50" charset="-128"/>
                          <a:ea typeface="Meiryo UI" panose="020B0604030504040204" pitchFamily="50" charset="-128"/>
                        </a:rPr>
                        <a:t>支給先・仕入先とやり取りを行う資材の名称</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400" dirty="0">
                          <a:latin typeface="Meiryo UI" panose="020B0604030504040204" pitchFamily="50" charset="-128"/>
                          <a:ea typeface="Meiryo UI" panose="020B0604030504040204" pitchFamily="50" charset="-128"/>
                        </a:rPr>
                        <a:t>識別コード</a:t>
                      </a:r>
                    </a:p>
                  </a:txBody>
                  <a:tcPr/>
                </a:tc>
                <a:tc>
                  <a:txBody>
                    <a:bodyPr/>
                    <a:lstStyle/>
                    <a:p>
                      <a:r>
                        <a:rPr kumimoji="1" lang="en-US" altLang="ja-JP" sz="1400" dirty="0">
                          <a:latin typeface="Meiryo UI" panose="020B0604030504040204" pitchFamily="50" charset="-128"/>
                          <a:ea typeface="Meiryo UI" panose="020B0604030504040204" pitchFamily="50" charset="-128"/>
                        </a:rPr>
                        <a:t>JAN</a:t>
                      </a:r>
                      <a:r>
                        <a:rPr kumimoji="1" lang="ja-JP" altLang="en-US" sz="1400" dirty="0">
                          <a:latin typeface="Meiryo UI" panose="020B0604030504040204" pitchFamily="50" charset="-128"/>
                          <a:ea typeface="Meiryo UI" panose="020B0604030504040204" pitchFamily="50" charset="-128"/>
                        </a:rPr>
                        <a:t>とか</a:t>
                      </a:r>
                      <a:r>
                        <a:rPr kumimoji="1" lang="en-US" altLang="ja-JP" sz="1400" dirty="0">
                          <a:latin typeface="Meiryo UI" panose="020B0604030504040204" pitchFamily="50" charset="-128"/>
                          <a:ea typeface="Meiryo UI" panose="020B0604030504040204" pitchFamily="50" charset="-128"/>
                        </a:rPr>
                        <a:t>EAN</a:t>
                      </a:r>
                      <a:r>
                        <a:rPr kumimoji="1" lang="ja-JP" altLang="en-US" sz="1400" dirty="0">
                          <a:latin typeface="Meiryo UI" panose="020B0604030504040204" pitchFamily="50" charset="-128"/>
                          <a:ea typeface="Meiryo UI" panose="020B0604030504040204" pitchFamily="50" charset="-128"/>
                        </a:rPr>
                        <a:t>とか業界統一コードなどがあれば</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400" dirty="0">
                          <a:latin typeface="Meiryo UI" panose="020B0604030504040204" pitchFamily="50" charset="-128"/>
                          <a:ea typeface="Meiryo UI" panose="020B0604030504040204" pitchFamily="50" charset="-128"/>
                        </a:rPr>
                        <a:t>型番</a:t>
                      </a:r>
                    </a:p>
                  </a:txBody>
                  <a:tcPr/>
                </a:tc>
                <a:tc>
                  <a:txBody>
                    <a:bodyPr/>
                    <a:lstStyle/>
                    <a:p>
                      <a:r>
                        <a:rPr kumimoji="1" lang="ja-JP" altLang="en-US" sz="1400" dirty="0">
                          <a:latin typeface="Meiryo UI" panose="020B0604030504040204" pitchFamily="50" charset="-128"/>
                          <a:ea typeface="Meiryo UI" panose="020B0604030504040204" pitchFamily="50" charset="-128"/>
                        </a:rPr>
                        <a:t>型番があれば</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400" dirty="0">
                          <a:latin typeface="Meiryo UI" panose="020B0604030504040204" pitchFamily="50" charset="-128"/>
                          <a:ea typeface="Meiryo UI" panose="020B0604030504040204" pitchFamily="50" charset="-128"/>
                        </a:rPr>
                        <a:t>標準価格</a:t>
                      </a:r>
                    </a:p>
                  </a:txBody>
                  <a:tcPr/>
                </a:tc>
                <a:tc>
                  <a:txBody>
                    <a:bodyPr/>
                    <a:lstStyle/>
                    <a:p>
                      <a:r>
                        <a:rPr kumimoji="1" lang="ja-JP" altLang="en-US" sz="1400" dirty="0">
                          <a:latin typeface="Meiryo UI" panose="020B0604030504040204" pitchFamily="50" charset="-128"/>
                          <a:ea typeface="Meiryo UI" panose="020B0604030504040204" pitchFamily="50" charset="-128"/>
                        </a:rPr>
                        <a:t>標準原価として利用するもよし、発注する際の参考価格としてもよし</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5635203"/>
                  </a:ext>
                </a:extLst>
              </a:tr>
              <a:tr h="216024">
                <a:tc>
                  <a:txBody>
                    <a:bodyPr/>
                    <a:lstStyle/>
                    <a:p>
                      <a:r>
                        <a:rPr kumimoji="1" lang="ja-JP" altLang="en-US" sz="1400" dirty="0">
                          <a:latin typeface="Meiryo UI" panose="020B0604030504040204" pitchFamily="50" charset="-128"/>
                          <a:ea typeface="Meiryo UI" panose="020B0604030504040204" pitchFamily="50" charset="-128"/>
                        </a:rPr>
                        <a:t>数量単位</a:t>
                      </a:r>
                    </a:p>
                  </a:txBody>
                  <a:tcPr/>
                </a:tc>
                <a:tc>
                  <a:txBody>
                    <a:bodyPr/>
                    <a:lstStyle/>
                    <a:p>
                      <a:r>
                        <a:rPr kumimoji="1" lang="ja-JP" altLang="en-US" sz="1400" dirty="0">
                          <a:latin typeface="Meiryo UI" panose="020B0604030504040204" pitchFamily="50" charset="-128"/>
                          <a:ea typeface="Meiryo UI" panose="020B0604030504040204" pitchFamily="50" charset="-128"/>
                        </a:rPr>
                        <a:t>どのような数量で発注</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支給</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するか定義</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12348241"/>
                  </a:ext>
                </a:extLst>
              </a:tr>
              <a:tr h="216024">
                <a:tc>
                  <a:txBody>
                    <a:bodyPr/>
                    <a:lstStyle/>
                    <a:p>
                      <a:r>
                        <a:rPr kumimoji="1" lang="ja-JP" altLang="en-US" sz="1400" dirty="0">
                          <a:latin typeface="Meiryo UI" panose="020B0604030504040204" pitchFamily="50" charset="-128"/>
                          <a:ea typeface="Meiryo UI" panose="020B0604030504040204" pitchFamily="50" charset="-128"/>
                        </a:rPr>
                        <a:t>サイズ・重量</a:t>
                      </a:r>
                      <a:r>
                        <a:rPr kumimoji="1" lang="ja-JP" altLang="en-US" sz="1400" dirty="0">
                          <a:solidFill>
                            <a:srgbClr val="FF0000"/>
                          </a:solidFill>
                          <a:latin typeface="Meiryo UI" panose="020B0604030504040204" pitchFamily="50" charset="-128"/>
                          <a:ea typeface="Meiryo UI" panose="020B0604030504040204" pitchFamily="50" charset="-128"/>
                        </a:rPr>
                        <a:t>→サイズ</a:t>
                      </a:r>
                    </a:p>
                  </a:txBody>
                  <a:tcPr/>
                </a:tc>
                <a:tc>
                  <a:txBody>
                    <a:bodyPr/>
                    <a:lstStyle/>
                    <a:p>
                      <a:r>
                        <a:rPr kumimoji="1" lang="ja-JP" altLang="en-US" sz="1400" dirty="0">
                          <a:latin typeface="Meiryo UI" panose="020B0604030504040204" pitchFamily="50" charset="-128"/>
                          <a:ea typeface="Meiryo UI" panose="020B0604030504040204" pitchFamily="50" charset="-128"/>
                        </a:rPr>
                        <a:t>参考情報</a:t>
                      </a:r>
                      <a:r>
                        <a:rPr kumimoji="1" lang="ja-JP" altLang="en-US" sz="1400" dirty="0">
                          <a:solidFill>
                            <a:srgbClr val="FF0000"/>
                          </a:solidFill>
                          <a:latin typeface="Meiryo UI" panose="020B0604030504040204" pitchFamily="50" charset="-128"/>
                          <a:ea typeface="Meiryo UI" panose="020B0604030504040204" pitchFamily="50" charset="-128"/>
                        </a:rPr>
                        <a:t>→サイズ</a:t>
                      </a:r>
                      <a:endParaRPr kumimoji="1" lang="en-US" altLang="ja-JP" sz="1400" dirty="0">
                        <a:solidFill>
                          <a:srgbClr val="FF0000"/>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0392769"/>
                  </a:ext>
                </a:extLst>
              </a:tr>
              <a:tr h="216024">
                <a:tc>
                  <a:txBody>
                    <a:bodyPr/>
                    <a:lstStyle/>
                    <a:p>
                      <a:r>
                        <a:rPr kumimoji="1" lang="ja-JP" altLang="en-US" sz="1400" dirty="0">
                          <a:latin typeface="Meiryo UI" panose="020B0604030504040204" pitchFamily="50" charset="-128"/>
                          <a:ea typeface="Meiryo UI" panose="020B0604030504040204" pitchFamily="50" charset="-128"/>
                        </a:rPr>
                        <a:t>備考</a:t>
                      </a:r>
                    </a:p>
                  </a:txBody>
                  <a:tcPr/>
                </a:tc>
                <a:tc>
                  <a:txBody>
                    <a:bodyPr/>
                    <a:lstStyle/>
                    <a:p>
                      <a:r>
                        <a:rPr kumimoji="1" lang="ja-JP" altLang="en-US" sz="1400" dirty="0">
                          <a:latin typeface="Meiryo UI" panose="020B0604030504040204" pitchFamily="50" charset="-128"/>
                          <a:ea typeface="Meiryo UI" panose="020B0604030504040204" pitchFamily="50" charset="-128"/>
                        </a:rPr>
                        <a:t>その他注意事項等の記載</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6235825"/>
                  </a:ext>
                </a:extLst>
              </a:tr>
              <a:tr h="216024">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規格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rgbClr val="FF0000"/>
                          </a:solidFill>
                          <a:latin typeface="Meiryo UI" panose="020B0604030504040204" pitchFamily="50" charset="-128"/>
                          <a:ea typeface="Meiryo UI" panose="020B0604030504040204" pitchFamily="50" charset="-128"/>
                        </a:rPr>
                        <a:t>資材の規格</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79756997"/>
                  </a:ext>
                </a:extLst>
              </a:tr>
              <a:tr h="216024">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材質</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rgbClr val="FF0000"/>
                          </a:solidFill>
                          <a:latin typeface="Meiryo UI" panose="020B0604030504040204" pitchFamily="50" charset="-128"/>
                          <a:ea typeface="Meiryo UI" panose="020B0604030504040204" pitchFamily="50" charset="-128"/>
                        </a:rPr>
                        <a:t>材質</a:t>
                      </a:r>
                      <a:endParaRPr kumimoji="1" lang="ja-JP" altLang="en-US" sz="1200" dirty="0">
                        <a:solidFill>
                          <a:srgbClr val="FF0000"/>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28696800"/>
                  </a:ext>
                </a:extLst>
              </a:tr>
              <a:tr h="216024">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最小数量発注数</a:t>
                      </a:r>
                    </a:p>
                  </a:txBody>
                  <a:tcPr/>
                </a:tc>
                <a:tc>
                  <a:txBody>
                    <a:bodyPr/>
                    <a:lstStyle/>
                    <a:p>
                      <a:r>
                        <a:rPr kumimoji="1" lang="en-US" altLang="ja-JP" sz="1400" dirty="0">
                          <a:solidFill>
                            <a:srgbClr val="FF0000"/>
                          </a:solidFill>
                          <a:latin typeface="Meiryo UI" panose="020B0604030504040204" pitchFamily="50" charset="-128"/>
                          <a:ea typeface="Meiryo UI" panose="020B0604030504040204" pitchFamily="50" charset="-128"/>
                        </a:rPr>
                        <a:t>1</a:t>
                      </a:r>
                      <a:r>
                        <a:rPr kumimoji="1" lang="ja-JP" altLang="en-US" sz="1400" dirty="0">
                          <a:solidFill>
                            <a:srgbClr val="FF0000"/>
                          </a:solidFill>
                          <a:latin typeface="Meiryo UI" panose="020B0604030504040204" pitchFamily="50" charset="-128"/>
                          <a:ea typeface="Meiryo UI" panose="020B0604030504040204" pitchFamily="50" charset="-128"/>
                        </a:rPr>
                        <a:t>回で発注</a:t>
                      </a:r>
                      <a:r>
                        <a:rPr kumimoji="1" lang="en-US" altLang="ja-JP" sz="1400" dirty="0">
                          <a:solidFill>
                            <a:srgbClr val="FF0000"/>
                          </a:solidFill>
                          <a:latin typeface="Meiryo UI" panose="020B0604030504040204" pitchFamily="50" charset="-128"/>
                          <a:ea typeface="Meiryo UI" panose="020B0604030504040204" pitchFamily="50" charset="-128"/>
                        </a:rPr>
                        <a:t>(</a:t>
                      </a:r>
                      <a:r>
                        <a:rPr kumimoji="1" lang="ja-JP" altLang="en-US" sz="1400" dirty="0">
                          <a:solidFill>
                            <a:srgbClr val="FF0000"/>
                          </a:solidFill>
                          <a:latin typeface="Meiryo UI" panose="020B0604030504040204" pitchFamily="50" charset="-128"/>
                          <a:ea typeface="Meiryo UI" panose="020B0604030504040204" pitchFamily="50" charset="-128"/>
                        </a:rPr>
                        <a:t>支給</a:t>
                      </a:r>
                      <a:r>
                        <a:rPr kumimoji="1" lang="en-US" altLang="ja-JP" sz="1400" dirty="0">
                          <a:solidFill>
                            <a:srgbClr val="FF0000"/>
                          </a:solidFill>
                          <a:latin typeface="Meiryo UI" panose="020B0604030504040204" pitchFamily="50" charset="-128"/>
                          <a:ea typeface="Meiryo UI" panose="020B0604030504040204" pitchFamily="50" charset="-128"/>
                        </a:rPr>
                        <a:t>)</a:t>
                      </a:r>
                      <a:r>
                        <a:rPr kumimoji="1" lang="ja-JP" altLang="en-US" sz="1400" dirty="0">
                          <a:solidFill>
                            <a:srgbClr val="FF0000"/>
                          </a:solidFill>
                          <a:latin typeface="Meiryo UI" panose="020B0604030504040204" pitchFamily="50" charset="-128"/>
                          <a:ea typeface="Meiryo UI" panose="020B0604030504040204" pitchFamily="50" charset="-128"/>
                        </a:rPr>
                        <a:t>できる最小数量</a:t>
                      </a:r>
                      <a:endParaRPr kumimoji="1" lang="en-US" altLang="ja-JP" sz="1400" dirty="0">
                        <a:solidFill>
                          <a:srgbClr val="FF0000"/>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80022884"/>
                  </a:ext>
                </a:extLst>
              </a:tr>
            </a:tbl>
          </a:graphicData>
        </a:graphic>
      </p:graphicFrame>
      <p:sp>
        <p:nvSpPr>
          <p:cNvPr id="5" name="テキスト ボックス 4">
            <a:extLst>
              <a:ext uri="{FF2B5EF4-FFF2-40B4-BE49-F238E27FC236}">
                <a16:creationId xmlns:a16="http://schemas.microsoft.com/office/drawing/2014/main" id="{7BDBBFA3-E045-4D00-A1B4-55639C8C239F}"/>
              </a:ext>
            </a:extLst>
          </p:cNvPr>
          <p:cNvSpPr txBox="1"/>
          <p:nvPr/>
        </p:nvSpPr>
        <p:spPr>
          <a:xfrm>
            <a:off x="1115616" y="955049"/>
            <a:ext cx="2194832"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部材は資材に呼び方を変更する</a:t>
            </a:r>
          </a:p>
        </p:txBody>
      </p:sp>
      <p:cxnSp>
        <p:nvCxnSpPr>
          <p:cNvPr id="8" name="直線コネクタ 7">
            <a:extLst>
              <a:ext uri="{FF2B5EF4-FFF2-40B4-BE49-F238E27FC236}">
                <a16:creationId xmlns:a16="http://schemas.microsoft.com/office/drawing/2014/main" id="{B43C4C5A-47AA-4434-8E5D-0DAD0CFD2567}"/>
              </a:ext>
            </a:extLst>
          </p:cNvPr>
          <p:cNvCxnSpPr>
            <a:cxnSpLocks/>
          </p:cNvCxnSpPr>
          <p:nvPr/>
        </p:nvCxnSpPr>
        <p:spPr>
          <a:xfrm>
            <a:off x="290386" y="2996952"/>
            <a:ext cx="5505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B366A22-F22B-4F89-BC68-E6F59887D526}"/>
              </a:ext>
            </a:extLst>
          </p:cNvPr>
          <p:cNvCxnSpPr>
            <a:cxnSpLocks/>
          </p:cNvCxnSpPr>
          <p:nvPr/>
        </p:nvCxnSpPr>
        <p:spPr>
          <a:xfrm>
            <a:off x="290386" y="3284984"/>
            <a:ext cx="5505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392DB66-C114-40D5-B882-924D143E31AE}"/>
              </a:ext>
            </a:extLst>
          </p:cNvPr>
          <p:cNvCxnSpPr>
            <a:cxnSpLocks/>
          </p:cNvCxnSpPr>
          <p:nvPr/>
        </p:nvCxnSpPr>
        <p:spPr>
          <a:xfrm>
            <a:off x="290386" y="3645024"/>
            <a:ext cx="5505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4CBD133-8482-42C8-94B8-7119DAB2F4FF}"/>
              </a:ext>
            </a:extLst>
          </p:cNvPr>
          <p:cNvSpPr txBox="1"/>
          <p:nvPr/>
        </p:nvSpPr>
        <p:spPr>
          <a:xfrm>
            <a:off x="5872210" y="2837315"/>
            <a:ext cx="2582758" cy="461665"/>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不要項目は削除し、必要項目を追加</a:t>
            </a:r>
          </a:p>
        </p:txBody>
      </p:sp>
    </p:spTree>
    <p:extLst>
      <p:ext uri="{BB962C8B-B14F-4D97-AF65-F5344CB8AC3E}">
        <p14:creationId xmlns:p14="http://schemas.microsoft.com/office/powerpoint/2010/main" val="405670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各マスタの管理項目</a:t>
            </a:r>
          </a:p>
        </p:txBody>
      </p:sp>
      <p:sp>
        <p:nvSpPr>
          <p:cNvPr id="6" name="テキスト ボックス 5">
            <a:extLst>
              <a:ext uri="{FF2B5EF4-FFF2-40B4-BE49-F238E27FC236}">
                <a16:creationId xmlns:a16="http://schemas.microsoft.com/office/drawing/2014/main" id="{29BA5E28-E82C-4611-84B6-4345F2D9802E}"/>
              </a:ext>
            </a:extLst>
          </p:cNvPr>
          <p:cNvSpPr txBox="1"/>
          <p:nvPr/>
        </p:nvSpPr>
        <p:spPr>
          <a:xfrm>
            <a:off x="214313" y="1124744"/>
            <a:ext cx="595035" cy="338554"/>
          </a:xfrm>
          <a:prstGeom prst="rect">
            <a:avLst/>
          </a:prstGeom>
          <a:noFill/>
        </p:spPr>
        <p:txBody>
          <a:bodyPr wrap="none" rtlCol="0">
            <a:spAutoFit/>
          </a:bodyPr>
          <a:lstStyle/>
          <a:p>
            <a:r>
              <a:rPr kumimoji="1" lang="ja-JP" altLang="en-US" sz="1600" u="sng" dirty="0">
                <a:latin typeface="Meiryo UI" panose="020B0604030504040204" pitchFamily="50" charset="-128"/>
                <a:ea typeface="Meiryo UI" panose="020B0604030504040204" pitchFamily="50" charset="-128"/>
              </a:rPr>
              <a:t>場所</a:t>
            </a:r>
          </a:p>
        </p:txBody>
      </p:sp>
      <p:graphicFrame>
        <p:nvGraphicFramePr>
          <p:cNvPr id="7" name="表 6">
            <a:extLst>
              <a:ext uri="{FF2B5EF4-FFF2-40B4-BE49-F238E27FC236}">
                <a16:creationId xmlns:a16="http://schemas.microsoft.com/office/drawing/2014/main" id="{B0FE20C0-AB90-4DA2-AF33-C266FA60D98D}"/>
              </a:ext>
            </a:extLst>
          </p:cNvPr>
          <p:cNvGraphicFramePr>
            <a:graphicFrameLocks noGrp="1"/>
          </p:cNvGraphicFramePr>
          <p:nvPr>
            <p:extLst>
              <p:ext uri="{D42A27DB-BD31-4B8C-83A1-F6EECF244321}">
                <p14:modId xmlns:p14="http://schemas.microsoft.com/office/powerpoint/2010/main" val="2579886538"/>
              </p:ext>
            </p:extLst>
          </p:nvPr>
        </p:nvGraphicFramePr>
        <p:xfrm>
          <a:off x="214312" y="1738702"/>
          <a:ext cx="8750175" cy="2499360"/>
        </p:xfrm>
        <a:graphic>
          <a:graphicData uri="http://schemas.openxmlformats.org/drawingml/2006/table">
            <a:tbl>
              <a:tblPr firstRow="1" bandRow="1">
                <a:tableStyleId>{F5AB1C69-6EDB-4FF4-983F-18BD219EF322}</a:tableStyleId>
              </a:tblPr>
              <a:tblGrid>
                <a:gridCol w="1981424">
                  <a:extLst>
                    <a:ext uri="{9D8B030D-6E8A-4147-A177-3AD203B41FA5}">
                      <a16:colId xmlns:a16="http://schemas.microsoft.com/office/drawing/2014/main" val="2899305052"/>
                    </a:ext>
                  </a:extLst>
                </a:gridCol>
                <a:gridCol w="5040560">
                  <a:extLst>
                    <a:ext uri="{9D8B030D-6E8A-4147-A177-3AD203B41FA5}">
                      <a16:colId xmlns:a16="http://schemas.microsoft.com/office/drawing/2014/main" val="334295533"/>
                    </a:ext>
                  </a:extLst>
                </a:gridCol>
                <a:gridCol w="1728191">
                  <a:extLst>
                    <a:ext uri="{9D8B030D-6E8A-4147-A177-3AD203B41FA5}">
                      <a16:colId xmlns:a16="http://schemas.microsoft.com/office/drawing/2014/main" val="1151778967"/>
                    </a:ext>
                  </a:extLst>
                </a:gridCol>
              </a:tblGrid>
              <a:tr h="216024">
                <a:tc>
                  <a:txBody>
                    <a:bodyPr/>
                    <a:lstStyle/>
                    <a:p>
                      <a:r>
                        <a:rPr kumimoji="1" lang="ja-JP" altLang="en-US" dirty="0">
                          <a:latin typeface="Meiryo UI" panose="020B0604030504040204" pitchFamily="50" charset="-128"/>
                          <a:ea typeface="Meiryo UI" panose="020B0604030504040204" pitchFamily="50" charset="-128"/>
                        </a:rPr>
                        <a:t>項目名</a:t>
                      </a:r>
                    </a:p>
                  </a:txBody>
                  <a:tcPr/>
                </a:tc>
                <a:tc>
                  <a:txBody>
                    <a:bodyPr/>
                    <a:lstStyle/>
                    <a:p>
                      <a:r>
                        <a:rPr kumimoji="1" lang="ja-JP" altLang="en-US" dirty="0">
                          <a:latin typeface="Meiryo UI" panose="020B0604030504040204" pitchFamily="50" charset="-128"/>
                          <a:ea typeface="Meiryo UI" panose="020B0604030504040204" pitchFamily="50" charset="-128"/>
                        </a:rPr>
                        <a:t>使用用途</a:t>
                      </a:r>
                    </a:p>
                  </a:txBody>
                  <a:tcPr/>
                </a:tc>
                <a:tc>
                  <a:txBody>
                    <a:bodyPr/>
                    <a:lstStyle/>
                    <a:p>
                      <a:r>
                        <a:rPr kumimoji="1" lang="ja-JP" altLang="en-US" dirty="0">
                          <a:latin typeface="Meiryo UI" panose="020B0604030504040204" pitchFamily="50" charset="-128"/>
                          <a:ea typeface="Meiryo UI" panose="020B0604030504040204" pitchFamily="50" charset="-128"/>
                        </a:rPr>
                        <a:t>他</a:t>
                      </a:r>
                      <a:r>
                        <a:rPr kumimoji="1" lang="en-US" altLang="ja-JP" dirty="0">
                          <a:latin typeface="Meiryo UI" panose="020B0604030504040204" pitchFamily="50" charset="-128"/>
                          <a:ea typeface="Meiryo UI" panose="020B0604030504040204" pitchFamily="50" charset="-128"/>
                        </a:rPr>
                        <a:t>DB</a:t>
                      </a:r>
                      <a:r>
                        <a:rPr kumimoji="1" lang="ja-JP" altLang="en-US"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216024">
                <a:tc>
                  <a:txBody>
                    <a:bodyPr/>
                    <a:lstStyle/>
                    <a:p>
                      <a:r>
                        <a:rPr kumimoji="1" lang="ja-JP" altLang="en-US" sz="1400" dirty="0">
                          <a:latin typeface="Meiryo UI" panose="020B0604030504040204" pitchFamily="50" charset="-128"/>
                          <a:ea typeface="Meiryo UI" panose="020B0604030504040204" pitchFamily="50" charset="-128"/>
                        </a:rPr>
                        <a:t>場所コード</a:t>
                      </a:r>
                    </a:p>
                  </a:txBody>
                  <a:tcPr/>
                </a:tc>
                <a:tc>
                  <a:txBody>
                    <a:bodyPr/>
                    <a:lstStyle/>
                    <a:p>
                      <a:r>
                        <a:rPr kumimoji="1" lang="ja-JP" altLang="en-US" sz="1400" dirty="0">
                          <a:latin typeface="Meiryo UI" panose="020B0604030504040204" pitchFamily="50" charset="-128"/>
                          <a:ea typeface="Meiryo UI" panose="020B0604030504040204" pitchFamily="50" charset="-128"/>
                        </a:rPr>
                        <a:t>場所が一意に特定できるコード</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230900"/>
                  </a:ext>
                </a:extLst>
              </a:tr>
              <a:tr h="216024">
                <a:tc>
                  <a:txBody>
                    <a:bodyPr/>
                    <a:lstStyle/>
                    <a:p>
                      <a:r>
                        <a:rPr kumimoji="1" lang="ja-JP" altLang="en-US" sz="1400" dirty="0">
                          <a:latin typeface="Meiryo UI" panose="020B0604030504040204" pitchFamily="50" charset="-128"/>
                          <a:ea typeface="Meiryo UI" panose="020B0604030504040204" pitchFamily="50" charset="-128"/>
                        </a:rPr>
                        <a:t>場所区分</a:t>
                      </a:r>
                    </a:p>
                  </a:txBody>
                  <a:tcPr/>
                </a:tc>
                <a:tc>
                  <a:txBody>
                    <a:bodyPr/>
                    <a:lstStyle/>
                    <a:p>
                      <a:r>
                        <a:rPr kumimoji="1" lang="ja-JP" altLang="en-US" sz="1400" dirty="0">
                          <a:latin typeface="Meiryo UI" panose="020B0604030504040204" pitchFamily="50" charset="-128"/>
                          <a:ea typeface="Meiryo UI" panose="020B0604030504040204" pitchFamily="50" charset="-128"/>
                        </a:rPr>
                        <a:t>「施工現場」「配管製造先」「</a:t>
                      </a:r>
                      <a:r>
                        <a:rPr kumimoji="1" lang="en-US" altLang="ja-JP" sz="1400" dirty="0">
                          <a:latin typeface="Meiryo UI" panose="020B0604030504040204" pitchFamily="50" charset="-128"/>
                          <a:ea typeface="Meiryo UI" panose="020B0604030504040204" pitchFamily="50" charset="-128"/>
                        </a:rPr>
                        <a:t>XXX</a:t>
                      </a:r>
                      <a:r>
                        <a:rPr kumimoji="1" lang="ja-JP" altLang="en-US" sz="1400" dirty="0">
                          <a:latin typeface="Meiryo UI" panose="020B0604030504040204" pitchFamily="50" charset="-128"/>
                          <a:ea typeface="Meiryo UI" panose="020B0604030504040204" pitchFamily="50" charset="-128"/>
                        </a:rPr>
                        <a:t>」など場所の区分</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8161667"/>
                  </a:ext>
                </a:extLst>
              </a:tr>
              <a:tr h="216024">
                <a:tc>
                  <a:txBody>
                    <a:bodyPr/>
                    <a:lstStyle/>
                    <a:p>
                      <a:r>
                        <a:rPr kumimoji="1" lang="ja-JP" altLang="en-US" sz="1400" dirty="0">
                          <a:latin typeface="Meiryo UI" panose="020B0604030504040204" pitchFamily="50" charset="-128"/>
                          <a:ea typeface="Meiryo UI" panose="020B0604030504040204" pitchFamily="50" charset="-128"/>
                        </a:rPr>
                        <a:t>場所名</a:t>
                      </a:r>
                    </a:p>
                  </a:txBody>
                  <a:tcPr/>
                </a:tc>
                <a:tc>
                  <a:txBody>
                    <a:bodyPr/>
                    <a:lstStyle/>
                    <a:p>
                      <a:r>
                        <a:rPr kumimoji="1" lang="ja-JP" altLang="en-US" sz="1400" dirty="0">
                          <a:latin typeface="Meiryo UI" panose="020B0604030504040204" pitchFamily="50" charset="-128"/>
                          <a:ea typeface="Meiryo UI" panose="020B0604030504040204" pitchFamily="50" charset="-128"/>
                        </a:rPr>
                        <a:t>場所の名前</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7961926"/>
                  </a:ext>
                </a:extLst>
              </a:tr>
              <a:tr h="216024">
                <a:tc>
                  <a:txBody>
                    <a:bodyPr/>
                    <a:lstStyle/>
                    <a:p>
                      <a:r>
                        <a:rPr kumimoji="1" lang="ja-JP" altLang="en-US" sz="1400" dirty="0">
                          <a:latin typeface="Meiryo UI" panose="020B0604030504040204" pitchFamily="50" charset="-128"/>
                          <a:ea typeface="Meiryo UI" panose="020B0604030504040204" pitchFamily="50" charset="-128"/>
                        </a:rPr>
                        <a:t>郵便番号</a:t>
                      </a:r>
                    </a:p>
                  </a:txBody>
                  <a:tcPr/>
                </a:tc>
                <a:tc>
                  <a:txBody>
                    <a:bodyPr/>
                    <a:lstStyle/>
                    <a:p>
                      <a:r>
                        <a:rPr kumimoji="1" lang="ja-JP" altLang="en-US" sz="1400" dirty="0">
                          <a:latin typeface="Meiryo UI" panose="020B0604030504040204" pitchFamily="50" charset="-128"/>
                          <a:ea typeface="Meiryo UI" panose="020B0604030504040204" pitchFamily="50" charset="-128"/>
                        </a:rPr>
                        <a:t>郵便番号</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16024">
                <a:tc>
                  <a:txBody>
                    <a:bodyPr/>
                    <a:lstStyle/>
                    <a:p>
                      <a:r>
                        <a:rPr kumimoji="1" lang="ja-JP" altLang="en-US" sz="1400" dirty="0">
                          <a:latin typeface="Meiryo UI" panose="020B0604030504040204" pitchFamily="50" charset="-128"/>
                          <a:ea typeface="Meiryo UI" panose="020B0604030504040204" pitchFamily="50" charset="-128"/>
                        </a:rPr>
                        <a:t>住所</a:t>
                      </a:r>
                    </a:p>
                  </a:txBody>
                  <a:tcPr/>
                </a:tc>
                <a:tc>
                  <a:txBody>
                    <a:bodyPr/>
                    <a:lstStyle/>
                    <a:p>
                      <a:r>
                        <a:rPr kumimoji="1" lang="ja-JP" altLang="en-US" sz="1400" dirty="0">
                          <a:latin typeface="Meiryo UI" panose="020B0604030504040204" pitchFamily="50" charset="-128"/>
                          <a:ea typeface="Meiryo UI" panose="020B0604030504040204" pitchFamily="50" charset="-128"/>
                        </a:rPr>
                        <a:t>建物の住所</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5635203"/>
                  </a:ext>
                </a:extLst>
              </a:tr>
              <a:tr h="216024">
                <a:tc>
                  <a:txBody>
                    <a:bodyPr/>
                    <a:lstStyle/>
                    <a:p>
                      <a:r>
                        <a:rPr kumimoji="1" lang="ja-JP" altLang="en-US" sz="1400" dirty="0">
                          <a:latin typeface="Meiryo UI" panose="020B0604030504040204" pitchFamily="50" charset="-128"/>
                          <a:ea typeface="Meiryo UI" panose="020B0604030504040204" pitchFamily="50" charset="-128"/>
                        </a:rPr>
                        <a:t>電話番号</a:t>
                      </a:r>
                    </a:p>
                  </a:txBody>
                  <a:tcPr/>
                </a:tc>
                <a:tc>
                  <a:txBody>
                    <a:bodyPr/>
                    <a:lstStyle/>
                    <a:p>
                      <a:r>
                        <a:rPr kumimoji="1" lang="ja-JP" altLang="en-US" sz="1400" dirty="0">
                          <a:latin typeface="Meiryo UI" panose="020B0604030504040204" pitchFamily="50" charset="-128"/>
                          <a:ea typeface="Meiryo UI" panose="020B0604030504040204" pitchFamily="50" charset="-128"/>
                        </a:rPr>
                        <a:t>電話番号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12348241"/>
                  </a:ext>
                </a:extLst>
              </a:tr>
              <a:tr h="216024">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工事番号</a:t>
                      </a:r>
                    </a:p>
                  </a:txBody>
                  <a:tcPr/>
                </a:tc>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工事番号</a:t>
                      </a:r>
                      <a:endParaRPr kumimoji="1" lang="en-US" altLang="ja-JP" sz="1400" dirty="0">
                        <a:solidFill>
                          <a:srgbClr val="FF0000"/>
                        </a:solidFill>
                        <a:latin typeface="Meiryo UI" panose="020B0604030504040204" pitchFamily="50" charset="-128"/>
                        <a:ea typeface="Meiryo UI" panose="020B0604030504040204" pitchFamily="50" charset="-128"/>
                      </a:endParaRPr>
                    </a:p>
                  </a:txBody>
                  <a:tcPr/>
                </a:tc>
                <a:tc>
                  <a:txBody>
                    <a:bodyPr/>
                    <a:lstStyle/>
                    <a:p>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5896886"/>
                  </a:ext>
                </a:extLst>
              </a:tr>
            </a:tbl>
          </a:graphicData>
        </a:graphic>
      </p:graphicFrame>
      <p:sp>
        <p:nvSpPr>
          <p:cNvPr id="8" name="テキスト ボックス 7">
            <a:extLst>
              <a:ext uri="{FF2B5EF4-FFF2-40B4-BE49-F238E27FC236}">
                <a16:creationId xmlns:a16="http://schemas.microsoft.com/office/drawing/2014/main" id="{9E74DA05-3A31-496B-B87A-BB0B6201E168}"/>
              </a:ext>
            </a:extLst>
          </p:cNvPr>
          <p:cNvSpPr txBox="1"/>
          <p:nvPr/>
        </p:nvSpPr>
        <p:spPr>
          <a:xfrm>
            <a:off x="7151147" y="3789040"/>
            <a:ext cx="1992853" cy="646331"/>
          </a:xfrm>
          <a:prstGeom prst="rect">
            <a:avLst/>
          </a:prstGeom>
          <a:noFill/>
        </p:spPr>
        <p:txBody>
          <a:bodyPr wrap="none" rtlCol="0">
            <a:spAutoFit/>
          </a:bodyPr>
          <a:lstStyle/>
          <a:p>
            <a:r>
              <a:rPr kumimoji="1" lang="en-US" altLang="ja-JP" sz="1200" dirty="0">
                <a:solidFill>
                  <a:srgbClr val="FF0000"/>
                </a:solidFill>
                <a:latin typeface="Meiryo UI" panose="020B0604030504040204" pitchFamily="50" charset="-128"/>
                <a:ea typeface="Meiryo UI" panose="020B0604030504040204" pitchFamily="50" charset="-128"/>
              </a:rPr>
              <a:t>【2018/11/5】</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場所マスタは工番に紐づくため</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工番を追加</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16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マスタ管理フロー</a:t>
            </a:r>
          </a:p>
        </p:txBody>
      </p:sp>
      <p:sp>
        <p:nvSpPr>
          <p:cNvPr id="3" name="Rectangle 24">
            <a:extLst>
              <a:ext uri="{FF2B5EF4-FFF2-40B4-BE49-F238E27FC236}">
                <a16:creationId xmlns:a16="http://schemas.microsoft.com/office/drawing/2014/main" id="{45649721-DE72-4A86-8FC9-2DA3EECDBA27}"/>
              </a:ext>
            </a:extLst>
          </p:cNvPr>
          <p:cNvSpPr>
            <a:spLocks noChangeArrowheads="1"/>
          </p:cNvSpPr>
          <p:nvPr/>
        </p:nvSpPr>
        <p:spPr bwMode="gray">
          <a:xfrm>
            <a:off x="202835" y="1761615"/>
            <a:ext cx="8483965" cy="4441830"/>
          </a:xfrm>
          <a:prstGeom prst="rect">
            <a:avLst/>
          </a:prstGeom>
          <a:noFill/>
          <a:ln w="9525">
            <a:solidFill>
              <a:schemeClr val="bg1">
                <a:lumMod val="75000"/>
              </a:schemeClr>
            </a:solidFill>
            <a:miter lim="800000"/>
            <a:headEnd/>
            <a:tailEnd/>
          </a:ln>
          <a:effectLst/>
        </p:spPr>
        <p:txBody>
          <a:bodyPr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8">
            <a:extLst>
              <a:ext uri="{FF2B5EF4-FFF2-40B4-BE49-F238E27FC236}">
                <a16:creationId xmlns:a16="http://schemas.microsoft.com/office/drawing/2014/main" id="{BAF66705-CF1A-48F8-A0FD-4BF5F6DFCB8D}"/>
              </a:ext>
            </a:extLst>
          </p:cNvPr>
          <p:cNvSpPr>
            <a:spLocks noChangeArrowheads="1"/>
          </p:cNvSpPr>
          <p:nvPr/>
        </p:nvSpPr>
        <p:spPr bwMode="gray">
          <a:xfrm>
            <a:off x="202835" y="1761615"/>
            <a:ext cx="480329" cy="4441830"/>
          </a:xfrm>
          <a:prstGeom prst="rect">
            <a:avLst/>
          </a:prstGeom>
          <a:solidFill>
            <a:schemeClr val="bg1">
              <a:lumMod val="85000"/>
            </a:schemeClr>
          </a:solidFill>
          <a:ln w="9525">
            <a:solidFill>
              <a:schemeClr val="bg1">
                <a:lumMod val="75000"/>
              </a:schemeClr>
            </a:solidFill>
            <a:miter lim="800000"/>
            <a:headEnd/>
            <a:tailEnd/>
          </a:ln>
          <a:effectLst/>
        </p:spPr>
        <p:txBody>
          <a:bodyPr vert="eaVert"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Text Box 27">
            <a:extLst>
              <a:ext uri="{FF2B5EF4-FFF2-40B4-BE49-F238E27FC236}">
                <a16:creationId xmlns:a16="http://schemas.microsoft.com/office/drawing/2014/main" id="{ADD2D8FE-D0D3-432F-ABD7-8EE80E1A8240}"/>
              </a:ext>
            </a:extLst>
          </p:cNvPr>
          <p:cNvSpPr txBox="1">
            <a:spLocks noChangeArrowheads="1"/>
          </p:cNvSpPr>
          <p:nvPr/>
        </p:nvSpPr>
        <p:spPr bwMode="auto">
          <a:xfrm>
            <a:off x="202835" y="5433118"/>
            <a:ext cx="480329" cy="770328"/>
          </a:xfrm>
          <a:prstGeom prst="rect">
            <a:avLst/>
          </a:prstGeom>
          <a:noFill/>
          <a:ln w="9525" algn="ctr">
            <a:solidFill>
              <a:schemeClr val="bg1">
                <a:lumMod val="75000"/>
              </a:schemeClr>
            </a:solidFill>
            <a:miter lim="800000"/>
            <a:headEnd/>
            <a:tailEnd/>
          </a:ln>
          <a:effectLst/>
        </p:spPr>
        <p:txBody>
          <a:bodyPr vert="eaVert" anchor="ctr" anchorCtr="1"/>
          <a:lstStyle/>
          <a:p>
            <a:pPr algn="ctr">
              <a:defRPr/>
            </a:pPr>
            <a:r>
              <a:rPr lang="ja-JP" altLang="en-US" sz="11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7" name="Line 25">
            <a:extLst>
              <a:ext uri="{FF2B5EF4-FFF2-40B4-BE49-F238E27FC236}">
                <a16:creationId xmlns:a16="http://schemas.microsoft.com/office/drawing/2014/main" id="{FDE544B5-8A4B-410E-AD46-E0E4D8518B0F}"/>
              </a:ext>
            </a:extLst>
          </p:cNvPr>
          <p:cNvSpPr>
            <a:spLocks noChangeShapeType="1"/>
          </p:cNvSpPr>
          <p:nvPr/>
        </p:nvSpPr>
        <p:spPr bwMode="gray">
          <a:xfrm>
            <a:off x="214641" y="5433117"/>
            <a:ext cx="8472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Line 25">
            <a:extLst>
              <a:ext uri="{FF2B5EF4-FFF2-40B4-BE49-F238E27FC236}">
                <a16:creationId xmlns:a16="http://schemas.microsoft.com/office/drawing/2014/main" id="{8C972A51-28B3-466F-9F79-8B237607C307}"/>
              </a:ext>
            </a:extLst>
          </p:cNvPr>
          <p:cNvSpPr>
            <a:spLocks noChangeShapeType="1"/>
          </p:cNvSpPr>
          <p:nvPr/>
        </p:nvSpPr>
        <p:spPr bwMode="gray">
          <a:xfrm>
            <a:off x="202835" y="4189171"/>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5">
            <a:extLst>
              <a:ext uri="{FF2B5EF4-FFF2-40B4-BE49-F238E27FC236}">
                <a16:creationId xmlns:a16="http://schemas.microsoft.com/office/drawing/2014/main" id="{EF233E00-972D-413D-8F2D-E4C977834F07}"/>
              </a:ext>
            </a:extLst>
          </p:cNvPr>
          <p:cNvSpPr>
            <a:spLocks noChangeArrowheads="1"/>
          </p:cNvSpPr>
          <p:nvPr/>
        </p:nvSpPr>
        <p:spPr bwMode="gray">
          <a:xfrm>
            <a:off x="204520" y="1761616"/>
            <a:ext cx="480329" cy="98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申請部署</a:t>
            </a:r>
          </a:p>
        </p:txBody>
      </p:sp>
      <p:sp>
        <p:nvSpPr>
          <p:cNvPr id="10" name="AutoShape 17">
            <a:extLst>
              <a:ext uri="{FF2B5EF4-FFF2-40B4-BE49-F238E27FC236}">
                <a16:creationId xmlns:a16="http://schemas.microsoft.com/office/drawing/2014/main" id="{9B12D9D0-2D40-4383-9E01-B3C3C15C7F3B}"/>
              </a:ext>
            </a:extLst>
          </p:cNvPr>
          <p:cNvSpPr>
            <a:spLocks noChangeArrowheads="1"/>
          </p:cNvSpPr>
          <p:nvPr/>
        </p:nvSpPr>
        <p:spPr bwMode="auto">
          <a:xfrm>
            <a:off x="4558103" y="1501026"/>
            <a:ext cx="363778" cy="202700"/>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1" name="AutoShape 18">
            <a:extLst>
              <a:ext uri="{FF2B5EF4-FFF2-40B4-BE49-F238E27FC236}">
                <a16:creationId xmlns:a16="http://schemas.microsoft.com/office/drawing/2014/main" id="{D04287D7-4CC7-4035-958A-C1401C044BB9}"/>
              </a:ext>
            </a:extLst>
          </p:cNvPr>
          <p:cNvSpPr>
            <a:spLocks noChangeArrowheads="1"/>
          </p:cNvSpPr>
          <p:nvPr/>
        </p:nvSpPr>
        <p:spPr bwMode="auto">
          <a:xfrm>
            <a:off x="5817791" y="1501026"/>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分岐条件</a:t>
            </a:r>
          </a:p>
        </p:txBody>
      </p:sp>
      <p:sp>
        <p:nvSpPr>
          <p:cNvPr id="12" name="AutoShape 21">
            <a:extLst>
              <a:ext uri="{FF2B5EF4-FFF2-40B4-BE49-F238E27FC236}">
                <a16:creationId xmlns:a16="http://schemas.microsoft.com/office/drawing/2014/main" id="{415A8B4E-A83B-4C59-A8F2-24E2F8DA357C}"/>
              </a:ext>
            </a:extLst>
          </p:cNvPr>
          <p:cNvSpPr>
            <a:spLocks noChangeArrowheads="1"/>
          </p:cNvSpPr>
          <p:nvPr/>
        </p:nvSpPr>
        <p:spPr bwMode="auto">
          <a:xfrm>
            <a:off x="6236902" y="1501026"/>
            <a:ext cx="364956" cy="202700"/>
          </a:xfrm>
          <a:prstGeom prst="flowChartDocumen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帳票</a:t>
            </a:r>
          </a:p>
        </p:txBody>
      </p:sp>
      <p:sp>
        <p:nvSpPr>
          <p:cNvPr id="13" name="Rectangle 22">
            <a:extLst>
              <a:ext uri="{FF2B5EF4-FFF2-40B4-BE49-F238E27FC236}">
                <a16:creationId xmlns:a16="http://schemas.microsoft.com/office/drawing/2014/main" id="{40980114-298A-440F-B149-B4B5FE3A8AC4}"/>
              </a:ext>
            </a:extLst>
          </p:cNvPr>
          <p:cNvSpPr>
            <a:spLocks noChangeArrowheads="1"/>
          </p:cNvSpPr>
          <p:nvPr/>
        </p:nvSpPr>
        <p:spPr bwMode="auto">
          <a:xfrm>
            <a:off x="5397502" y="1501026"/>
            <a:ext cx="363779" cy="202700"/>
          </a:xfrm>
          <a:prstGeom prst="rect">
            <a:avLst/>
          </a:prstGeom>
          <a:solidFill>
            <a:schemeClr val="bg1"/>
          </a:solidFill>
          <a:ln w="12700" algn="ctr">
            <a:solidFill>
              <a:schemeClr val="bg1">
                <a:lumMod val="65000"/>
              </a:schemeClr>
            </a:solidFill>
            <a:prstDash val="dash"/>
            <a:miter lim="800000"/>
            <a:headEnd/>
            <a:tailEnd/>
          </a:ln>
          <a:effectLst/>
        </p:spPr>
        <p:txBody>
          <a:bodyPr wrap="none" anchor="ctr"/>
          <a:lstStyle/>
          <a:p>
            <a:pPr algn="ctr">
              <a:lnSpc>
                <a:spcPct val="80000"/>
              </a:lnSpc>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自動処理</a:t>
            </a:r>
          </a:p>
        </p:txBody>
      </p:sp>
      <p:sp>
        <p:nvSpPr>
          <p:cNvPr id="14" name="AutoShape 17">
            <a:extLst>
              <a:ext uri="{FF2B5EF4-FFF2-40B4-BE49-F238E27FC236}">
                <a16:creationId xmlns:a16="http://schemas.microsoft.com/office/drawing/2014/main" id="{4CDEE4B8-ACFD-4A23-B8AC-1A067E22D360}"/>
              </a:ext>
            </a:extLst>
          </p:cNvPr>
          <p:cNvSpPr>
            <a:spLocks noChangeArrowheads="1"/>
          </p:cNvSpPr>
          <p:nvPr/>
        </p:nvSpPr>
        <p:spPr bwMode="auto">
          <a:xfrm>
            <a:off x="4978391" y="1501026"/>
            <a:ext cx="363779" cy="202700"/>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マニュアル</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5" name="平行四辺形 118">
            <a:extLst>
              <a:ext uri="{FF2B5EF4-FFF2-40B4-BE49-F238E27FC236}">
                <a16:creationId xmlns:a16="http://schemas.microsoft.com/office/drawing/2014/main" id="{8797CAAE-F610-4113-92C2-6758EDB7AF43}"/>
              </a:ext>
            </a:extLst>
          </p:cNvPr>
          <p:cNvSpPr/>
          <p:nvPr/>
        </p:nvSpPr>
        <p:spPr bwMode="auto">
          <a:xfrm>
            <a:off x="6624225" y="1501026"/>
            <a:ext cx="370842" cy="203929"/>
          </a:xfrm>
          <a:prstGeom prst="parallelogram">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lIns="0" rIns="0" anchor="ctr"/>
          <a:lstStyle/>
          <a:p>
            <a:pPr eaLnBrk="0" hangingPunct="0">
              <a:spcBef>
                <a:spcPct val="20000"/>
              </a:spcBef>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a:t>
            </a:r>
          </a:p>
        </p:txBody>
      </p:sp>
      <p:sp>
        <p:nvSpPr>
          <p:cNvPr id="16" name="AutoShape 20">
            <a:extLst>
              <a:ext uri="{FF2B5EF4-FFF2-40B4-BE49-F238E27FC236}">
                <a16:creationId xmlns:a16="http://schemas.microsoft.com/office/drawing/2014/main" id="{10541025-25FD-4CA9-9377-E94306FC976D}"/>
              </a:ext>
            </a:extLst>
          </p:cNvPr>
          <p:cNvSpPr>
            <a:spLocks noChangeArrowheads="1"/>
          </p:cNvSpPr>
          <p:nvPr/>
        </p:nvSpPr>
        <p:spPr bwMode="auto">
          <a:xfrm rot="16200000">
            <a:off x="7078055" y="1452886"/>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他フロー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連携</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5">
            <a:extLst>
              <a:ext uri="{FF2B5EF4-FFF2-40B4-BE49-F238E27FC236}">
                <a16:creationId xmlns:a16="http://schemas.microsoft.com/office/drawing/2014/main" id="{784D40E2-C129-4B4A-995E-FA7C34FD3B37}"/>
              </a:ext>
            </a:extLst>
          </p:cNvPr>
          <p:cNvSpPr>
            <a:spLocks noChangeArrowheads="1"/>
          </p:cNvSpPr>
          <p:nvPr/>
        </p:nvSpPr>
        <p:spPr bwMode="gray">
          <a:xfrm>
            <a:off x="204520" y="4189171"/>
            <a:ext cx="480329" cy="124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マスタ管理者</a:t>
            </a:r>
          </a:p>
        </p:txBody>
      </p:sp>
      <p:sp>
        <p:nvSpPr>
          <p:cNvPr id="19" name="フローチャート : 磁気ディスク 44">
            <a:extLst>
              <a:ext uri="{FF2B5EF4-FFF2-40B4-BE49-F238E27FC236}">
                <a16:creationId xmlns:a16="http://schemas.microsoft.com/office/drawing/2014/main" id="{0E9226E2-13D9-42A1-A2F1-BF956451C075}"/>
              </a:ext>
            </a:extLst>
          </p:cNvPr>
          <p:cNvSpPr/>
          <p:nvPr/>
        </p:nvSpPr>
        <p:spPr>
          <a:xfrm>
            <a:off x="4363642"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各種マスタ</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25">
            <a:extLst>
              <a:ext uri="{FF2B5EF4-FFF2-40B4-BE49-F238E27FC236}">
                <a16:creationId xmlns:a16="http://schemas.microsoft.com/office/drawing/2014/main" id="{D6A8A1BD-26A2-4F64-9214-D8C39C33FAAF}"/>
              </a:ext>
            </a:extLst>
          </p:cNvPr>
          <p:cNvSpPr>
            <a:spLocks noChangeShapeType="1"/>
          </p:cNvSpPr>
          <p:nvPr/>
        </p:nvSpPr>
        <p:spPr bwMode="gray">
          <a:xfrm>
            <a:off x="202835" y="2745528"/>
            <a:ext cx="8483965" cy="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5">
            <a:extLst>
              <a:ext uri="{FF2B5EF4-FFF2-40B4-BE49-F238E27FC236}">
                <a16:creationId xmlns:a16="http://schemas.microsoft.com/office/drawing/2014/main" id="{B148C073-9467-41C1-B97D-9D54162CD98B}"/>
              </a:ext>
            </a:extLst>
          </p:cNvPr>
          <p:cNvSpPr>
            <a:spLocks noChangeArrowheads="1"/>
          </p:cNvSpPr>
          <p:nvPr/>
        </p:nvSpPr>
        <p:spPr bwMode="gray">
          <a:xfrm>
            <a:off x="204520" y="2745528"/>
            <a:ext cx="480329" cy="144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承認先</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ct val="70000"/>
              </a:lnSpc>
              <a:defRPr/>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→業務部</a:t>
            </a:r>
          </a:p>
        </p:txBody>
      </p:sp>
      <p:cxnSp>
        <p:nvCxnSpPr>
          <p:cNvPr id="46" name="直線矢印コネクタ 45">
            <a:extLst>
              <a:ext uri="{FF2B5EF4-FFF2-40B4-BE49-F238E27FC236}">
                <a16:creationId xmlns:a16="http://schemas.microsoft.com/office/drawing/2014/main" id="{39648D5E-6D4F-4EF0-AAF7-FBFF462F29E5}"/>
              </a:ext>
            </a:extLst>
          </p:cNvPr>
          <p:cNvCxnSpPr>
            <a:cxnSpLocks/>
          </p:cNvCxnSpPr>
          <p:nvPr/>
        </p:nvCxnSpPr>
        <p:spPr>
          <a:xfrm flipV="1">
            <a:off x="3651481" y="3467350"/>
            <a:ext cx="169715" cy="2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5BE78CF5-1916-4558-B495-600049CC57F0}"/>
              </a:ext>
            </a:extLst>
          </p:cNvPr>
          <p:cNvSpPr txBox="1"/>
          <p:nvPr/>
        </p:nvSpPr>
        <p:spPr>
          <a:xfrm>
            <a:off x="202835" y="1446693"/>
            <a:ext cx="2103522"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■マスタ更新フロー</a:t>
            </a:r>
            <a:endParaRPr lang="en-US" altLang="ja-JP" sz="1400" dirty="0">
              <a:latin typeface="Meiryo UI" panose="020B0604030504040204" pitchFamily="50" charset="-128"/>
              <a:ea typeface="Meiryo UI" panose="020B0604030504040204" pitchFamily="50" charset="-128"/>
            </a:endParaRPr>
          </a:p>
        </p:txBody>
      </p:sp>
      <p:sp>
        <p:nvSpPr>
          <p:cNvPr id="60" name="線吹き出し 1 (枠付き) 49">
            <a:extLst>
              <a:ext uri="{FF2B5EF4-FFF2-40B4-BE49-F238E27FC236}">
                <a16:creationId xmlns:a16="http://schemas.microsoft.com/office/drawing/2014/main" id="{B4544E34-B013-4CB6-A5E7-DDF11DCE14F6}"/>
              </a:ext>
            </a:extLst>
          </p:cNvPr>
          <p:cNvSpPr/>
          <p:nvPr/>
        </p:nvSpPr>
        <p:spPr bwMode="auto">
          <a:xfrm>
            <a:off x="1210349" y="4357379"/>
            <a:ext cx="1920164" cy="579778"/>
          </a:xfrm>
          <a:prstGeom prst="borderCallout1">
            <a:avLst>
              <a:gd name="adj1" fmla="val 2854"/>
              <a:gd name="adj2" fmla="val 68884"/>
              <a:gd name="adj3" fmla="val -115746"/>
              <a:gd name="adj4" fmla="val 75677"/>
            </a:avLst>
          </a:prstGeom>
          <a:solidFill>
            <a:schemeClr val="bg1"/>
          </a:solidFill>
          <a:ln w="12700" cap="sq" cmpd="sng" algn="ctr">
            <a:solidFill>
              <a:schemeClr val="accent3">
                <a:lumMod val="75000"/>
              </a:schemeClr>
            </a:solidFill>
            <a:prstDash val="dash"/>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マスタ申請が重要なのは「</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重入力」「誤った情報の登録」を防ぐため。その確認をだれがやるか？</a:t>
            </a:r>
            <a:endParaRPr kumimoji="1" lang="ja-JP" altLang="en-US" sz="9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Text Box 19">
            <a:extLst>
              <a:ext uri="{FF2B5EF4-FFF2-40B4-BE49-F238E27FC236}">
                <a16:creationId xmlns:a16="http://schemas.microsoft.com/office/drawing/2014/main" id="{2BFAD67B-1FEA-4A5B-A517-6893C5ACF52F}"/>
              </a:ext>
            </a:extLst>
          </p:cNvPr>
          <p:cNvSpPr>
            <a:spLocks noChangeArrowheads="1"/>
          </p:cNvSpPr>
          <p:nvPr/>
        </p:nvSpPr>
        <p:spPr bwMode="auto">
          <a:xfrm>
            <a:off x="1475656" y="2016774"/>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1.1</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マスタ登録</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必要な場面</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Text Box 19">
            <a:extLst>
              <a:ext uri="{FF2B5EF4-FFF2-40B4-BE49-F238E27FC236}">
                <a16:creationId xmlns:a16="http://schemas.microsoft.com/office/drawing/2014/main" id="{F9207ED6-7A47-4FC9-8CEE-8B519FF54003}"/>
              </a:ext>
            </a:extLst>
          </p:cNvPr>
          <p:cNvSpPr>
            <a:spLocks noChangeArrowheads="1"/>
          </p:cNvSpPr>
          <p:nvPr/>
        </p:nvSpPr>
        <p:spPr bwMode="auto">
          <a:xfrm>
            <a:off x="2438494" y="2016774"/>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1.2</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マスタ申請書</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作成</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&amp;</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申請</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直線矢印コネクタ 71">
            <a:extLst>
              <a:ext uri="{FF2B5EF4-FFF2-40B4-BE49-F238E27FC236}">
                <a16:creationId xmlns:a16="http://schemas.microsoft.com/office/drawing/2014/main" id="{8D36A8D4-EDD6-44A5-BB4B-BE1133036B7F}"/>
              </a:ext>
            </a:extLst>
          </p:cNvPr>
          <p:cNvCxnSpPr>
            <a:cxnSpLocks/>
            <a:stCxn id="69" idx="3"/>
            <a:endCxn id="70" idx="1"/>
          </p:cNvCxnSpPr>
          <p:nvPr/>
        </p:nvCxnSpPr>
        <p:spPr>
          <a:xfrm>
            <a:off x="2212632" y="2253572"/>
            <a:ext cx="2258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 Box 19">
            <a:extLst>
              <a:ext uri="{FF2B5EF4-FFF2-40B4-BE49-F238E27FC236}">
                <a16:creationId xmlns:a16="http://schemas.microsoft.com/office/drawing/2014/main" id="{C82EE079-D3F1-4271-8C4E-3C6FAC32324C}"/>
              </a:ext>
            </a:extLst>
          </p:cNvPr>
          <p:cNvSpPr>
            <a:spLocks noChangeArrowheads="1"/>
          </p:cNvSpPr>
          <p:nvPr/>
        </p:nvSpPr>
        <p:spPr bwMode="auto">
          <a:xfrm>
            <a:off x="2438494" y="3229446"/>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1.3</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マスタ申請書</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確認</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8" name="直線矢印コネクタ 77">
            <a:extLst>
              <a:ext uri="{FF2B5EF4-FFF2-40B4-BE49-F238E27FC236}">
                <a16:creationId xmlns:a16="http://schemas.microsoft.com/office/drawing/2014/main" id="{FAC9B7C3-9755-4C0A-AC25-F478B241E895}"/>
              </a:ext>
            </a:extLst>
          </p:cNvPr>
          <p:cNvCxnSpPr>
            <a:cxnSpLocks/>
            <a:stCxn id="70" idx="2"/>
            <a:endCxn id="77" idx="0"/>
          </p:cNvCxnSpPr>
          <p:nvPr/>
        </p:nvCxnSpPr>
        <p:spPr>
          <a:xfrm>
            <a:off x="2806982" y="2490370"/>
            <a:ext cx="0" cy="73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AutoShape 18">
            <a:extLst>
              <a:ext uri="{FF2B5EF4-FFF2-40B4-BE49-F238E27FC236}">
                <a16:creationId xmlns:a16="http://schemas.microsoft.com/office/drawing/2014/main" id="{25168FDC-F1A2-4DC4-AB42-1658FB1FCAE2}"/>
              </a:ext>
            </a:extLst>
          </p:cNvPr>
          <p:cNvSpPr>
            <a:spLocks noChangeArrowheads="1"/>
          </p:cNvSpPr>
          <p:nvPr/>
        </p:nvSpPr>
        <p:spPr bwMode="auto">
          <a:xfrm>
            <a:off x="3469592" y="3360985"/>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登録</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直線矢印コネクタ 85">
            <a:extLst>
              <a:ext uri="{FF2B5EF4-FFF2-40B4-BE49-F238E27FC236}">
                <a16:creationId xmlns:a16="http://schemas.microsoft.com/office/drawing/2014/main" id="{DE6ACD74-1339-4C76-BC1F-2BF08D2EB4E2}"/>
              </a:ext>
            </a:extLst>
          </p:cNvPr>
          <p:cNvCxnSpPr>
            <a:cxnSpLocks/>
            <a:stCxn id="77" idx="3"/>
            <a:endCxn id="85" idx="1"/>
          </p:cNvCxnSpPr>
          <p:nvPr/>
        </p:nvCxnSpPr>
        <p:spPr>
          <a:xfrm flipV="1">
            <a:off x="3175470" y="3462335"/>
            <a:ext cx="294122" cy="3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5CE22D4C-96CC-4017-8DBE-547E5C28A9EF}"/>
              </a:ext>
            </a:extLst>
          </p:cNvPr>
          <p:cNvSpPr/>
          <p:nvPr/>
        </p:nvSpPr>
        <p:spPr>
          <a:xfrm>
            <a:off x="3675937" y="3581156"/>
            <a:ext cx="37863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789DCFA0-D506-4384-B6D4-805BCC63BE91}"/>
              </a:ext>
            </a:extLst>
          </p:cNvPr>
          <p:cNvSpPr/>
          <p:nvPr/>
        </p:nvSpPr>
        <p:spPr>
          <a:xfrm>
            <a:off x="3611547" y="3152297"/>
            <a:ext cx="338554"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Text Box 19">
            <a:extLst>
              <a:ext uri="{FF2B5EF4-FFF2-40B4-BE49-F238E27FC236}">
                <a16:creationId xmlns:a16="http://schemas.microsoft.com/office/drawing/2014/main" id="{87C597F9-CA57-4B0F-86E2-28C41ABAC9BA}"/>
              </a:ext>
            </a:extLst>
          </p:cNvPr>
          <p:cNvSpPr>
            <a:spLocks noChangeArrowheads="1"/>
          </p:cNvSpPr>
          <p:nvPr/>
        </p:nvSpPr>
        <p:spPr bwMode="auto">
          <a:xfrm>
            <a:off x="3281786" y="4588966"/>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1.4</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マスタ申請書</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受領</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6" name="直線矢印コネクタ 95">
            <a:extLst>
              <a:ext uri="{FF2B5EF4-FFF2-40B4-BE49-F238E27FC236}">
                <a16:creationId xmlns:a16="http://schemas.microsoft.com/office/drawing/2014/main" id="{12662303-B43E-453E-8D67-D9EB87B7D156}"/>
              </a:ext>
            </a:extLst>
          </p:cNvPr>
          <p:cNvCxnSpPr>
            <a:cxnSpLocks/>
            <a:stCxn id="85" idx="2"/>
            <a:endCxn id="95" idx="0"/>
          </p:cNvCxnSpPr>
          <p:nvPr/>
        </p:nvCxnSpPr>
        <p:spPr>
          <a:xfrm flipH="1">
            <a:off x="3650274" y="3563685"/>
            <a:ext cx="1207" cy="102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AutoShape 17">
            <a:extLst>
              <a:ext uri="{FF2B5EF4-FFF2-40B4-BE49-F238E27FC236}">
                <a16:creationId xmlns:a16="http://schemas.microsoft.com/office/drawing/2014/main" id="{97064672-D48E-420A-ACDD-A0F2F87D9C27}"/>
              </a:ext>
            </a:extLst>
          </p:cNvPr>
          <p:cNvSpPr>
            <a:spLocks noChangeArrowheads="1"/>
          </p:cNvSpPr>
          <p:nvPr/>
        </p:nvSpPr>
        <p:spPr bwMode="auto">
          <a:xfrm>
            <a:off x="4363126" y="4592926"/>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マスタ登録</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2" name="直線矢印コネクタ 101">
            <a:extLst>
              <a:ext uri="{FF2B5EF4-FFF2-40B4-BE49-F238E27FC236}">
                <a16:creationId xmlns:a16="http://schemas.microsoft.com/office/drawing/2014/main" id="{C1BE29D2-B749-4D5C-A6EE-F653F46A0F00}"/>
              </a:ext>
            </a:extLst>
          </p:cNvPr>
          <p:cNvCxnSpPr>
            <a:cxnSpLocks/>
            <a:stCxn id="95" idx="3"/>
            <a:endCxn id="101" idx="1"/>
          </p:cNvCxnSpPr>
          <p:nvPr/>
        </p:nvCxnSpPr>
        <p:spPr>
          <a:xfrm>
            <a:off x="4018762" y="4825764"/>
            <a:ext cx="344364" cy="3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0FA7E91E-D0BB-44FE-B8EC-B5526411E340}"/>
              </a:ext>
            </a:extLst>
          </p:cNvPr>
          <p:cNvCxnSpPr>
            <a:cxnSpLocks/>
            <a:stCxn id="101" idx="2"/>
            <a:endCxn id="19" idx="1"/>
          </p:cNvCxnSpPr>
          <p:nvPr/>
        </p:nvCxnSpPr>
        <p:spPr>
          <a:xfrm>
            <a:off x="4731239" y="5066522"/>
            <a:ext cx="891" cy="507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カギ線 108">
            <a:extLst>
              <a:ext uri="{FF2B5EF4-FFF2-40B4-BE49-F238E27FC236}">
                <a16:creationId xmlns:a16="http://schemas.microsoft.com/office/drawing/2014/main" id="{BF2E6956-D23A-4BB1-96F5-712A7AB11B8D}"/>
              </a:ext>
            </a:extLst>
          </p:cNvPr>
          <p:cNvCxnSpPr>
            <a:stCxn id="85" idx="0"/>
            <a:endCxn id="70" idx="0"/>
          </p:cNvCxnSpPr>
          <p:nvPr/>
        </p:nvCxnSpPr>
        <p:spPr>
          <a:xfrm rot="16200000" flipV="1">
            <a:off x="2557127" y="2266630"/>
            <a:ext cx="1344211" cy="844499"/>
          </a:xfrm>
          <a:prstGeom prst="bentConnector3">
            <a:avLst>
              <a:gd name="adj1" fmla="val 1121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 Box 19">
            <a:extLst>
              <a:ext uri="{FF2B5EF4-FFF2-40B4-BE49-F238E27FC236}">
                <a16:creationId xmlns:a16="http://schemas.microsoft.com/office/drawing/2014/main" id="{10DC1AAD-5A57-441F-822A-F797304076E2}"/>
              </a:ext>
            </a:extLst>
          </p:cNvPr>
          <p:cNvSpPr>
            <a:spLocks noChangeArrowheads="1"/>
          </p:cNvSpPr>
          <p:nvPr/>
        </p:nvSpPr>
        <p:spPr bwMode="auto">
          <a:xfrm>
            <a:off x="5584367" y="4588966"/>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1.6</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マスタ登録</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連絡</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4" name="直線矢印コネクタ 113">
            <a:extLst>
              <a:ext uri="{FF2B5EF4-FFF2-40B4-BE49-F238E27FC236}">
                <a16:creationId xmlns:a16="http://schemas.microsoft.com/office/drawing/2014/main" id="{79488DDB-F3DC-4476-84F4-C18B717B50D5}"/>
              </a:ext>
            </a:extLst>
          </p:cNvPr>
          <p:cNvCxnSpPr>
            <a:cxnSpLocks/>
            <a:stCxn id="101" idx="3"/>
            <a:endCxn id="113" idx="1"/>
          </p:cNvCxnSpPr>
          <p:nvPr/>
        </p:nvCxnSpPr>
        <p:spPr>
          <a:xfrm flipV="1">
            <a:off x="5099351" y="4825764"/>
            <a:ext cx="485016" cy="3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 Box 19">
            <a:extLst>
              <a:ext uri="{FF2B5EF4-FFF2-40B4-BE49-F238E27FC236}">
                <a16:creationId xmlns:a16="http://schemas.microsoft.com/office/drawing/2014/main" id="{AA54CAA9-C649-4138-A584-B6EF5DD5D55A}"/>
              </a:ext>
            </a:extLst>
          </p:cNvPr>
          <p:cNvSpPr>
            <a:spLocks noChangeArrowheads="1"/>
          </p:cNvSpPr>
          <p:nvPr/>
        </p:nvSpPr>
        <p:spPr bwMode="auto">
          <a:xfrm>
            <a:off x="6326047" y="3258200"/>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1.7</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マスタ登録</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受領</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Text Box 19">
            <a:extLst>
              <a:ext uri="{FF2B5EF4-FFF2-40B4-BE49-F238E27FC236}">
                <a16:creationId xmlns:a16="http://schemas.microsoft.com/office/drawing/2014/main" id="{10C8CD6E-627D-48D6-AB45-CB9EA888DE55}"/>
              </a:ext>
            </a:extLst>
          </p:cNvPr>
          <p:cNvSpPr>
            <a:spLocks noChangeArrowheads="1"/>
          </p:cNvSpPr>
          <p:nvPr/>
        </p:nvSpPr>
        <p:spPr bwMode="auto">
          <a:xfrm>
            <a:off x="6326047" y="2017239"/>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1.7</a:t>
            </a:r>
          </a:p>
          <a:p>
            <a:pPr algn="ctr">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マスタ登録</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受領</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0" name="コネクタ: カギ線 119">
            <a:extLst>
              <a:ext uri="{FF2B5EF4-FFF2-40B4-BE49-F238E27FC236}">
                <a16:creationId xmlns:a16="http://schemas.microsoft.com/office/drawing/2014/main" id="{B34C3666-80E8-41C0-A89A-CD0EB3B29EA9}"/>
              </a:ext>
            </a:extLst>
          </p:cNvPr>
          <p:cNvCxnSpPr>
            <a:cxnSpLocks/>
            <a:stCxn id="113" idx="0"/>
            <a:endCxn id="118" idx="1"/>
          </p:cNvCxnSpPr>
          <p:nvPr/>
        </p:nvCxnSpPr>
        <p:spPr>
          <a:xfrm rot="5400000" flipH="1" flipV="1">
            <a:off x="5592467" y="3855386"/>
            <a:ext cx="1093968" cy="3731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39CC8E7B-C0E4-438E-A2CE-C157EB4F8248}"/>
              </a:ext>
            </a:extLst>
          </p:cNvPr>
          <p:cNvCxnSpPr>
            <a:cxnSpLocks/>
            <a:stCxn id="113" idx="0"/>
            <a:endCxn id="119" idx="1"/>
          </p:cNvCxnSpPr>
          <p:nvPr/>
        </p:nvCxnSpPr>
        <p:spPr>
          <a:xfrm rot="5400000" flipH="1" flipV="1">
            <a:off x="4971987" y="3234906"/>
            <a:ext cx="2334929" cy="3731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 Box 19">
            <a:extLst>
              <a:ext uri="{FF2B5EF4-FFF2-40B4-BE49-F238E27FC236}">
                <a16:creationId xmlns:a16="http://schemas.microsoft.com/office/drawing/2014/main" id="{24591D23-2FAE-41B8-8814-E60947E6DAF6}"/>
              </a:ext>
            </a:extLst>
          </p:cNvPr>
          <p:cNvSpPr>
            <a:spLocks noChangeArrowheads="1"/>
          </p:cNvSpPr>
          <p:nvPr/>
        </p:nvSpPr>
        <p:spPr bwMode="auto">
          <a:xfrm>
            <a:off x="7706937" y="2017239"/>
            <a:ext cx="736976" cy="473596"/>
          </a:xfrm>
          <a:prstGeom prst="roundRect">
            <a:avLst>
              <a:gd name="adj" fmla="val 16667"/>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1.8</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各種処理</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8" name="直線矢印コネクタ 127">
            <a:extLst>
              <a:ext uri="{FF2B5EF4-FFF2-40B4-BE49-F238E27FC236}">
                <a16:creationId xmlns:a16="http://schemas.microsoft.com/office/drawing/2014/main" id="{690C597A-FB42-4A08-B4A4-535E6046DD6B}"/>
              </a:ext>
            </a:extLst>
          </p:cNvPr>
          <p:cNvCxnSpPr>
            <a:cxnSpLocks/>
            <a:stCxn id="119" idx="3"/>
            <a:endCxn id="127" idx="1"/>
          </p:cNvCxnSpPr>
          <p:nvPr/>
        </p:nvCxnSpPr>
        <p:spPr>
          <a:xfrm>
            <a:off x="7063023" y="2254037"/>
            <a:ext cx="643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97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latin typeface="Meiryo UI" panose="020B0604030504040204" pitchFamily="50" charset="-128"/>
                <a:ea typeface="Meiryo UI" panose="020B0604030504040204" pitchFamily="50" charset="-128"/>
              </a:rPr>
              <a:t>Salesforce</a:t>
            </a:r>
            <a:r>
              <a:rPr kumimoji="1" lang="ja-JP" altLang="en-US" sz="3200" dirty="0">
                <a:solidFill>
                  <a:schemeClr val="bg1"/>
                </a:solidFill>
                <a:latin typeface="Meiryo UI" panose="020B0604030504040204" pitchFamily="50" charset="-128"/>
                <a:ea typeface="Meiryo UI" panose="020B0604030504040204" pitchFamily="50" charset="-128"/>
              </a:rPr>
              <a:t>画面の種類</a:t>
            </a: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5322291" cy="1169551"/>
          </a:xfrm>
          <a:prstGeom prst="rect">
            <a:avLst/>
          </a:prstGeom>
          <a:noFill/>
        </p:spPr>
        <p:txBody>
          <a:bodyPr wrap="none" rtlCol="0">
            <a:spAutoFit/>
          </a:bodyPr>
          <a:lstStyle/>
          <a:p>
            <a:r>
              <a:rPr lang="ja-JP" altLang="en-US" sz="1400" dirty="0">
                <a:solidFill>
                  <a:schemeClr val="bg1">
                    <a:lumMod val="65000"/>
                  </a:schemeClr>
                </a:solidFill>
                <a:latin typeface="Meiryo UI" panose="020B0604030504040204" pitchFamily="50" charset="-128"/>
                <a:ea typeface="Meiryo UI" panose="020B0604030504040204" pitchFamily="50" charset="-128"/>
              </a:rPr>
              <a:t>■要件定義のポイント</a:t>
            </a:r>
            <a:endParaRPr lang="en-US" altLang="ja-JP" sz="1400" dirty="0">
              <a:solidFill>
                <a:schemeClr val="bg1">
                  <a:lumMod val="65000"/>
                </a:schemeClr>
              </a:solidFill>
              <a:latin typeface="Meiryo UI" panose="020B0604030504040204" pitchFamily="50" charset="-128"/>
              <a:ea typeface="Meiryo UI" panose="020B0604030504040204" pitchFamily="50" charset="-128"/>
            </a:endParaRPr>
          </a:p>
          <a:p>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kumimoji="1" lang="ja-JP" altLang="en-US" sz="1400" dirty="0">
                <a:solidFill>
                  <a:schemeClr val="bg1">
                    <a:lumMod val="65000"/>
                  </a:schemeClr>
                </a:solidFill>
                <a:latin typeface="Meiryo UI" panose="020B0604030504040204" pitchFamily="50" charset="-128"/>
                <a:ea typeface="Meiryo UI" panose="020B0604030504040204" pitchFamily="50" charset="-128"/>
              </a:rPr>
              <a:t>・利用画面の種類をイメージする。</a:t>
            </a:r>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kumimoji="1" lang="ja-JP" altLang="en-US" sz="1400" dirty="0">
                <a:solidFill>
                  <a:schemeClr val="bg1">
                    <a:lumMod val="65000"/>
                  </a:schemeClr>
                </a:solidFill>
                <a:latin typeface="Meiryo UI" panose="020B0604030504040204" pitchFamily="50" charset="-128"/>
                <a:ea typeface="Meiryo UI" panose="020B0604030504040204" pitchFamily="50" charset="-128"/>
              </a:rPr>
              <a:t>　→今後各業務において、</a:t>
            </a:r>
            <a:r>
              <a:rPr lang="ja-JP" altLang="en-US" sz="1400" dirty="0">
                <a:solidFill>
                  <a:schemeClr val="bg1">
                    <a:lumMod val="65000"/>
                  </a:schemeClr>
                </a:solidFill>
                <a:latin typeface="Meiryo UI" panose="020B0604030504040204" pitchFamily="50" charset="-128"/>
                <a:ea typeface="Meiryo UI" panose="020B0604030504040204" pitchFamily="50" charset="-128"/>
              </a:rPr>
              <a:t>システムへ入力するイメージを想像できるように</a:t>
            </a:r>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lang="ja-JP" altLang="en-US" sz="1400" dirty="0">
                <a:solidFill>
                  <a:schemeClr val="bg1">
                    <a:lumMod val="65000"/>
                  </a:schemeClr>
                </a:solidFill>
                <a:latin typeface="Meiryo UI" panose="020B0604030504040204" pitchFamily="50" charset="-128"/>
                <a:ea typeface="Meiryo UI" panose="020B0604030504040204" pitchFamily="50" charset="-128"/>
              </a:rPr>
              <a:t>・</a:t>
            </a:r>
            <a:r>
              <a:rPr lang="en-US" altLang="ja-JP" sz="1400" dirty="0">
                <a:solidFill>
                  <a:schemeClr val="bg1">
                    <a:lumMod val="65000"/>
                  </a:schemeClr>
                </a:solidFill>
                <a:latin typeface="Meiryo UI" panose="020B0604030504040204" pitchFamily="50" charset="-128"/>
                <a:ea typeface="Meiryo UI" panose="020B0604030504040204" pitchFamily="50" charset="-128"/>
              </a:rPr>
              <a:t>PC</a:t>
            </a:r>
            <a:r>
              <a:rPr lang="ja-JP" altLang="en-US" sz="1400" dirty="0">
                <a:solidFill>
                  <a:schemeClr val="bg1">
                    <a:lumMod val="65000"/>
                  </a:schemeClr>
                </a:solidFill>
                <a:latin typeface="Meiryo UI" panose="020B0604030504040204" pitchFamily="50" charset="-128"/>
                <a:ea typeface="Meiryo UI" panose="020B0604030504040204" pitchFamily="50" charset="-128"/>
              </a:rPr>
              <a:t>用画面は</a:t>
            </a:r>
            <a:r>
              <a:rPr lang="en-US" altLang="ja-JP" sz="1400" dirty="0">
                <a:solidFill>
                  <a:schemeClr val="bg1">
                    <a:lumMod val="65000"/>
                  </a:schemeClr>
                </a:solidFill>
                <a:latin typeface="Meiryo UI" panose="020B0604030504040204" pitchFamily="50" charset="-128"/>
                <a:ea typeface="Meiryo UI" panose="020B0604030504040204" pitchFamily="50" charset="-128"/>
              </a:rPr>
              <a:t>2</a:t>
            </a:r>
            <a:r>
              <a:rPr lang="ja-JP" altLang="en-US" sz="1400" dirty="0">
                <a:solidFill>
                  <a:schemeClr val="bg1">
                    <a:lumMod val="65000"/>
                  </a:schemeClr>
                </a:solidFill>
                <a:latin typeface="Meiryo UI" panose="020B0604030504040204" pitchFamily="50" charset="-128"/>
                <a:ea typeface="Meiryo UI" panose="020B0604030504040204" pitchFamily="50" charset="-128"/>
              </a:rPr>
              <a:t>種類あるためどちらの画面を使用するか決定</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en-US" altLang="ja-JP" dirty="0"/>
              <a:t>Salesforce</a:t>
            </a:r>
            <a:r>
              <a:rPr lang="ja-JP" altLang="en-US" dirty="0"/>
              <a:t>画面の種類</a:t>
            </a:r>
          </a:p>
        </p:txBody>
      </p:sp>
      <p:graphicFrame>
        <p:nvGraphicFramePr>
          <p:cNvPr id="2" name="表 1">
            <a:extLst>
              <a:ext uri="{FF2B5EF4-FFF2-40B4-BE49-F238E27FC236}">
                <a16:creationId xmlns:a16="http://schemas.microsoft.com/office/drawing/2014/main" id="{DF55F8F1-0967-4F5F-909B-5080C4E9ADCA}"/>
              </a:ext>
            </a:extLst>
          </p:cNvPr>
          <p:cNvGraphicFramePr>
            <a:graphicFrameLocks noGrp="1"/>
          </p:cNvGraphicFramePr>
          <p:nvPr>
            <p:extLst/>
          </p:nvPr>
        </p:nvGraphicFramePr>
        <p:xfrm>
          <a:off x="107504" y="1397000"/>
          <a:ext cx="8856984" cy="372364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1161195989"/>
                    </a:ext>
                  </a:extLst>
                </a:gridCol>
                <a:gridCol w="3672408">
                  <a:extLst>
                    <a:ext uri="{9D8B030D-6E8A-4147-A177-3AD203B41FA5}">
                      <a16:colId xmlns:a16="http://schemas.microsoft.com/office/drawing/2014/main" val="1310879649"/>
                    </a:ext>
                  </a:extLst>
                </a:gridCol>
                <a:gridCol w="2952328">
                  <a:extLst>
                    <a:ext uri="{9D8B030D-6E8A-4147-A177-3AD203B41FA5}">
                      <a16:colId xmlns:a16="http://schemas.microsoft.com/office/drawing/2014/main" val="4004928305"/>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画面種類</a:t>
                      </a:r>
                    </a:p>
                  </a:txBody>
                  <a:tcPr/>
                </a:tc>
                <a:tc>
                  <a:txBody>
                    <a:bodyPr/>
                    <a:lstStyle/>
                    <a:p>
                      <a:r>
                        <a:rPr kumimoji="1" lang="ja-JP" altLang="en-US" dirty="0">
                          <a:latin typeface="Meiryo UI" panose="020B0604030504040204" pitchFamily="50" charset="-128"/>
                          <a:ea typeface="Meiryo UI" panose="020B0604030504040204" pitchFamily="50" charset="-128"/>
                        </a:rPr>
                        <a:t>利用シチュエーション</a:t>
                      </a:r>
                    </a:p>
                  </a:txBody>
                  <a:tcPr/>
                </a:tc>
                <a:tc>
                  <a:txBody>
                    <a:bodyPr/>
                    <a:lstStyle/>
                    <a:p>
                      <a:r>
                        <a:rPr kumimoji="1" lang="ja-JP" altLang="en-US"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281935882"/>
                  </a:ext>
                </a:extLst>
              </a:tr>
              <a:tr h="370840">
                <a:tc>
                  <a:txBody>
                    <a:bodyPr/>
                    <a:lstStyle/>
                    <a:p>
                      <a:r>
                        <a:rPr kumimoji="1" lang="en-US" altLang="ja-JP" sz="1400" dirty="0">
                          <a:latin typeface="Meiryo UI" panose="020B0604030504040204" pitchFamily="50" charset="-128"/>
                          <a:ea typeface="Meiryo UI" panose="020B0604030504040204" pitchFamily="50" charset="-128"/>
                        </a:rPr>
                        <a:t>Salesforce classic</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Salesforce</a:t>
                      </a:r>
                      <a:r>
                        <a:rPr kumimoji="1" lang="ja-JP" altLang="en-US" sz="1400" dirty="0">
                          <a:latin typeface="Meiryo UI" panose="020B0604030504040204" pitchFamily="50" charset="-128"/>
                          <a:ea typeface="Meiryo UI" panose="020B0604030504040204" pitchFamily="50" charset="-128"/>
                        </a:rPr>
                        <a:t>を</a:t>
                      </a:r>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で利用する際に使用する画面。</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Salesforce classic</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Lightning</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Experience</a:t>
                      </a:r>
                    </a:p>
                    <a:p>
                      <a:r>
                        <a:rPr kumimoji="1" lang="ja-JP" altLang="en-US" sz="1400" dirty="0" err="1">
                          <a:latin typeface="Meiryo UI" panose="020B0604030504040204" pitchFamily="50" charset="-128"/>
                          <a:ea typeface="Meiryo UI" panose="020B0604030504040204" pitchFamily="50" charset="-128"/>
                        </a:rPr>
                        <a:t>のように</a:t>
                      </a:r>
                      <a:r>
                        <a:rPr kumimoji="1" lang="ja-JP" altLang="en-US" sz="1400" dirty="0">
                          <a:latin typeface="Meiryo UI" panose="020B0604030504040204" pitchFamily="50" charset="-128"/>
                          <a:ea typeface="Meiryo UI" panose="020B0604030504040204" pitchFamily="50" charset="-128"/>
                        </a:rPr>
                        <a:t>画面が進化した従来版。</a:t>
                      </a:r>
                    </a:p>
                  </a:txBody>
                  <a:tcPr/>
                </a:tc>
                <a:tc rowSpan="2">
                  <a:txBody>
                    <a:bodyPr/>
                    <a:lstStyle/>
                    <a:p>
                      <a:r>
                        <a:rPr kumimoji="1" lang="en-US" altLang="ja-JP" sz="1400" dirty="0">
                          <a:latin typeface="Meiryo UI" panose="020B0604030504040204" pitchFamily="50" charset="-128"/>
                          <a:ea typeface="Meiryo UI" panose="020B0604030504040204" pitchFamily="50" charset="-128"/>
                        </a:rPr>
                        <a:t>Classic/Lightning</a:t>
                      </a:r>
                      <a:r>
                        <a:rPr kumimoji="1" lang="ja-JP" altLang="en-US" sz="1400" dirty="0">
                          <a:latin typeface="Meiryo UI" panose="020B0604030504040204" pitchFamily="50" charset="-128"/>
                          <a:ea typeface="Meiryo UI" panose="020B0604030504040204" pitchFamily="50" charset="-128"/>
                        </a:rPr>
                        <a:t>のどちらを利用するか選択可能。データの見え方などから選択ください。</a:t>
                      </a:r>
                    </a:p>
                  </a:txBody>
                  <a:tcPr/>
                </a:tc>
                <a:extLst>
                  <a:ext uri="{0D108BD9-81ED-4DB2-BD59-A6C34878D82A}">
                    <a16:rowId xmlns:a16="http://schemas.microsoft.com/office/drawing/2014/main" val="1194915612"/>
                  </a:ext>
                </a:extLst>
              </a:tr>
              <a:tr h="370840">
                <a:tc>
                  <a:txBody>
                    <a:bodyPr/>
                    <a:lstStyle/>
                    <a:p>
                      <a:r>
                        <a:rPr kumimoji="1" lang="en-US" altLang="ja-JP" sz="1400" dirty="0">
                          <a:latin typeface="Meiryo UI" panose="020B0604030504040204" pitchFamily="50" charset="-128"/>
                          <a:ea typeface="Meiryo UI" panose="020B0604030504040204" pitchFamily="50" charset="-128"/>
                        </a:rPr>
                        <a:t>Lightning Experience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Salesforce</a:t>
                      </a:r>
                      <a:r>
                        <a:rPr kumimoji="1" lang="ja-JP" altLang="en-US" sz="1400" dirty="0">
                          <a:latin typeface="Meiryo UI" panose="020B0604030504040204" pitchFamily="50" charset="-128"/>
                          <a:ea typeface="Meiryo UI" panose="020B0604030504040204" pitchFamily="50" charset="-128"/>
                        </a:rPr>
                        <a:t>を</a:t>
                      </a:r>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で利用する際に使用する画面。</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Salesforce classic</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Lightning</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Experience</a:t>
                      </a:r>
                    </a:p>
                    <a:p>
                      <a:r>
                        <a:rPr kumimoji="1" lang="ja-JP" altLang="en-US" sz="1400" dirty="0" err="1">
                          <a:latin typeface="Meiryo UI" panose="020B0604030504040204" pitchFamily="50" charset="-128"/>
                          <a:ea typeface="Meiryo UI" panose="020B0604030504040204" pitchFamily="50" charset="-128"/>
                        </a:rPr>
                        <a:t>のように</a:t>
                      </a:r>
                      <a:r>
                        <a:rPr kumimoji="1" lang="ja-JP" altLang="en-US" sz="1400" dirty="0">
                          <a:latin typeface="Meiryo UI" panose="020B0604030504040204" pitchFamily="50" charset="-128"/>
                          <a:ea typeface="Meiryo UI" panose="020B0604030504040204" pitchFamily="50" charset="-128"/>
                        </a:rPr>
                        <a:t>画面が進化した進化版。</a:t>
                      </a:r>
                    </a:p>
                  </a:txBody>
                  <a:tcPr/>
                </a:tc>
                <a:tc vMerge="1">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56507131"/>
                  </a:ext>
                </a:extLst>
              </a:tr>
              <a:tr h="370840">
                <a:tc>
                  <a:txBody>
                    <a:bodyPr/>
                    <a:lstStyle/>
                    <a:p>
                      <a:r>
                        <a:rPr kumimoji="1" lang="en-US" altLang="ja-JP" sz="1400" dirty="0">
                          <a:latin typeface="Meiryo UI" panose="020B0604030504040204" pitchFamily="50" charset="-128"/>
                          <a:ea typeface="Meiryo UI" panose="020B0604030504040204" pitchFamily="50" charset="-128"/>
                        </a:rPr>
                        <a:t>Salesforce one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スマートフォン</a:t>
                      </a:r>
                      <a:r>
                        <a:rPr kumimoji="1" lang="en-US" altLang="ja-JP" sz="1400" dirty="0">
                          <a:latin typeface="Meiryo UI" panose="020B0604030504040204" pitchFamily="50" charset="-128"/>
                          <a:ea typeface="Meiryo UI" panose="020B0604030504040204" pitchFamily="50" charset="-128"/>
                        </a:rPr>
                        <a:t>(android/iOS)</a:t>
                      </a:r>
                      <a:r>
                        <a:rPr kumimoji="1" lang="ja-JP" altLang="en-US" sz="1400" dirty="0">
                          <a:latin typeface="Meiryo UI" panose="020B0604030504040204" pitchFamily="50" charset="-128"/>
                          <a:ea typeface="Meiryo UI" panose="020B0604030504040204" pitchFamily="50" charset="-128"/>
                        </a:rPr>
                        <a:t>アプリ。</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rPr>
                        <a:t>Linghtning</a:t>
                      </a:r>
                      <a:r>
                        <a:rPr kumimoji="1" lang="en-US" altLang="ja-JP" sz="1400" dirty="0">
                          <a:latin typeface="Meiryo UI" panose="020B0604030504040204" pitchFamily="50" charset="-128"/>
                          <a:ea typeface="Meiryo UI" panose="020B0604030504040204" pitchFamily="50" charset="-128"/>
                        </a:rPr>
                        <a:t> Experience</a:t>
                      </a:r>
                      <a:r>
                        <a:rPr kumimoji="1" lang="ja-JP" altLang="en-US" sz="1400" dirty="0">
                          <a:latin typeface="Meiryo UI" panose="020B0604030504040204" pitchFamily="50" charset="-128"/>
                          <a:ea typeface="Meiryo UI" panose="020B0604030504040204" pitchFamily="50" charset="-128"/>
                        </a:rPr>
                        <a:t>などの</a:t>
                      </a:r>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で利用する画面をそのまま表示するのではなく、見やすさなどを重視した</a:t>
                      </a:r>
                      <a:r>
                        <a:rPr kumimoji="1" lang="en-US" altLang="ja-JP" sz="1400" dirty="0">
                          <a:latin typeface="Meiryo UI" panose="020B0604030504040204" pitchFamily="50" charset="-128"/>
                          <a:ea typeface="Meiryo UI" panose="020B0604030504040204" pitchFamily="50" charset="-128"/>
                        </a:rPr>
                        <a:t>Salesforce</a:t>
                      </a:r>
                      <a:r>
                        <a:rPr kumimoji="1" lang="ja-JP" altLang="en-US" sz="1400" dirty="0">
                          <a:latin typeface="Meiryo UI" panose="020B0604030504040204" pitchFamily="50" charset="-128"/>
                          <a:ea typeface="Meiryo UI" panose="020B0604030504040204" pitchFamily="50" charset="-128"/>
                        </a:rPr>
                        <a:t>社が提供するアプリ。</a:t>
                      </a:r>
                    </a:p>
                  </a:txBody>
                  <a:tcPr/>
                </a:tc>
                <a:tc>
                  <a:txBody>
                    <a:bodyPr/>
                    <a:lstStyle/>
                    <a:p>
                      <a:r>
                        <a:rPr kumimoji="1" lang="ja-JP" altLang="en-US" sz="1400" dirty="0">
                          <a:latin typeface="Meiryo UI" panose="020B0604030504040204" pitchFamily="50" charset="-128"/>
                          <a:ea typeface="Meiryo UI" panose="020B0604030504040204" pitchFamily="50" charset="-128"/>
                        </a:rPr>
                        <a:t>見え方は固定。</a:t>
                      </a:r>
                    </a:p>
                  </a:txBody>
                  <a:tcPr/>
                </a:tc>
                <a:extLst>
                  <a:ext uri="{0D108BD9-81ED-4DB2-BD59-A6C34878D82A}">
                    <a16:rowId xmlns:a16="http://schemas.microsoft.com/office/drawing/2014/main" val="741625934"/>
                  </a:ext>
                </a:extLst>
              </a:tr>
              <a:tr h="370840">
                <a:tc>
                  <a:txBody>
                    <a:bodyPr/>
                    <a:lstStyle/>
                    <a:p>
                      <a:r>
                        <a:rPr kumimoji="1" lang="ja-JP" altLang="en-US" sz="1400" dirty="0">
                          <a:latin typeface="Meiryo UI" panose="020B0604030504040204" pitchFamily="50" charset="-128"/>
                          <a:ea typeface="Meiryo UI" panose="020B0604030504040204" pitchFamily="50" charset="-128"/>
                        </a:rPr>
                        <a:t>つながる君♪</a:t>
                      </a:r>
                    </a:p>
                  </a:txBody>
                  <a:tcPr/>
                </a:tc>
                <a:tc>
                  <a:txBody>
                    <a:bodyPr/>
                    <a:lstStyle/>
                    <a:p>
                      <a:r>
                        <a:rPr kumimoji="1" lang="ja-JP" altLang="en-US" sz="1400" dirty="0">
                          <a:latin typeface="Meiryo UI" panose="020B0604030504040204" pitchFamily="50" charset="-128"/>
                          <a:ea typeface="Meiryo UI" panose="020B0604030504040204" pitchFamily="50" charset="-128"/>
                        </a:rPr>
                        <a:t>緑屋情報システムが開発した画面。</a:t>
                      </a:r>
                      <a:r>
                        <a:rPr kumimoji="1" lang="en-US" altLang="ja-JP" sz="1400" dirty="0">
                          <a:latin typeface="Meiryo UI" panose="020B0604030504040204" pitchFamily="50" charset="-128"/>
                          <a:ea typeface="Meiryo UI" panose="020B0604030504040204" pitchFamily="50" charset="-128"/>
                        </a:rPr>
                        <a:t>android</a:t>
                      </a:r>
                      <a:r>
                        <a:rPr kumimoji="1" lang="ja-JP" altLang="en-US" sz="1400" dirty="0">
                          <a:latin typeface="Meiryo UI" panose="020B0604030504040204" pitchFamily="50" charset="-128"/>
                          <a:ea typeface="Meiryo UI" panose="020B0604030504040204" pitchFamily="50" charset="-128"/>
                        </a:rPr>
                        <a:t>端末用のアプリケーション。</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バーコードを利用した業務、端末で撮影した写真と</a:t>
                      </a:r>
                      <a:r>
                        <a:rPr kumimoji="1" lang="en-US" altLang="ja-JP" sz="1400" dirty="0">
                          <a:latin typeface="Meiryo UI" panose="020B0604030504040204" pitchFamily="50" charset="-128"/>
                          <a:ea typeface="Meiryo UI" panose="020B0604030504040204" pitchFamily="50" charset="-128"/>
                        </a:rPr>
                        <a:t>Salesforce</a:t>
                      </a:r>
                      <a:r>
                        <a:rPr kumimoji="1" lang="ja-JP" altLang="en-US" sz="1400" dirty="0">
                          <a:latin typeface="Meiryo UI" panose="020B0604030504040204" pitchFamily="50" charset="-128"/>
                          <a:ea typeface="Meiryo UI" panose="020B0604030504040204" pitchFamily="50" charset="-128"/>
                        </a:rPr>
                        <a:t>に連携する業務に利用する。</a:t>
                      </a:r>
                    </a:p>
                  </a:txBody>
                  <a:tcPr/>
                </a:tc>
                <a:tc>
                  <a:txBody>
                    <a:bodyPr/>
                    <a:lstStyle/>
                    <a:p>
                      <a:r>
                        <a:rPr kumimoji="1" lang="ja-JP" altLang="en-US" sz="1400" dirty="0">
                          <a:latin typeface="Meiryo UI" panose="020B0604030504040204" pitchFamily="50" charset="-128"/>
                          <a:ea typeface="Meiryo UI" panose="020B0604030504040204" pitchFamily="50" charset="-128"/>
                        </a:rPr>
                        <a:t>画面作成には開発コストがかかる。</a:t>
                      </a:r>
                    </a:p>
                  </a:txBody>
                  <a:tcPr/>
                </a:tc>
                <a:extLst>
                  <a:ext uri="{0D108BD9-81ED-4DB2-BD59-A6C34878D82A}">
                    <a16:rowId xmlns:a16="http://schemas.microsoft.com/office/drawing/2014/main" val="1363604054"/>
                  </a:ext>
                </a:extLst>
              </a:tr>
            </a:tbl>
          </a:graphicData>
        </a:graphic>
      </p:graphicFrame>
      <p:sp>
        <p:nvSpPr>
          <p:cNvPr id="3" name="正方形/長方形 2">
            <a:extLst>
              <a:ext uri="{FF2B5EF4-FFF2-40B4-BE49-F238E27FC236}">
                <a16:creationId xmlns:a16="http://schemas.microsoft.com/office/drawing/2014/main" id="{9FE21677-ACA2-4AF7-85BA-DE656C7CA1FB}"/>
              </a:ext>
            </a:extLst>
          </p:cNvPr>
          <p:cNvSpPr/>
          <p:nvPr/>
        </p:nvSpPr>
        <p:spPr>
          <a:xfrm>
            <a:off x="107504" y="2492896"/>
            <a:ext cx="8856984"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452716E-167F-4CAB-97BD-4CC8515713CC}"/>
              </a:ext>
            </a:extLst>
          </p:cNvPr>
          <p:cNvSpPr txBox="1"/>
          <p:nvPr/>
        </p:nvSpPr>
        <p:spPr>
          <a:xfrm>
            <a:off x="6084168" y="2492896"/>
            <a:ext cx="2744662" cy="738664"/>
          </a:xfrm>
          <a:prstGeom prst="rect">
            <a:avLst/>
          </a:prstGeom>
          <a:noFill/>
        </p:spPr>
        <p:txBody>
          <a:bodyPr wrap="none" rtlCol="0">
            <a:spAutoFit/>
          </a:bodyPr>
          <a:lstStyle/>
          <a:p>
            <a:r>
              <a:rPr kumimoji="1" lang="en-US" altLang="ja-JP" sz="1400" dirty="0">
                <a:solidFill>
                  <a:srgbClr val="FF0000"/>
                </a:solidFill>
                <a:latin typeface="Meiryo UI" panose="020B0604030504040204" pitchFamily="50" charset="-128"/>
                <a:ea typeface="Meiryo UI" panose="020B0604030504040204" pitchFamily="50" charset="-128"/>
              </a:rPr>
              <a:t>【2018/11/5】</a:t>
            </a:r>
            <a:r>
              <a:rPr kumimoji="1" lang="ja-JP" altLang="en-US" sz="1400" dirty="0">
                <a:solidFill>
                  <a:srgbClr val="FF0000"/>
                </a:solidFill>
                <a:latin typeface="Meiryo UI" panose="020B0604030504040204" pitchFamily="50" charset="-128"/>
                <a:ea typeface="Meiryo UI" panose="020B0604030504040204" pitchFamily="50" charset="-128"/>
              </a:rPr>
              <a:t>要件定義</a:t>
            </a:r>
            <a:endParaRPr kumimoji="1" lang="en-US" altLang="ja-JP" sz="1400" dirty="0">
              <a:solidFill>
                <a:srgbClr val="FF0000"/>
              </a:solidFill>
              <a:latin typeface="Meiryo UI" panose="020B0604030504040204" pitchFamily="50" charset="-128"/>
              <a:ea typeface="Meiryo UI" panose="020B0604030504040204" pitchFamily="50" charset="-128"/>
            </a:endParaRPr>
          </a:p>
          <a:p>
            <a:r>
              <a:rPr kumimoji="1" lang="en-US" altLang="ja-JP" sz="1400" dirty="0">
                <a:solidFill>
                  <a:srgbClr val="FF0000"/>
                </a:solidFill>
                <a:latin typeface="Meiryo UI" panose="020B0604030504040204" pitchFamily="50" charset="-128"/>
                <a:ea typeface="Meiryo UI" panose="020B0604030504040204" pitchFamily="50" charset="-128"/>
              </a:rPr>
              <a:t>PC</a:t>
            </a:r>
            <a:r>
              <a:rPr kumimoji="1" lang="ja-JP" altLang="en-US" sz="1400" dirty="0">
                <a:solidFill>
                  <a:srgbClr val="FF0000"/>
                </a:solidFill>
                <a:latin typeface="Meiryo UI" panose="020B0604030504040204" pitchFamily="50" charset="-128"/>
                <a:ea typeface="Meiryo UI" panose="020B0604030504040204" pitchFamily="50" charset="-128"/>
              </a:rPr>
              <a:t>画面は</a:t>
            </a:r>
            <a:r>
              <a:rPr kumimoji="1" lang="en-US" altLang="ja-JP" sz="1400" dirty="0">
                <a:solidFill>
                  <a:srgbClr val="FF0000"/>
                </a:solidFill>
                <a:latin typeface="Meiryo UI" panose="020B0604030504040204" pitchFamily="50" charset="-128"/>
                <a:ea typeface="Meiryo UI" panose="020B0604030504040204" pitchFamily="50" charset="-128"/>
              </a:rPr>
              <a:t>Lightning Experience</a:t>
            </a:r>
          </a:p>
          <a:p>
            <a:r>
              <a:rPr kumimoji="1" lang="ja-JP" altLang="en-US" sz="1400" dirty="0">
                <a:solidFill>
                  <a:srgbClr val="FF0000"/>
                </a:solidFill>
                <a:latin typeface="Meiryo UI" panose="020B0604030504040204" pitchFamily="50" charset="-128"/>
                <a:ea typeface="Meiryo UI" panose="020B0604030504040204" pitchFamily="50" charset="-128"/>
              </a:rPr>
              <a:t>を採用することに決定した。</a:t>
            </a:r>
          </a:p>
        </p:txBody>
      </p:sp>
    </p:spTree>
    <p:extLst>
      <p:ext uri="{BB962C8B-B14F-4D97-AF65-F5344CB8AC3E}">
        <p14:creationId xmlns:p14="http://schemas.microsoft.com/office/powerpoint/2010/main" val="19494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en-US" altLang="ja-JP" dirty="0"/>
              <a:t>Salesforce</a:t>
            </a:r>
            <a:r>
              <a:rPr lang="ja-JP" altLang="en-US" dirty="0"/>
              <a:t>画面の種類</a:t>
            </a:r>
          </a:p>
        </p:txBody>
      </p:sp>
      <p:pic>
        <p:nvPicPr>
          <p:cNvPr id="3" name="図 2">
            <a:extLst>
              <a:ext uri="{FF2B5EF4-FFF2-40B4-BE49-F238E27FC236}">
                <a16:creationId xmlns:a16="http://schemas.microsoft.com/office/drawing/2014/main" id="{92B83ABE-F925-4BF0-86FA-80D30A38014C}"/>
              </a:ext>
            </a:extLst>
          </p:cNvPr>
          <p:cNvPicPr>
            <a:picLocks noChangeAspect="1"/>
          </p:cNvPicPr>
          <p:nvPr/>
        </p:nvPicPr>
        <p:blipFill>
          <a:blip r:embed="rId2"/>
          <a:stretch>
            <a:fillRect/>
          </a:stretch>
        </p:blipFill>
        <p:spPr>
          <a:xfrm>
            <a:off x="214313" y="1406721"/>
            <a:ext cx="4211326" cy="3429000"/>
          </a:xfrm>
          <a:prstGeom prst="rect">
            <a:avLst/>
          </a:prstGeom>
        </p:spPr>
      </p:pic>
      <p:sp>
        <p:nvSpPr>
          <p:cNvPr id="4" name="テキスト ボックス 3">
            <a:extLst>
              <a:ext uri="{FF2B5EF4-FFF2-40B4-BE49-F238E27FC236}">
                <a16:creationId xmlns:a16="http://schemas.microsoft.com/office/drawing/2014/main" id="{8935A140-D709-49FB-A94E-22BA608775C2}"/>
              </a:ext>
            </a:extLst>
          </p:cNvPr>
          <p:cNvSpPr txBox="1"/>
          <p:nvPr/>
        </p:nvSpPr>
        <p:spPr>
          <a:xfrm>
            <a:off x="189971" y="978097"/>
            <a:ext cx="1440160" cy="307777"/>
          </a:xfrm>
          <a:prstGeom prst="rect">
            <a:avLst/>
          </a:prstGeom>
          <a:noFill/>
        </p:spPr>
        <p:txBody>
          <a:bodyPr wrap="square" rtlCol="0">
            <a:spAutoFit/>
          </a:bodyPr>
          <a:lstStyle/>
          <a:p>
            <a:r>
              <a:rPr kumimoji="1" lang="en-US" altLang="ja-JP" sz="1400" u="sng" dirty="0">
                <a:latin typeface="Meiryo UI" panose="020B0604030504040204" pitchFamily="50" charset="-128"/>
                <a:ea typeface="Meiryo UI" panose="020B0604030504040204" pitchFamily="50" charset="-128"/>
              </a:rPr>
              <a:t>Classic</a:t>
            </a:r>
            <a:r>
              <a:rPr kumimoji="1" lang="ja-JP" altLang="en-US" sz="1400" u="sng" dirty="0">
                <a:latin typeface="Meiryo UI" panose="020B0604030504040204" pitchFamily="50" charset="-128"/>
                <a:ea typeface="Meiryo UI" panose="020B0604030504040204" pitchFamily="50" charset="-128"/>
              </a:rPr>
              <a:t>画面</a:t>
            </a:r>
          </a:p>
        </p:txBody>
      </p:sp>
      <p:sp>
        <p:nvSpPr>
          <p:cNvPr id="5" name="正方形/長方形 4">
            <a:extLst>
              <a:ext uri="{FF2B5EF4-FFF2-40B4-BE49-F238E27FC236}">
                <a16:creationId xmlns:a16="http://schemas.microsoft.com/office/drawing/2014/main" id="{F3CB07A8-73EA-41FC-B0E3-C265DF9DE2B7}"/>
              </a:ext>
            </a:extLst>
          </p:cNvPr>
          <p:cNvSpPr/>
          <p:nvPr/>
        </p:nvSpPr>
        <p:spPr>
          <a:xfrm>
            <a:off x="214313" y="2132856"/>
            <a:ext cx="334957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7E7D70F-4F4B-427F-B9A6-4508DC1887F2}"/>
              </a:ext>
            </a:extLst>
          </p:cNvPr>
          <p:cNvSpPr txBox="1"/>
          <p:nvPr/>
        </p:nvSpPr>
        <p:spPr>
          <a:xfrm>
            <a:off x="2699792" y="2327784"/>
            <a:ext cx="1002197" cy="276999"/>
          </a:xfrm>
          <a:prstGeom prst="rect">
            <a:avLst/>
          </a:prstGeom>
          <a:noFill/>
        </p:spPr>
        <p:txBody>
          <a:bodyPr wrap="none" rtlCol="0">
            <a:spAutoFit/>
          </a:bodyPr>
          <a:lstStyle/>
          <a:p>
            <a:r>
              <a:rPr lang="ja-JP" altLang="en-US" sz="1200" dirty="0">
                <a:solidFill>
                  <a:srgbClr val="FF0000"/>
                </a:solidFill>
                <a:latin typeface="Meiryo UI" panose="020B0604030504040204" pitchFamily="50" charset="-128"/>
                <a:ea typeface="Meiryo UI" panose="020B0604030504040204" pitchFamily="50" charset="-128"/>
              </a:rPr>
              <a:t>タブ</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機能群</a:t>
            </a:r>
            <a:r>
              <a:rPr lang="en-US" altLang="ja-JP" sz="1200" dirty="0">
                <a:solidFill>
                  <a:srgbClr val="FF0000"/>
                </a:solidFill>
                <a:latin typeface="Meiryo UI" panose="020B0604030504040204" pitchFamily="50" charset="-128"/>
                <a:ea typeface="Meiryo UI" panose="020B0604030504040204" pitchFamily="50" charset="-128"/>
              </a:rPr>
              <a:t>)</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F4A6EE71-0CCA-4AF5-9ACB-BA73C7B0FFE1}"/>
              </a:ext>
            </a:extLst>
          </p:cNvPr>
          <p:cNvPicPr>
            <a:picLocks noChangeAspect="1"/>
          </p:cNvPicPr>
          <p:nvPr/>
        </p:nvPicPr>
        <p:blipFill>
          <a:blip r:embed="rId3"/>
          <a:stretch>
            <a:fillRect/>
          </a:stretch>
        </p:blipFill>
        <p:spPr>
          <a:xfrm>
            <a:off x="584181" y="2924944"/>
            <a:ext cx="4231222" cy="3445200"/>
          </a:xfrm>
          <a:prstGeom prst="rect">
            <a:avLst/>
          </a:prstGeom>
        </p:spPr>
      </p:pic>
      <p:pic>
        <p:nvPicPr>
          <p:cNvPr id="10" name="図 9">
            <a:extLst>
              <a:ext uri="{FF2B5EF4-FFF2-40B4-BE49-F238E27FC236}">
                <a16:creationId xmlns:a16="http://schemas.microsoft.com/office/drawing/2014/main" id="{BE7338CA-AD14-4097-B087-DB009EA04B74}"/>
              </a:ext>
            </a:extLst>
          </p:cNvPr>
          <p:cNvPicPr>
            <a:picLocks noChangeAspect="1"/>
          </p:cNvPicPr>
          <p:nvPr/>
        </p:nvPicPr>
        <p:blipFill>
          <a:blip r:embed="rId4"/>
          <a:stretch>
            <a:fillRect/>
          </a:stretch>
        </p:blipFill>
        <p:spPr>
          <a:xfrm>
            <a:off x="1714382" y="4914129"/>
            <a:ext cx="2924175" cy="923925"/>
          </a:xfrm>
          <a:prstGeom prst="rect">
            <a:avLst/>
          </a:prstGeom>
        </p:spPr>
      </p:pic>
      <p:sp>
        <p:nvSpPr>
          <p:cNvPr id="9" name="正方形/長方形 8">
            <a:extLst>
              <a:ext uri="{FF2B5EF4-FFF2-40B4-BE49-F238E27FC236}">
                <a16:creationId xmlns:a16="http://schemas.microsoft.com/office/drawing/2014/main" id="{576A707D-BE2D-4A02-88BC-4B4434E3F70E}"/>
              </a:ext>
            </a:extLst>
          </p:cNvPr>
          <p:cNvSpPr/>
          <p:nvPr/>
        </p:nvSpPr>
        <p:spPr>
          <a:xfrm>
            <a:off x="1736310" y="4227143"/>
            <a:ext cx="2880320" cy="1584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65D4C24-C2CD-40ED-9C32-BE70D86E39CF}"/>
              </a:ext>
            </a:extLst>
          </p:cNvPr>
          <p:cNvPicPr>
            <a:picLocks noChangeAspect="1"/>
          </p:cNvPicPr>
          <p:nvPr/>
        </p:nvPicPr>
        <p:blipFill>
          <a:blip r:embed="rId5"/>
          <a:stretch>
            <a:fillRect/>
          </a:stretch>
        </p:blipFill>
        <p:spPr>
          <a:xfrm>
            <a:off x="4863498" y="2313180"/>
            <a:ext cx="4213537" cy="3430800"/>
          </a:xfrm>
          <a:prstGeom prst="rect">
            <a:avLst/>
          </a:prstGeom>
        </p:spPr>
      </p:pic>
      <p:sp>
        <p:nvSpPr>
          <p:cNvPr id="13" name="矢印: 下 12">
            <a:extLst>
              <a:ext uri="{FF2B5EF4-FFF2-40B4-BE49-F238E27FC236}">
                <a16:creationId xmlns:a16="http://schemas.microsoft.com/office/drawing/2014/main" id="{3371F470-1971-433E-ADE7-15616A828DEC}"/>
              </a:ext>
            </a:extLst>
          </p:cNvPr>
          <p:cNvSpPr/>
          <p:nvPr/>
        </p:nvSpPr>
        <p:spPr>
          <a:xfrm rot="19717880">
            <a:off x="1057443" y="2375760"/>
            <a:ext cx="522660" cy="1857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機能選択時</a:t>
            </a:r>
            <a:endParaRPr kumimoji="1" lang="ja-JP" altLang="en-US" sz="1400" dirty="0">
              <a:latin typeface="Meiryo UI" panose="020B0604030504040204" pitchFamily="50" charset="-128"/>
              <a:ea typeface="Meiryo UI" panose="020B0604030504040204" pitchFamily="50" charset="-128"/>
            </a:endParaRPr>
          </a:p>
        </p:txBody>
      </p:sp>
      <p:sp>
        <p:nvSpPr>
          <p:cNvPr id="15" name="矢印: 下 14">
            <a:extLst>
              <a:ext uri="{FF2B5EF4-FFF2-40B4-BE49-F238E27FC236}">
                <a16:creationId xmlns:a16="http://schemas.microsoft.com/office/drawing/2014/main" id="{9CF4A4CB-D089-42F4-B32B-523619A94E86}"/>
              </a:ext>
            </a:extLst>
          </p:cNvPr>
          <p:cNvSpPr/>
          <p:nvPr/>
        </p:nvSpPr>
        <p:spPr>
          <a:xfrm rot="15183019">
            <a:off x="3702536" y="2854271"/>
            <a:ext cx="522660" cy="3055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入力・変更画面</a:t>
            </a:r>
          </a:p>
        </p:txBody>
      </p:sp>
    </p:spTree>
    <p:extLst>
      <p:ext uri="{BB962C8B-B14F-4D97-AF65-F5344CB8AC3E}">
        <p14:creationId xmlns:p14="http://schemas.microsoft.com/office/powerpoint/2010/main" val="45161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970565D9-D1C2-41B2-8E81-B5A97DC19208}"/>
              </a:ext>
            </a:extLst>
          </p:cNvPr>
          <p:cNvPicPr>
            <a:picLocks noChangeAspect="1"/>
          </p:cNvPicPr>
          <p:nvPr/>
        </p:nvPicPr>
        <p:blipFill>
          <a:blip r:embed="rId2"/>
          <a:stretch>
            <a:fillRect/>
          </a:stretch>
        </p:blipFill>
        <p:spPr>
          <a:xfrm>
            <a:off x="4863600" y="2314800"/>
            <a:ext cx="4213537" cy="3430800"/>
          </a:xfrm>
          <a:prstGeom prst="rect">
            <a:avLst/>
          </a:prstGeom>
        </p:spPr>
      </p:pic>
      <p:pic>
        <p:nvPicPr>
          <p:cNvPr id="2" name="図 1">
            <a:extLst>
              <a:ext uri="{FF2B5EF4-FFF2-40B4-BE49-F238E27FC236}">
                <a16:creationId xmlns:a16="http://schemas.microsoft.com/office/drawing/2014/main" id="{A20F2345-81CC-49C8-A8B9-376D2C2995AA}"/>
              </a:ext>
            </a:extLst>
          </p:cNvPr>
          <p:cNvPicPr>
            <a:picLocks noChangeAspect="1"/>
          </p:cNvPicPr>
          <p:nvPr/>
        </p:nvPicPr>
        <p:blipFill>
          <a:blip r:embed="rId3"/>
          <a:stretch>
            <a:fillRect/>
          </a:stretch>
        </p:blipFill>
        <p:spPr>
          <a:xfrm>
            <a:off x="216000" y="1407600"/>
            <a:ext cx="4213537" cy="3430800"/>
          </a:xfrm>
          <a:prstGeom prst="rect">
            <a:avLst/>
          </a:prstGeom>
        </p:spPr>
      </p:pic>
      <p:pic>
        <p:nvPicPr>
          <p:cNvPr id="8" name="図 7">
            <a:extLst>
              <a:ext uri="{FF2B5EF4-FFF2-40B4-BE49-F238E27FC236}">
                <a16:creationId xmlns:a16="http://schemas.microsoft.com/office/drawing/2014/main" id="{2146EF89-E418-494D-8708-3DA0ED2E02E5}"/>
              </a:ext>
            </a:extLst>
          </p:cNvPr>
          <p:cNvPicPr>
            <a:picLocks noChangeAspect="1"/>
          </p:cNvPicPr>
          <p:nvPr/>
        </p:nvPicPr>
        <p:blipFill>
          <a:blip r:embed="rId4"/>
          <a:stretch>
            <a:fillRect/>
          </a:stretch>
        </p:blipFill>
        <p:spPr>
          <a:xfrm>
            <a:off x="583200" y="2926800"/>
            <a:ext cx="4213537" cy="3430800"/>
          </a:xfrm>
          <a:prstGeom prst="rect">
            <a:avLst/>
          </a:prstGeom>
        </p:spPr>
      </p:pic>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en-US" altLang="ja-JP" dirty="0"/>
              <a:t>Salesforce</a:t>
            </a:r>
            <a:r>
              <a:rPr lang="ja-JP" altLang="en-US" dirty="0"/>
              <a:t>画面の種類</a:t>
            </a:r>
          </a:p>
        </p:txBody>
      </p:sp>
      <p:sp>
        <p:nvSpPr>
          <p:cNvPr id="4" name="テキスト ボックス 3">
            <a:extLst>
              <a:ext uri="{FF2B5EF4-FFF2-40B4-BE49-F238E27FC236}">
                <a16:creationId xmlns:a16="http://schemas.microsoft.com/office/drawing/2014/main" id="{8935A140-D709-49FB-A94E-22BA608775C2}"/>
              </a:ext>
            </a:extLst>
          </p:cNvPr>
          <p:cNvSpPr txBox="1"/>
          <p:nvPr/>
        </p:nvSpPr>
        <p:spPr>
          <a:xfrm>
            <a:off x="189970" y="978097"/>
            <a:ext cx="3373917" cy="307777"/>
          </a:xfrm>
          <a:prstGeom prst="rect">
            <a:avLst/>
          </a:prstGeom>
          <a:noFill/>
        </p:spPr>
        <p:txBody>
          <a:bodyPr wrap="square" rtlCol="0">
            <a:spAutoFit/>
          </a:bodyPr>
          <a:lstStyle/>
          <a:p>
            <a:r>
              <a:rPr kumimoji="1" lang="en-US" altLang="ja-JP" sz="1400" u="sng" dirty="0">
                <a:latin typeface="Meiryo UI" panose="020B0604030504040204" pitchFamily="50" charset="-128"/>
                <a:ea typeface="Meiryo UI" panose="020B0604030504040204" pitchFamily="50" charset="-128"/>
              </a:rPr>
              <a:t>Lightning</a:t>
            </a:r>
            <a:r>
              <a:rPr lang="ja-JP" altLang="en-US" sz="1400" u="sng" dirty="0">
                <a:latin typeface="Meiryo UI" panose="020B0604030504040204" pitchFamily="50" charset="-128"/>
                <a:ea typeface="Meiryo UI" panose="020B0604030504040204" pitchFamily="50" charset="-128"/>
              </a:rPr>
              <a:t> </a:t>
            </a:r>
            <a:r>
              <a:rPr lang="en-US" altLang="ja-JP" sz="1400" u="sng" dirty="0">
                <a:latin typeface="Meiryo UI" panose="020B0604030504040204" pitchFamily="50" charset="-128"/>
                <a:ea typeface="Meiryo UI" panose="020B0604030504040204" pitchFamily="50" charset="-128"/>
              </a:rPr>
              <a:t>Express</a:t>
            </a:r>
            <a:r>
              <a:rPr kumimoji="1" lang="ja-JP" altLang="en-US" sz="1400" u="sng" dirty="0">
                <a:latin typeface="Meiryo UI" panose="020B0604030504040204" pitchFamily="50" charset="-128"/>
                <a:ea typeface="Meiryo UI" panose="020B0604030504040204" pitchFamily="50" charset="-128"/>
              </a:rPr>
              <a:t>画面</a:t>
            </a:r>
          </a:p>
        </p:txBody>
      </p:sp>
      <p:sp>
        <p:nvSpPr>
          <p:cNvPr id="5" name="正方形/長方形 4">
            <a:extLst>
              <a:ext uri="{FF2B5EF4-FFF2-40B4-BE49-F238E27FC236}">
                <a16:creationId xmlns:a16="http://schemas.microsoft.com/office/drawing/2014/main" id="{F3CB07A8-73EA-41FC-B0E3-C265DF9DE2B7}"/>
              </a:ext>
            </a:extLst>
          </p:cNvPr>
          <p:cNvSpPr/>
          <p:nvPr/>
        </p:nvSpPr>
        <p:spPr>
          <a:xfrm>
            <a:off x="827584" y="2013099"/>
            <a:ext cx="3528392" cy="2176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7E7D70F-4F4B-427F-B9A6-4508DC1887F2}"/>
              </a:ext>
            </a:extLst>
          </p:cNvPr>
          <p:cNvSpPr txBox="1"/>
          <p:nvPr/>
        </p:nvSpPr>
        <p:spPr>
          <a:xfrm>
            <a:off x="2699792" y="2327784"/>
            <a:ext cx="1002197" cy="276999"/>
          </a:xfrm>
          <a:prstGeom prst="rect">
            <a:avLst/>
          </a:prstGeom>
          <a:noFill/>
        </p:spPr>
        <p:txBody>
          <a:bodyPr wrap="none" rtlCol="0">
            <a:spAutoFit/>
          </a:bodyPr>
          <a:lstStyle/>
          <a:p>
            <a:r>
              <a:rPr lang="ja-JP" altLang="en-US" sz="1200" dirty="0">
                <a:solidFill>
                  <a:srgbClr val="FF0000"/>
                </a:solidFill>
                <a:latin typeface="Meiryo UI" panose="020B0604030504040204" pitchFamily="50" charset="-128"/>
                <a:ea typeface="Meiryo UI" panose="020B0604030504040204" pitchFamily="50" charset="-128"/>
              </a:rPr>
              <a:t>タブ</a:t>
            </a:r>
            <a:r>
              <a:rPr lang="en-US" altLang="ja-JP" sz="1200" dirty="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機能群</a:t>
            </a:r>
            <a:r>
              <a:rPr lang="en-US" altLang="ja-JP" sz="1200" dirty="0">
                <a:solidFill>
                  <a:srgbClr val="FF0000"/>
                </a:solidFill>
                <a:latin typeface="Meiryo UI" panose="020B0604030504040204" pitchFamily="50" charset="-128"/>
                <a:ea typeface="Meiryo UI" panose="020B0604030504040204" pitchFamily="50" charset="-128"/>
              </a:rPr>
              <a:t>)</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13" name="矢印: 下 12">
            <a:extLst>
              <a:ext uri="{FF2B5EF4-FFF2-40B4-BE49-F238E27FC236}">
                <a16:creationId xmlns:a16="http://schemas.microsoft.com/office/drawing/2014/main" id="{3371F470-1971-433E-ADE7-15616A828DEC}"/>
              </a:ext>
            </a:extLst>
          </p:cNvPr>
          <p:cNvSpPr/>
          <p:nvPr/>
        </p:nvSpPr>
        <p:spPr>
          <a:xfrm rot="19717880">
            <a:off x="1057443" y="2375760"/>
            <a:ext cx="522660" cy="1857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機能選択時</a:t>
            </a:r>
            <a:endParaRPr kumimoji="1" lang="ja-JP" altLang="en-US" sz="1400" dirty="0">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4453F368-9CC4-42F1-8734-618A5DC9B04A}"/>
              </a:ext>
            </a:extLst>
          </p:cNvPr>
          <p:cNvPicPr>
            <a:picLocks noChangeAspect="1"/>
          </p:cNvPicPr>
          <p:nvPr/>
        </p:nvPicPr>
        <p:blipFill>
          <a:blip r:embed="rId5"/>
          <a:stretch>
            <a:fillRect/>
          </a:stretch>
        </p:blipFill>
        <p:spPr>
          <a:xfrm>
            <a:off x="665192" y="4606161"/>
            <a:ext cx="4050824" cy="1174446"/>
          </a:xfrm>
          <a:prstGeom prst="rect">
            <a:avLst/>
          </a:prstGeom>
        </p:spPr>
      </p:pic>
      <p:sp>
        <p:nvSpPr>
          <p:cNvPr id="9" name="正方形/長方形 8">
            <a:extLst>
              <a:ext uri="{FF2B5EF4-FFF2-40B4-BE49-F238E27FC236}">
                <a16:creationId xmlns:a16="http://schemas.microsoft.com/office/drawing/2014/main" id="{576A707D-BE2D-4A02-88BC-4B4434E3F70E}"/>
              </a:ext>
            </a:extLst>
          </p:cNvPr>
          <p:cNvSpPr/>
          <p:nvPr/>
        </p:nvSpPr>
        <p:spPr>
          <a:xfrm>
            <a:off x="662406" y="4314621"/>
            <a:ext cx="4053610" cy="1491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9CF4A4CB-D089-42F4-B32B-523619A94E86}"/>
              </a:ext>
            </a:extLst>
          </p:cNvPr>
          <p:cNvSpPr/>
          <p:nvPr/>
        </p:nvSpPr>
        <p:spPr>
          <a:xfrm rot="15183019">
            <a:off x="3493346" y="3136716"/>
            <a:ext cx="522660" cy="2618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入力・変更画面</a:t>
            </a:r>
          </a:p>
        </p:txBody>
      </p:sp>
    </p:spTree>
    <p:extLst>
      <p:ext uri="{BB962C8B-B14F-4D97-AF65-F5344CB8AC3E}">
        <p14:creationId xmlns:p14="http://schemas.microsoft.com/office/powerpoint/2010/main" val="75405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en-US" altLang="ja-JP" dirty="0"/>
              <a:t>Salesforce</a:t>
            </a:r>
            <a:r>
              <a:rPr lang="ja-JP" altLang="en-US" dirty="0"/>
              <a:t>画面の種類</a:t>
            </a:r>
          </a:p>
        </p:txBody>
      </p:sp>
      <p:sp>
        <p:nvSpPr>
          <p:cNvPr id="4" name="テキスト ボックス 3">
            <a:extLst>
              <a:ext uri="{FF2B5EF4-FFF2-40B4-BE49-F238E27FC236}">
                <a16:creationId xmlns:a16="http://schemas.microsoft.com/office/drawing/2014/main" id="{8935A140-D709-49FB-A94E-22BA608775C2}"/>
              </a:ext>
            </a:extLst>
          </p:cNvPr>
          <p:cNvSpPr txBox="1"/>
          <p:nvPr/>
        </p:nvSpPr>
        <p:spPr>
          <a:xfrm>
            <a:off x="189970" y="978097"/>
            <a:ext cx="8774518" cy="738664"/>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Lightning</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Express</a:t>
            </a:r>
            <a:r>
              <a:rPr kumimoji="1" lang="ja-JP" altLang="en-US" sz="1400" dirty="0">
                <a:latin typeface="Meiryo UI" panose="020B0604030504040204" pitchFamily="50" charset="-128"/>
                <a:ea typeface="Meiryo UI" panose="020B0604030504040204" pitchFamily="50" charset="-128"/>
              </a:rPr>
              <a:t>画面</a:t>
            </a:r>
            <a:r>
              <a:rPr lang="ja-JP" altLang="en-US" sz="1400" dirty="0">
                <a:latin typeface="Meiryo UI" panose="020B0604030504040204" pitchFamily="50" charset="-128"/>
                <a:ea typeface="Meiryo UI" panose="020B0604030504040204" pitchFamily="50" charset="-128"/>
              </a:rPr>
              <a:t>と</a:t>
            </a:r>
            <a:r>
              <a:rPr lang="en-US" altLang="ja-JP" sz="1400" dirty="0">
                <a:latin typeface="Meiryo UI" panose="020B0604030504040204" pitchFamily="50" charset="-128"/>
                <a:ea typeface="Meiryo UI" panose="020B0604030504040204" pitchFamily="50" charset="-128"/>
              </a:rPr>
              <a:t>Classic</a:t>
            </a:r>
            <a:r>
              <a:rPr lang="ja-JP" altLang="en-US" sz="1400" dirty="0">
                <a:latin typeface="Meiryo UI" panose="020B0604030504040204" pitchFamily="50" charset="-128"/>
                <a:ea typeface="Meiryo UI" panose="020B0604030504040204" pitchFamily="50" charset="-128"/>
              </a:rPr>
              <a:t>画面の大きな違いは、閲覧している情報に関連する情報が</a:t>
            </a:r>
            <a:r>
              <a:rPr lang="en-US" altLang="ja-JP" sz="1400" dirty="0">
                <a:latin typeface="Meiryo UI" panose="020B0604030504040204" pitchFamily="50" charset="-128"/>
                <a:ea typeface="Meiryo UI" panose="020B0604030504040204" pitchFamily="50" charset="-128"/>
              </a:rPr>
              <a:t>Classic</a:t>
            </a:r>
            <a:r>
              <a:rPr lang="ja-JP" altLang="en-US" sz="1400" dirty="0">
                <a:latin typeface="Meiryo UI" panose="020B0604030504040204" pitchFamily="50" charset="-128"/>
                <a:ea typeface="Meiryo UI" panose="020B0604030504040204" pitchFamily="50" charset="-128"/>
              </a:rPr>
              <a:t>画面は画面下部に表示され、</a:t>
            </a:r>
            <a:r>
              <a:rPr lang="en-US" altLang="ja-JP" sz="1400" dirty="0">
                <a:latin typeface="Meiryo UI" panose="020B0604030504040204" pitchFamily="50" charset="-128"/>
                <a:ea typeface="Meiryo UI" panose="020B0604030504040204" pitchFamily="50" charset="-128"/>
              </a:rPr>
              <a:t>Lightning Express</a:t>
            </a:r>
            <a:r>
              <a:rPr lang="ja-JP" altLang="en-US" sz="1400" dirty="0">
                <a:latin typeface="Meiryo UI" panose="020B0604030504040204" pitchFamily="50" charset="-128"/>
                <a:ea typeface="Meiryo UI" panose="020B0604030504040204" pitchFamily="50" charset="-128"/>
              </a:rPr>
              <a:t>はページを切り替えて確認する点。</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特にどちらでも問題ない場合は今後の機能拡張を鑑み</a:t>
            </a:r>
            <a:r>
              <a:rPr lang="en-US" altLang="ja-JP" sz="1400" dirty="0">
                <a:latin typeface="Meiryo UI" panose="020B0604030504040204" pitchFamily="50" charset="-128"/>
                <a:ea typeface="Meiryo UI" panose="020B0604030504040204" pitchFamily="50" charset="-128"/>
              </a:rPr>
              <a:t>Lightning Express</a:t>
            </a:r>
            <a:r>
              <a:rPr lang="ja-JP" altLang="en-US" sz="1400" dirty="0">
                <a:latin typeface="Meiryo UI" panose="020B0604030504040204" pitchFamily="50" charset="-128"/>
                <a:ea typeface="Meiryo UI" panose="020B0604030504040204" pitchFamily="50" charset="-128"/>
              </a:rPr>
              <a:t>画面を推奨。</a:t>
            </a:r>
            <a:endParaRPr lang="en-US" altLang="ja-JP" sz="1400" dirty="0">
              <a:latin typeface="Meiryo UI" panose="020B0604030504040204" pitchFamily="50" charset="-128"/>
              <a:ea typeface="Meiryo UI" panose="020B0604030504040204" pitchFamily="50" charset="-128"/>
            </a:endParaRPr>
          </a:p>
        </p:txBody>
      </p:sp>
      <p:pic>
        <p:nvPicPr>
          <p:cNvPr id="16" name="図 15">
            <a:extLst>
              <a:ext uri="{FF2B5EF4-FFF2-40B4-BE49-F238E27FC236}">
                <a16:creationId xmlns:a16="http://schemas.microsoft.com/office/drawing/2014/main" id="{0FDC30D1-EF2B-42A2-9D58-4C54F4684352}"/>
              </a:ext>
            </a:extLst>
          </p:cNvPr>
          <p:cNvPicPr>
            <a:picLocks noChangeAspect="1"/>
          </p:cNvPicPr>
          <p:nvPr/>
        </p:nvPicPr>
        <p:blipFill>
          <a:blip r:embed="rId2"/>
          <a:stretch>
            <a:fillRect/>
          </a:stretch>
        </p:blipFill>
        <p:spPr>
          <a:xfrm>
            <a:off x="199303" y="1700808"/>
            <a:ext cx="4213537" cy="3430800"/>
          </a:xfrm>
          <a:prstGeom prst="rect">
            <a:avLst/>
          </a:prstGeom>
        </p:spPr>
      </p:pic>
      <p:sp>
        <p:nvSpPr>
          <p:cNvPr id="3" name="正方形/長方形 2">
            <a:extLst>
              <a:ext uri="{FF2B5EF4-FFF2-40B4-BE49-F238E27FC236}">
                <a16:creationId xmlns:a16="http://schemas.microsoft.com/office/drawing/2014/main" id="{EF2144C0-D433-435F-80D6-4505DDF08212}"/>
              </a:ext>
            </a:extLst>
          </p:cNvPr>
          <p:cNvSpPr/>
          <p:nvPr/>
        </p:nvSpPr>
        <p:spPr>
          <a:xfrm>
            <a:off x="323528" y="3416208"/>
            <a:ext cx="792088" cy="228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59010593-2A75-452A-AA24-468D02BAA816}"/>
              </a:ext>
            </a:extLst>
          </p:cNvPr>
          <p:cNvGrpSpPr/>
          <p:nvPr/>
        </p:nvGrpSpPr>
        <p:grpSpPr>
          <a:xfrm>
            <a:off x="4860032" y="1700808"/>
            <a:ext cx="2880319" cy="4752528"/>
            <a:chOff x="4599993" y="1556792"/>
            <a:chExt cx="4220479" cy="6331486"/>
          </a:xfrm>
        </p:grpSpPr>
        <p:pic>
          <p:nvPicPr>
            <p:cNvPr id="10" name="図 9">
              <a:extLst>
                <a:ext uri="{FF2B5EF4-FFF2-40B4-BE49-F238E27FC236}">
                  <a16:creationId xmlns:a16="http://schemas.microsoft.com/office/drawing/2014/main" id="{813B86F0-7D3E-487E-A8C6-097145E8D143}"/>
                </a:ext>
              </a:extLst>
            </p:cNvPr>
            <p:cNvPicPr>
              <a:picLocks noChangeAspect="1"/>
            </p:cNvPicPr>
            <p:nvPr/>
          </p:nvPicPr>
          <p:blipFill>
            <a:blip r:embed="rId3"/>
            <a:stretch>
              <a:fillRect/>
            </a:stretch>
          </p:blipFill>
          <p:spPr>
            <a:xfrm>
              <a:off x="4606935" y="1556792"/>
              <a:ext cx="4213537" cy="3430800"/>
            </a:xfrm>
            <a:prstGeom prst="rect">
              <a:avLst/>
            </a:prstGeom>
          </p:spPr>
        </p:pic>
        <p:pic>
          <p:nvPicPr>
            <p:cNvPr id="12" name="図 11">
              <a:extLst>
                <a:ext uri="{FF2B5EF4-FFF2-40B4-BE49-F238E27FC236}">
                  <a16:creationId xmlns:a16="http://schemas.microsoft.com/office/drawing/2014/main" id="{7C7D7D94-904E-473D-89DF-23CB7702D762}"/>
                </a:ext>
              </a:extLst>
            </p:cNvPr>
            <p:cNvPicPr>
              <a:picLocks noChangeAspect="1"/>
            </p:cNvPicPr>
            <p:nvPr/>
          </p:nvPicPr>
          <p:blipFill>
            <a:blip r:embed="rId4"/>
            <a:stretch>
              <a:fillRect/>
            </a:stretch>
          </p:blipFill>
          <p:spPr>
            <a:xfrm>
              <a:off x="4599993" y="4869160"/>
              <a:ext cx="4213536" cy="3019118"/>
            </a:xfrm>
            <a:prstGeom prst="rect">
              <a:avLst/>
            </a:prstGeom>
          </p:spPr>
        </p:pic>
      </p:grpSp>
      <p:sp>
        <p:nvSpPr>
          <p:cNvPr id="20" name="正方形/長方形 19">
            <a:extLst>
              <a:ext uri="{FF2B5EF4-FFF2-40B4-BE49-F238E27FC236}">
                <a16:creationId xmlns:a16="http://schemas.microsoft.com/office/drawing/2014/main" id="{903E3DB1-B259-4E01-A8A8-C042A6192CB6}"/>
              </a:ext>
            </a:extLst>
          </p:cNvPr>
          <p:cNvSpPr/>
          <p:nvPr/>
        </p:nvSpPr>
        <p:spPr>
          <a:xfrm>
            <a:off x="5522975" y="2374128"/>
            <a:ext cx="2212638" cy="4079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左右 18">
            <a:extLst>
              <a:ext uri="{FF2B5EF4-FFF2-40B4-BE49-F238E27FC236}">
                <a16:creationId xmlns:a16="http://schemas.microsoft.com/office/drawing/2014/main" id="{1C9A0B60-2A94-4B3A-962C-A333336BBB6B}"/>
              </a:ext>
            </a:extLst>
          </p:cNvPr>
          <p:cNvSpPr/>
          <p:nvPr/>
        </p:nvSpPr>
        <p:spPr>
          <a:xfrm rot="241039">
            <a:off x="1253820" y="3438421"/>
            <a:ext cx="4201647" cy="546484"/>
          </a:xfrm>
          <a:prstGeom prst="lef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スクロールが嫌か？画面切り替えが嫌か？</a:t>
            </a:r>
          </a:p>
        </p:txBody>
      </p:sp>
    </p:spTree>
    <p:extLst>
      <p:ext uri="{BB962C8B-B14F-4D97-AF65-F5344CB8AC3E}">
        <p14:creationId xmlns:p14="http://schemas.microsoft.com/office/powerpoint/2010/main" val="318694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が含まれている画像&#10;&#10;非常に高い精度で生成された説明">
            <a:extLst>
              <a:ext uri="{FF2B5EF4-FFF2-40B4-BE49-F238E27FC236}">
                <a16:creationId xmlns:a16="http://schemas.microsoft.com/office/drawing/2014/main" id="{F347B7C8-7EF1-4E3A-A18F-EDA89FF98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30715"/>
            <a:ext cx="2242416" cy="3986517"/>
          </a:xfrm>
          <a:prstGeom prst="rect">
            <a:avLst/>
          </a:prstGeom>
          <a:ln>
            <a:solidFill>
              <a:schemeClr val="tx1"/>
            </a:solidFill>
          </a:ln>
        </p:spPr>
      </p:pic>
      <p:sp>
        <p:nvSpPr>
          <p:cNvPr id="6" name="タイトル 1">
            <a:extLst>
              <a:ext uri="{FF2B5EF4-FFF2-40B4-BE49-F238E27FC236}">
                <a16:creationId xmlns:a16="http://schemas.microsoft.com/office/drawing/2014/main" id="{504BFA9B-C7DA-4518-A067-065AD7C7BD98}"/>
              </a:ext>
            </a:extLst>
          </p:cNvPr>
          <p:cNvSpPr>
            <a:spLocks noGrp="1"/>
          </p:cNvSpPr>
          <p:nvPr>
            <p:ph type="title"/>
          </p:nvPr>
        </p:nvSpPr>
        <p:spPr>
          <a:xfrm>
            <a:off x="214313" y="131763"/>
            <a:ext cx="8229600" cy="725487"/>
          </a:xfrm>
        </p:spPr>
        <p:txBody>
          <a:bodyPr/>
          <a:lstStyle/>
          <a:p>
            <a:pPr eaLnBrk="1" hangingPunct="1"/>
            <a:r>
              <a:rPr lang="en-US" altLang="ja-JP" dirty="0"/>
              <a:t>Salesforce</a:t>
            </a:r>
            <a:r>
              <a:rPr lang="ja-JP" altLang="en-US" dirty="0"/>
              <a:t>画面の種類</a:t>
            </a:r>
          </a:p>
        </p:txBody>
      </p:sp>
      <p:sp>
        <p:nvSpPr>
          <p:cNvPr id="7" name="テキスト ボックス 6">
            <a:extLst>
              <a:ext uri="{FF2B5EF4-FFF2-40B4-BE49-F238E27FC236}">
                <a16:creationId xmlns:a16="http://schemas.microsoft.com/office/drawing/2014/main" id="{4F4FDC8B-3B8C-4987-94E7-46FA093D2D1E}"/>
              </a:ext>
            </a:extLst>
          </p:cNvPr>
          <p:cNvSpPr txBox="1"/>
          <p:nvPr/>
        </p:nvSpPr>
        <p:spPr>
          <a:xfrm>
            <a:off x="189970" y="978097"/>
            <a:ext cx="3373917" cy="307777"/>
          </a:xfrm>
          <a:prstGeom prst="rect">
            <a:avLst/>
          </a:prstGeom>
          <a:noFill/>
        </p:spPr>
        <p:txBody>
          <a:bodyPr wrap="square" rtlCol="0">
            <a:spAutoFit/>
          </a:bodyPr>
          <a:lstStyle/>
          <a:p>
            <a:r>
              <a:rPr kumimoji="1" lang="en-US" altLang="ja-JP" sz="1400" u="sng" dirty="0" err="1">
                <a:latin typeface="Meiryo UI" panose="020B0604030504040204" pitchFamily="50" charset="-128"/>
                <a:ea typeface="Meiryo UI" panose="020B0604030504040204" pitchFamily="50" charset="-128"/>
              </a:rPr>
              <a:t>SalesforceOne</a:t>
            </a:r>
            <a:r>
              <a:rPr kumimoji="1" lang="ja-JP" altLang="en-US" sz="1400" u="sng" dirty="0">
                <a:latin typeface="Meiryo UI" panose="020B0604030504040204" pitchFamily="50" charset="-128"/>
                <a:ea typeface="Meiryo UI" panose="020B0604030504040204" pitchFamily="50" charset="-128"/>
              </a:rPr>
              <a:t>画面</a:t>
            </a:r>
          </a:p>
        </p:txBody>
      </p:sp>
      <p:pic>
        <p:nvPicPr>
          <p:cNvPr id="9" name="図 8" descr="スクリーンショット が含まれている画像&#10;&#10;非常に高い精度で生成された説明">
            <a:extLst>
              <a:ext uri="{FF2B5EF4-FFF2-40B4-BE49-F238E27FC236}">
                <a16:creationId xmlns:a16="http://schemas.microsoft.com/office/drawing/2014/main" id="{E6A042A1-CF6C-4CC1-B32B-E2143288D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630" y="1530715"/>
            <a:ext cx="2242416" cy="3986517"/>
          </a:xfrm>
          <a:prstGeom prst="rect">
            <a:avLst/>
          </a:prstGeom>
          <a:ln>
            <a:solidFill>
              <a:schemeClr val="tx1"/>
            </a:solidFill>
          </a:ln>
        </p:spPr>
      </p:pic>
      <p:pic>
        <p:nvPicPr>
          <p:cNvPr id="11" name="図 10" descr="スクリーンショット が含まれている画像&#10;&#10;非常に高い精度で生成された説明">
            <a:extLst>
              <a:ext uri="{FF2B5EF4-FFF2-40B4-BE49-F238E27FC236}">
                <a16:creationId xmlns:a16="http://schemas.microsoft.com/office/drawing/2014/main" id="{8C0F6C2F-12AC-4FD7-B638-5EC1867AC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9" y="1527267"/>
            <a:ext cx="2242416" cy="3986517"/>
          </a:xfrm>
          <a:prstGeom prst="rect">
            <a:avLst/>
          </a:prstGeom>
          <a:ln>
            <a:solidFill>
              <a:schemeClr val="tx1"/>
            </a:solidFill>
          </a:ln>
        </p:spPr>
      </p:pic>
      <p:sp>
        <p:nvSpPr>
          <p:cNvPr id="12" name="テキスト ボックス 11">
            <a:extLst>
              <a:ext uri="{FF2B5EF4-FFF2-40B4-BE49-F238E27FC236}">
                <a16:creationId xmlns:a16="http://schemas.microsoft.com/office/drawing/2014/main" id="{4B6A2847-CF1D-4771-9C05-DEF4F3E0AD2F}"/>
              </a:ext>
            </a:extLst>
          </p:cNvPr>
          <p:cNvSpPr txBox="1"/>
          <p:nvPr/>
        </p:nvSpPr>
        <p:spPr>
          <a:xfrm>
            <a:off x="236827" y="5513784"/>
            <a:ext cx="707245"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メニュー</a:t>
            </a:r>
          </a:p>
        </p:txBody>
      </p:sp>
      <p:sp>
        <p:nvSpPr>
          <p:cNvPr id="13" name="テキスト ボックス 12">
            <a:extLst>
              <a:ext uri="{FF2B5EF4-FFF2-40B4-BE49-F238E27FC236}">
                <a16:creationId xmlns:a16="http://schemas.microsoft.com/office/drawing/2014/main" id="{57648FF6-8C5D-4DDF-9453-1F010A0DEB95}"/>
              </a:ext>
            </a:extLst>
          </p:cNvPr>
          <p:cNvSpPr txBox="1"/>
          <p:nvPr/>
        </p:nvSpPr>
        <p:spPr>
          <a:xfrm>
            <a:off x="2630942" y="5513784"/>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照会画面</a:t>
            </a:r>
            <a:endParaRPr kumimoji="1" lang="ja-JP" altLang="en-US" sz="14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D9CEDE3E-9FE0-435E-8128-6061C56B5959}"/>
              </a:ext>
            </a:extLst>
          </p:cNvPr>
          <p:cNvSpPr txBox="1"/>
          <p:nvPr/>
        </p:nvSpPr>
        <p:spPr>
          <a:xfrm>
            <a:off x="5065630" y="5513784"/>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変更画面</a:t>
            </a:r>
            <a:endParaRPr kumimoji="1" lang="ja-JP" altLang="en-US" sz="1400" dirty="0">
              <a:latin typeface="Meiryo UI" panose="020B0604030504040204" pitchFamily="50" charset="-128"/>
              <a:ea typeface="Meiryo UI" panose="020B0604030504040204" pitchFamily="50" charset="-128"/>
            </a:endParaRPr>
          </a:p>
        </p:txBody>
      </p:sp>
      <p:pic>
        <p:nvPicPr>
          <p:cNvPr id="1026" name="Picture 2" descr="ãç»å å¶æ¥­ãã³ æºå¸¯ãã®ç»åæ¤ç´¢çµæ">
            <a:extLst>
              <a:ext uri="{FF2B5EF4-FFF2-40B4-BE49-F238E27FC236}">
                <a16:creationId xmlns:a16="http://schemas.microsoft.com/office/drawing/2014/main" id="{4665A3EA-B5DC-406B-B99D-5006912CC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6736" y="5247997"/>
            <a:ext cx="1721768" cy="114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9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04BFA9B-C7DA-4518-A067-065AD7C7BD98}"/>
              </a:ext>
            </a:extLst>
          </p:cNvPr>
          <p:cNvSpPr>
            <a:spLocks noGrp="1"/>
          </p:cNvSpPr>
          <p:nvPr>
            <p:ph type="title"/>
          </p:nvPr>
        </p:nvSpPr>
        <p:spPr>
          <a:xfrm>
            <a:off x="214313" y="131763"/>
            <a:ext cx="8229600" cy="725487"/>
          </a:xfrm>
        </p:spPr>
        <p:txBody>
          <a:bodyPr/>
          <a:lstStyle/>
          <a:p>
            <a:pPr eaLnBrk="1" hangingPunct="1"/>
            <a:r>
              <a:rPr lang="en-US" altLang="ja-JP" dirty="0"/>
              <a:t>Salesforce</a:t>
            </a:r>
            <a:r>
              <a:rPr lang="ja-JP" altLang="en-US" dirty="0"/>
              <a:t>画面の種類</a:t>
            </a:r>
          </a:p>
        </p:txBody>
      </p:sp>
      <p:sp>
        <p:nvSpPr>
          <p:cNvPr id="7" name="テキスト ボックス 6">
            <a:extLst>
              <a:ext uri="{FF2B5EF4-FFF2-40B4-BE49-F238E27FC236}">
                <a16:creationId xmlns:a16="http://schemas.microsoft.com/office/drawing/2014/main" id="{4F4FDC8B-3B8C-4987-94E7-46FA093D2D1E}"/>
              </a:ext>
            </a:extLst>
          </p:cNvPr>
          <p:cNvSpPr txBox="1"/>
          <p:nvPr/>
        </p:nvSpPr>
        <p:spPr>
          <a:xfrm>
            <a:off x="189970" y="978097"/>
            <a:ext cx="3373917" cy="307777"/>
          </a:xfrm>
          <a:prstGeom prst="rect">
            <a:avLst/>
          </a:prstGeom>
          <a:noFill/>
        </p:spPr>
        <p:txBody>
          <a:bodyPr wrap="square" rtlCol="0">
            <a:spAutoFit/>
          </a:bodyPr>
          <a:lstStyle/>
          <a:p>
            <a:r>
              <a:rPr kumimoji="1" lang="ja-JP" altLang="en-US" sz="1400" u="sng" dirty="0">
                <a:latin typeface="Meiryo UI" panose="020B0604030504040204" pitchFamily="50" charset="-128"/>
                <a:ea typeface="Meiryo UI" panose="020B0604030504040204" pitchFamily="50" charset="-128"/>
              </a:rPr>
              <a:t>つながる君♪画面</a:t>
            </a:r>
          </a:p>
        </p:txBody>
      </p:sp>
      <p:pic>
        <p:nvPicPr>
          <p:cNvPr id="10" name="図 9" descr="スクリーンショット, 通り が含まれている画像&#10;&#10;非常に高い精度で生成された説明">
            <a:extLst>
              <a:ext uri="{FF2B5EF4-FFF2-40B4-BE49-F238E27FC236}">
                <a16:creationId xmlns:a16="http://schemas.microsoft.com/office/drawing/2014/main" id="{2D15EE3C-3E6A-465A-B181-78D704886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81336"/>
            <a:ext cx="2333858" cy="4149080"/>
          </a:xfrm>
          <a:prstGeom prst="rect">
            <a:avLst/>
          </a:prstGeom>
        </p:spPr>
      </p:pic>
      <p:sp>
        <p:nvSpPr>
          <p:cNvPr id="15" name="テキスト ボックス 14">
            <a:extLst>
              <a:ext uri="{FF2B5EF4-FFF2-40B4-BE49-F238E27FC236}">
                <a16:creationId xmlns:a16="http://schemas.microsoft.com/office/drawing/2014/main" id="{0F152D1A-CBC3-434F-B467-1C1C2E50708E}"/>
              </a:ext>
            </a:extLst>
          </p:cNvPr>
          <p:cNvSpPr txBox="1"/>
          <p:nvPr/>
        </p:nvSpPr>
        <p:spPr>
          <a:xfrm>
            <a:off x="236827" y="5710626"/>
            <a:ext cx="707245"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メニュー</a:t>
            </a:r>
          </a:p>
        </p:txBody>
      </p:sp>
      <p:pic>
        <p:nvPicPr>
          <p:cNvPr id="3" name="図 2" descr="スクリーンショット が含まれている画像&#10;&#10;非常に高い精度で生成された説明">
            <a:extLst>
              <a:ext uri="{FF2B5EF4-FFF2-40B4-BE49-F238E27FC236}">
                <a16:creationId xmlns:a16="http://schemas.microsoft.com/office/drawing/2014/main" id="{67F25586-8A3B-4C0F-9BB7-B925D94ED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1481336"/>
            <a:ext cx="2333858" cy="4149080"/>
          </a:xfrm>
          <a:prstGeom prst="rect">
            <a:avLst/>
          </a:prstGeom>
        </p:spPr>
      </p:pic>
      <p:sp>
        <p:nvSpPr>
          <p:cNvPr id="16" name="テキスト ボックス 15">
            <a:extLst>
              <a:ext uri="{FF2B5EF4-FFF2-40B4-BE49-F238E27FC236}">
                <a16:creationId xmlns:a16="http://schemas.microsoft.com/office/drawing/2014/main" id="{471F2B37-646C-4E0C-9CC1-87E8C744F7EC}"/>
              </a:ext>
            </a:extLst>
          </p:cNvPr>
          <p:cNvSpPr txBox="1"/>
          <p:nvPr/>
        </p:nvSpPr>
        <p:spPr>
          <a:xfrm>
            <a:off x="2934274" y="5710626"/>
            <a:ext cx="90281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処理画面</a:t>
            </a:r>
          </a:p>
        </p:txBody>
      </p:sp>
      <p:pic>
        <p:nvPicPr>
          <p:cNvPr id="17" name="Picture 4" descr="ãå¨åº«ç®¡çããã¼ã³ã¼ããã®ç»åæ¤ç´¢çµæ">
            <a:extLst>
              <a:ext uri="{FF2B5EF4-FFF2-40B4-BE49-F238E27FC236}">
                <a16:creationId xmlns:a16="http://schemas.microsoft.com/office/drawing/2014/main" id="{73687BDE-D647-4B5B-B945-CD5382793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51" y="5247997"/>
            <a:ext cx="1728253" cy="114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30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各種マスタ</a:t>
            </a: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2598788" cy="1384995"/>
          </a:xfrm>
          <a:prstGeom prst="rect">
            <a:avLst/>
          </a:prstGeom>
          <a:noFill/>
        </p:spPr>
        <p:txBody>
          <a:bodyPr wrap="none" rtlCol="0">
            <a:spAutoFit/>
          </a:bodyPr>
          <a:lstStyle/>
          <a:p>
            <a:r>
              <a:rPr lang="ja-JP" altLang="en-US" sz="1400" dirty="0">
                <a:solidFill>
                  <a:schemeClr val="bg1">
                    <a:lumMod val="65000"/>
                  </a:schemeClr>
                </a:solidFill>
                <a:latin typeface="Meiryo UI" panose="020B0604030504040204" pitchFamily="50" charset="-128"/>
                <a:ea typeface="Meiryo UI" panose="020B0604030504040204" pitchFamily="50" charset="-128"/>
              </a:rPr>
              <a:t>■要件定義のポイント</a:t>
            </a:r>
            <a:endParaRPr lang="en-US" altLang="ja-JP" sz="1400" dirty="0">
              <a:solidFill>
                <a:schemeClr val="bg1">
                  <a:lumMod val="65000"/>
                </a:schemeClr>
              </a:solidFill>
              <a:latin typeface="Meiryo UI" panose="020B0604030504040204" pitchFamily="50" charset="-128"/>
              <a:ea typeface="Meiryo UI" panose="020B0604030504040204" pitchFamily="50" charset="-128"/>
            </a:endParaRPr>
          </a:p>
          <a:p>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kumimoji="1" lang="ja-JP" altLang="en-US" sz="1400" dirty="0">
                <a:solidFill>
                  <a:schemeClr val="bg1">
                    <a:lumMod val="65000"/>
                  </a:schemeClr>
                </a:solidFill>
                <a:latin typeface="Meiryo UI" panose="020B0604030504040204" pitchFamily="50" charset="-128"/>
                <a:ea typeface="Meiryo UI" panose="020B0604030504040204" pitchFamily="50" charset="-128"/>
              </a:rPr>
              <a:t>・マスタとは何かの理解</a:t>
            </a:r>
            <a:endParaRPr kumimoji="1"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lang="ja-JP" altLang="en-US" sz="1400" dirty="0">
                <a:solidFill>
                  <a:schemeClr val="bg1">
                    <a:lumMod val="65000"/>
                  </a:schemeClr>
                </a:solidFill>
                <a:latin typeface="Meiryo UI" panose="020B0604030504040204" pitchFamily="50" charset="-128"/>
                <a:ea typeface="Meiryo UI" panose="020B0604030504040204" pitchFamily="50" charset="-128"/>
              </a:rPr>
              <a:t>・マスタにするものしないものの決定</a:t>
            </a:r>
            <a:endParaRPr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lang="ja-JP" altLang="en-US" sz="1400" dirty="0">
                <a:solidFill>
                  <a:schemeClr val="bg1">
                    <a:lumMod val="65000"/>
                  </a:schemeClr>
                </a:solidFill>
                <a:latin typeface="Meiryo UI" panose="020B0604030504040204" pitchFamily="50" charset="-128"/>
                <a:ea typeface="Meiryo UI" panose="020B0604030504040204" pitchFamily="50" charset="-128"/>
              </a:rPr>
              <a:t>・各種マスタの管理項目決定</a:t>
            </a:r>
            <a:endParaRPr lang="en-US" altLang="ja-JP" sz="1400" dirty="0">
              <a:solidFill>
                <a:schemeClr val="bg1">
                  <a:lumMod val="65000"/>
                </a:schemeClr>
              </a:solidFill>
              <a:latin typeface="Meiryo UI" panose="020B0604030504040204" pitchFamily="50" charset="-128"/>
              <a:ea typeface="Meiryo UI" panose="020B0604030504040204" pitchFamily="50" charset="-128"/>
            </a:endParaRPr>
          </a:p>
          <a:p>
            <a:r>
              <a:rPr lang="ja-JP" altLang="en-US" sz="1400" dirty="0">
                <a:solidFill>
                  <a:schemeClr val="bg1">
                    <a:lumMod val="65000"/>
                  </a:schemeClr>
                </a:solidFill>
                <a:latin typeface="Meiryo UI" panose="020B0604030504040204" pitchFamily="50" charset="-128"/>
                <a:ea typeface="Meiryo UI" panose="020B0604030504040204" pitchFamily="50" charset="-128"/>
              </a:rPr>
              <a:t>・マスタを登録するフロー</a:t>
            </a:r>
            <a:endParaRPr lang="en-US" altLang="ja-JP" sz="1400" dirty="0">
              <a:solidFill>
                <a:schemeClr val="bg1">
                  <a:lumMod val="6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47928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1765</Words>
  <Application>Microsoft Office PowerPoint</Application>
  <PresentationFormat>画面に合わせる (4:3)</PresentationFormat>
  <Paragraphs>344</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Meiryo UI</vt:lpstr>
      <vt:lpstr>ＭＳ Ｐゴシック</vt:lpstr>
      <vt:lpstr>Arial</vt:lpstr>
      <vt:lpstr>Calibri</vt:lpstr>
      <vt:lpstr>Office テーマ</vt:lpstr>
      <vt:lpstr>調達仕入システム要件定義書</vt:lpstr>
      <vt:lpstr>PowerPoint プレゼンテーション</vt:lpstr>
      <vt:lpstr>Salesforce画面の種類</vt:lpstr>
      <vt:lpstr>Salesforce画面の種類</vt:lpstr>
      <vt:lpstr>Salesforce画面の種類</vt:lpstr>
      <vt:lpstr>Salesforce画面の種類</vt:lpstr>
      <vt:lpstr>Salesforce画面の種類</vt:lpstr>
      <vt:lpstr>Salesforce画面の種類</vt:lpstr>
      <vt:lpstr>PowerPoint プレゼンテーション</vt:lpstr>
      <vt:lpstr>マスタデータとは</vt:lpstr>
      <vt:lpstr>調達仕入システムにおけるマスタデータ</vt:lpstr>
      <vt:lpstr>各マスタの位置づけ</vt:lpstr>
      <vt:lpstr>各マスタの管理項目</vt:lpstr>
      <vt:lpstr>各マスタの管理項目</vt:lpstr>
      <vt:lpstr>各マスタの管理項目</vt:lpstr>
      <vt:lpstr>各マスタの管理項目</vt:lpstr>
      <vt:lpstr>各マスタの管理項目</vt:lpstr>
      <vt:lpstr>マスタ管理フロー</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星原 雅仁</cp:lastModifiedBy>
  <cp:revision>88</cp:revision>
  <dcterms:created xsi:type="dcterms:W3CDTF">2009-09-09T04:35:24Z</dcterms:created>
  <dcterms:modified xsi:type="dcterms:W3CDTF">2018-11-07T02:30:59Z</dcterms:modified>
</cp:coreProperties>
</file>